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15"/>
  </p:notesMasterIdLst>
  <p:handoutMasterIdLst>
    <p:handoutMasterId r:id="rId16"/>
  </p:handoutMasterIdLst>
  <p:sldIdLst>
    <p:sldId id="368" r:id="rId5"/>
    <p:sldId id="369" r:id="rId6"/>
    <p:sldId id="355" r:id="rId7"/>
    <p:sldId id="349" r:id="rId8"/>
    <p:sldId id="350" r:id="rId9"/>
    <p:sldId id="371" r:id="rId10"/>
    <p:sldId id="357" r:id="rId11"/>
    <p:sldId id="372" r:id="rId12"/>
    <p:sldId id="352" r:id="rId13"/>
    <p:sldId id="353"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Ebrima" panose="02000000000000000000" pitchFamily="2" charset="0"/>
      <p:regular r:id="rId23"/>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6BD9E-9BD7-42AE-99F2-30641A4251AA}" v="19" dt="2020-04-02T13:58:2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840" autoAdjust="0"/>
  </p:normalViewPr>
  <p:slideViewPr>
    <p:cSldViewPr snapToGrid="0">
      <p:cViewPr varScale="1">
        <p:scale>
          <a:sx n="66" d="100"/>
          <a:sy n="66" d="100"/>
        </p:scale>
        <p:origin x="2166" y="78"/>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 Scotter" userId="S::scotterc@who.int::ce2a2720-40b6-4253-893c-77c0f84defff" providerId="AD" clId="Web-{21A6BD9E-9BD7-42AE-99F2-30641A4251AA}"/>
    <pc:docChg chg="modSld">
      <pc:chgData name="Cris Scotter" userId="S::scotterc@who.int::ce2a2720-40b6-4253-893c-77c0f84defff" providerId="AD" clId="Web-{21A6BD9E-9BD7-42AE-99F2-30641A4251AA}" dt="2020-04-02T13:58:28.737" v="18" actId="20577"/>
      <pc:docMkLst>
        <pc:docMk/>
      </pc:docMkLst>
      <pc:sldChg chg="modSp">
        <pc:chgData name="Cris Scotter" userId="S::scotterc@who.int::ce2a2720-40b6-4253-893c-77c0f84defff" providerId="AD" clId="Web-{21A6BD9E-9BD7-42AE-99F2-30641A4251AA}" dt="2020-04-02T13:58:22.831" v="16" actId="20577"/>
        <pc:sldMkLst>
          <pc:docMk/>
          <pc:sldMk cId="2080215426" sldId="357"/>
        </pc:sldMkLst>
        <pc:spChg chg="mod">
          <ac:chgData name="Cris Scotter" userId="S::scotterc@who.int::ce2a2720-40b6-4253-893c-77c0f84defff" providerId="AD" clId="Web-{21A6BD9E-9BD7-42AE-99F2-30641A4251AA}" dt="2020-04-02T13:58:22.831" v="16" actId="20577"/>
          <ac:spMkLst>
            <pc:docMk/>
            <pc:sldMk cId="2080215426" sldId="357"/>
            <ac:spMk id="8" creationId="{A6D4A8E7-EED2-4ADB-B300-70B836881F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4/2/2020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4/2/2020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10148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sz="1000" dirty="0"/>
              <a:t>There are several areas which are currently out of scope but may be considered for future released.</a:t>
            </a:r>
          </a:p>
          <a:p>
            <a:pPr>
              <a:spcBef>
                <a:spcPts val="600"/>
              </a:spcBef>
              <a:spcAft>
                <a:spcPts val="600"/>
              </a:spcAft>
            </a:pPr>
            <a:r>
              <a:rPr lang="en-US" sz="1000" dirty="0"/>
              <a:t>Although this is not a forecasting tool, it would be possible to link it to the output from predictive models, in terms of the number and severity of Covid-19 cases at a specific date.</a:t>
            </a:r>
          </a:p>
          <a:p>
            <a:endParaRPr lang="en-US" dirty="0"/>
          </a:p>
          <a:p>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3</a:t>
            </a:fld>
            <a:endParaRPr lang="en-US" dirty="0"/>
          </a:p>
        </p:txBody>
      </p:sp>
    </p:spTree>
    <p:extLst>
      <p:ext uri="{BB962C8B-B14F-4D97-AF65-F5344CB8AC3E}">
        <p14:creationId xmlns:p14="http://schemas.microsoft.com/office/powerpoint/2010/main" val="69762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sz="1000" dirty="0"/>
              <a:t>The tool provides a way to understand current and target capabilities for treating Covid-19 cases. </a:t>
            </a:r>
          </a:p>
          <a:p>
            <a:pPr>
              <a:spcBef>
                <a:spcPts val="600"/>
              </a:spcBef>
              <a:spcAft>
                <a:spcPts val="600"/>
              </a:spcAft>
            </a:pPr>
            <a:r>
              <a:rPr lang="en-US" sz="1000" dirty="0"/>
              <a:t>Depending on the numbers and skills of the available workforce, the cases that can be treated will be constrained or limited by one or more workforce groups. Increasing these numbers will allow more cases to be handled. The tool allows these workforces to be identified. </a:t>
            </a:r>
          </a:p>
          <a:p>
            <a:pPr>
              <a:spcBef>
                <a:spcPts val="600"/>
              </a:spcBef>
              <a:spcAft>
                <a:spcPts val="600"/>
              </a:spcAft>
            </a:pPr>
            <a:r>
              <a:rPr lang="en-US" sz="1000" dirty="0"/>
              <a:t>Similarly, across all the health facilities and work units, some units will be under greater pressure than others, and these can also be identified. This allows you to consider:</a:t>
            </a:r>
          </a:p>
          <a:p>
            <a:pPr marL="171450" indent="-171450">
              <a:spcBef>
                <a:spcPts val="600"/>
              </a:spcBef>
              <a:spcAft>
                <a:spcPts val="600"/>
              </a:spcAft>
              <a:buFont typeface="Wingdings" pitchFamily="2" charset="2"/>
              <a:buChar char="§"/>
            </a:pPr>
            <a:r>
              <a:rPr lang="en-US" sz="1000" dirty="0"/>
              <a:t>How staff can be re-assigned to close gaps in supply</a:t>
            </a:r>
          </a:p>
          <a:p>
            <a:pPr marL="171450" indent="-171450">
              <a:spcBef>
                <a:spcPts val="600"/>
              </a:spcBef>
              <a:spcAft>
                <a:spcPts val="600"/>
              </a:spcAft>
              <a:buFont typeface="Wingdings" pitchFamily="2" charset="2"/>
              <a:buChar char="§"/>
            </a:pPr>
            <a:r>
              <a:rPr lang="en-US" sz="1000" dirty="0"/>
              <a:t>How resources can be re-assigned to support those work units under most pressure</a:t>
            </a:r>
          </a:p>
        </p:txBody>
      </p:sp>
      <p:sp>
        <p:nvSpPr>
          <p:cNvPr id="4" name="Slide Number Placeholder 3"/>
          <p:cNvSpPr>
            <a:spLocks noGrp="1"/>
          </p:cNvSpPr>
          <p:nvPr>
            <p:ph type="sldNum" sz="quarter" idx="5"/>
          </p:nvPr>
        </p:nvSpPr>
        <p:spPr/>
        <p:txBody>
          <a:bodyPr/>
          <a:lstStyle/>
          <a:p>
            <a:fld id="{512B3EA2-B186-4FE4-8D00-258498A8F2A7}" type="slidenum">
              <a:rPr lang="en-US" smtClean="0"/>
              <a:t>4</a:t>
            </a:fld>
            <a:endParaRPr lang="en-US" dirty="0"/>
          </a:p>
        </p:txBody>
      </p:sp>
    </p:spTree>
    <p:extLst>
      <p:ext uri="{BB962C8B-B14F-4D97-AF65-F5344CB8AC3E}">
        <p14:creationId xmlns:p14="http://schemas.microsoft.com/office/powerpoint/2010/main" val="47973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sz="1000" dirty="0">
                <a:latin typeface="+mj-lt"/>
                <a:cs typeface="Calibri" panose="020F0502020204030204" pitchFamily="34" charset="0"/>
              </a:rPr>
              <a:t>The sample data in the tool can be replaced by your own data. </a:t>
            </a:r>
            <a:r>
              <a:rPr lang="en-GB" sz="1000" dirty="0">
                <a:latin typeface="+mj-lt"/>
              </a:rPr>
              <a:t>The worksheet is protected, so only data input cells can be changed. The steps are as follows:</a:t>
            </a:r>
          </a:p>
          <a:p>
            <a:pPr marL="228600" indent="-228600">
              <a:spcBef>
                <a:spcPts val="600"/>
              </a:spcBef>
              <a:spcAft>
                <a:spcPts val="600"/>
              </a:spcAft>
              <a:buFont typeface="+mj-lt"/>
              <a:buAutoNum type="arabicPeriod"/>
            </a:pPr>
            <a:r>
              <a:rPr lang="en-GB" sz="1000" dirty="0">
                <a:latin typeface="+mj-lt"/>
              </a:rPr>
              <a:t>Descriptions of the patient care groups are in the </a:t>
            </a:r>
            <a:r>
              <a:rPr lang="en-GB" sz="1000" b="1" dirty="0">
                <a:latin typeface="+mj-lt"/>
              </a:rPr>
              <a:t>Severity Definition </a:t>
            </a:r>
            <a:r>
              <a:rPr lang="en-GB" sz="1000" dirty="0">
                <a:latin typeface="+mj-lt"/>
              </a:rPr>
              <a:t>worksheet. The severity names and level should not be changed.</a:t>
            </a:r>
          </a:p>
          <a:p>
            <a:pPr marL="228600" indent="-228600">
              <a:spcBef>
                <a:spcPts val="600"/>
              </a:spcBef>
              <a:spcAft>
                <a:spcPts val="600"/>
              </a:spcAft>
              <a:buFont typeface="+mj-lt"/>
              <a:buAutoNum type="arabicPeriod"/>
            </a:pPr>
            <a:r>
              <a:rPr lang="en-GB" sz="1000" dirty="0">
                <a:latin typeface="+mj-lt"/>
              </a:rPr>
              <a:t>Label your staff groups in the </a:t>
            </a:r>
            <a:r>
              <a:rPr lang="en-GB" sz="1000" b="1" dirty="0">
                <a:latin typeface="+mj-lt"/>
              </a:rPr>
              <a:t>Staff Category </a:t>
            </a:r>
            <a:r>
              <a:rPr lang="en-GB" sz="1000" dirty="0">
                <a:latin typeface="+mj-lt"/>
              </a:rPr>
              <a:t>worksheet (the patient times are updated in Step 3) and set the working hours. Note that Hours per working day is used in the calculations. If you are not using Shifts per week and Hours per shift, set Shifts per week to 7 and Hours per shift to the desired number of Hours per working day. </a:t>
            </a:r>
            <a:r>
              <a:rPr lang="en-US" sz="1000" dirty="0">
                <a:latin typeface="+mj-lt"/>
                <a:cs typeface="Calibri" panose="020F0502020204030204" pitchFamily="34" charset="0"/>
              </a:rPr>
              <a:t>Up to 25 staff groups may be created. If the staff groups skills need to be changed, then the </a:t>
            </a:r>
            <a:r>
              <a:rPr lang="en-US" sz="1000" b="1" dirty="0">
                <a:latin typeface="+mj-lt"/>
                <a:cs typeface="Calibri" panose="020F0502020204030204" pitchFamily="34" charset="0"/>
              </a:rPr>
              <a:t>Reference </a:t>
            </a:r>
            <a:r>
              <a:rPr lang="en-US" sz="1000" dirty="0">
                <a:latin typeface="+mj-lt"/>
                <a:cs typeface="Calibri" panose="020F0502020204030204" pitchFamily="34" charset="0"/>
              </a:rPr>
              <a:t>data will need to be updated accordingly. </a:t>
            </a:r>
            <a:r>
              <a:rPr lang="en-GB" sz="1000" dirty="0">
                <a:latin typeface="+mj-lt"/>
              </a:rPr>
              <a:t>This is not recommended unless you understand the treatment of Covid-19 patients and access to supporting data. </a:t>
            </a:r>
            <a:r>
              <a:rPr lang="en-GB" sz="1000" dirty="0"/>
              <a:t>Patient time per 24hrs (</a:t>
            </a:r>
            <a:r>
              <a:rPr lang="en-GB" sz="1000" b="1" dirty="0"/>
              <a:t>green</a:t>
            </a:r>
            <a:r>
              <a:rPr lang="en-GB" sz="1000" dirty="0"/>
              <a:t>) is linked from the </a:t>
            </a:r>
            <a:r>
              <a:rPr lang="en-GB" sz="1000" b="1" dirty="0"/>
              <a:t>Reference </a:t>
            </a:r>
            <a:r>
              <a:rPr lang="en-GB" sz="1000" dirty="0"/>
              <a:t> worksheets.</a:t>
            </a:r>
          </a:p>
          <a:p>
            <a:pPr marL="228600" indent="-228600">
              <a:spcBef>
                <a:spcPts val="600"/>
              </a:spcBef>
              <a:spcAft>
                <a:spcPts val="600"/>
              </a:spcAft>
              <a:buFont typeface="+mj-lt"/>
              <a:buAutoNum type="arabicPeriod"/>
            </a:pPr>
            <a:r>
              <a:rPr lang="en-GB" sz="1000" dirty="0">
                <a:latin typeface="+mj-lt"/>
                <a:cs typeface="Calibri" panose="020F0502020204030204" pitchFamily="34" charset="0"/>
              </a:rPr>
              <a:t>We will now move in the next slide to dealing with facilities data</a:t>
            </a:r>
          </a:p>
        </p:txBody>
      </p:sp>
      <p:sp>
        <p:nvSpPr>
          <p:cNvPr id="4" name="Slide Number Placeholder 3"/>
          <p:cNvSpPr>
            <a:spLocks noGrp="1"/>
          </p:cNvSpPr>
          <p:nvPr>
            <p:ph type="sldNum" sz="quarter" idx="5"/>
          </p:nvPr>
        </p:nvSpPr>
        <p:spPr/>
        <p:txBody>
          <a:bodyPr/>
          <a:lstStyle/>
          <a:p>
            <a:fld id="{512B3EA2-B186-4FE4-8D00-258498A8F2A7}" type="slidenum">
              <a:rPr lang="en-US" smtClean="0"/>
              <a:t>5</a:t>
            </a:fld>
            <a:endParaRPr lang="en-US" dirty="0"/>
          </a:p>
        </p:txBody>
      </p:sp>
    </p:spTree>
    <p:extLst>
      <p:ext uri="{BB962C8B-B14F-4D97-AF65-F5344CB8AC3E}">
        <p14:creationId xmlns:p14="http://schemas.microsoft.com/office/powerpoint/2010/main" val="185372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Bef>
                <a:spcPts val="600"/>
              </a:spcBef>
              <a:spcAft>
                <a:spcPts val="600"/>
              </a:spcAft>
              <a:buFont typeface="+mj-lt"/>
              <a:buAutoNum type="arabicPeriod"/>
            </a:pPr>
            <a:r>
              <a:rPr lang="en-GB" sz="1000" kern="1200" dirty="0">
                <a:solidFill>
                  <a:schemeClr val="tx1"/>
                </a:solidFill>
                <a:latin typeface="+mn-lt"/>
                <a:ea typeface="+mn-ea"/>
                <a:cs typeface="+mn-cs"/>
              </a:rPr>
              <a:t>Define your health facilities and work units in the </a:t>
            </a:r>
            <a:r>
              <a:rPr lang="en-GB" sz="1000" b="1" kern="1200" dirty="0">
                <a:solidFill>
                  <a:schemeClr val="tx1"/>
                </a:solidFill>
                <a:latin typeface="+mn-lt"/>
                <a:ea typeface="+mn-ea"/>
                <a:cs typeface="+mn-cs"/>
              </a:rPr>
              <a:t>Health Facility</a:t>
            </a:r>
            <a:r>
              <a:rPr lang="en-GB" sz="1000" kern="1200" dirty="0">
                <a:solidFill>
                  <a:schemeClr val="tx1"/>
                </a:solidFill>
                <a:latin typeface="+mn-lt"/>
                <a:ea typeface="+mn-ea"/>
                <a:cs typeface="+mn-cs"/>
              </a:rPr>
              <a:t> worksheet. Each work unit must have a severity level and is assumed to treat only these cases. </a:t>
            </a:r>
            <a:r>
              <a:rPr lang="en-US" sz="1000" kern="1200" dirty="0">
                <a:solidFill>
                  <a:schemeClr val="tx1"/>
                </a:solidFill>
                <a:latin typeface="+mn-lt"/>
                <a:ea typeface="+mn-ea"/>
                <a:cs typeface="Calibri" panose="020F0502020204030204" pitchFamily="34" charset="0"/>
              </a:rPr>
              <a:t>Health facilities/work units may be at a country, region or city level. If more than 20 work units are required, then different versions of the tool should be created</a:t>
            </a:r>
            <a:endParaRPr lang="en-GB" sz="1000" kern="1200" dirty="0">
              <a:solidFill>
                <a:schemeClr val="tx1"/>
              </a:solidFill>
              <a:latin typeface="+mn-lt"/>
              <a:ea typeface="+mn-ea"/>
              <a:cs typeface="+mn-cs"/>
            </a:endParaRPr>
          </a:p>
          <a:p>
            <a:pPr marL="228600" lvl="0" indent="-228600">
              <a:spcBef>
                <a:spcPts val="600"/>
              </a:spcBef>
              <a:spcAft>
                <a:spcPts val="600"/>
              </a:spcAft>
              <a:buFont typeface="+mj-lt"/>
              <a:buAutoNum type="arabicPeriod"/>
            </a:pPr>
            <a:r>
              <a:rPr lang="en-GB" sz="1000" kern="1200" dirty="0">
                <a:solidFill>
                  <a:schemeClr val="tx1"/>
                </a:solidFill>
                <a:latin typeface="+mn-lt"/>
                <a:ea typeface="+mn-ea"/>
                <a:cs typeface="+mn-cs"/>
              </a:rPr>
              <a:t>Define your resources in the </a:t>
            </a:r>
            <a:r>
              <a:rPr lang="en-GB" sz="1000" b="1" kern="1200" dirty="0">
                <a:solidFill>
                  <a:schemeClr val="tx1"/>
                </a:solidFill>
                <a:latin typeface="+mn-lt"/>
                <a:ea typeface="+mn-ea"/>
                <a:cs typeface="+mn-cs"/>
              </a:rPr>
              <a:t>Health Care Resources</a:t>
            </a:r>
            <a:r>
              <a:rPr lang="en-GB" sz="1000" kern="1200" dirty="0">
                <a:solidFill>
                  <a:schemeClr val="tx1"/>
                </a:solidFill>
                <a:latin typeface="+mn-lt"/>
                <a:ea typeface="+mn-ea"/>
                <a:cs typeface="+mn-cs"/>
              </a:rPr>
              <a:t> worksheet. The units are in FTE (Full-Time Equivalents)</a:t>
            </a:r>
          </a:p>
          <a:p>
            <a:pPr marL="228600" lvl="0" indent="-228600">
              <a:spcBef>
                <a:spcPts val="600"/>
              </a:spcBef>
              <a:spcAft>
                <a:spcPts val="600"/>
              </a:spcAft>
              <a:buFont typeface="+mj-lt"/>
              <a:buAutoNum type="arabicPeriod"/>
            </a:pPr>
            <a:r>
              <a:rPr lang="en-GB" sz="1000" kern="1200" dirty="0">
                <a:solidFill>
                  <a:schemeClr val="tx1"/>
                </a:solidFill>
                <a:latin typeface="+mn-lt"/>
                <a:ea typeface="+mn-ea"/>
                <a:cs typeface="+mn-cs"/>
              </a:rPr>
              <a:t>Re-visit the </a:t>
            </a:r>
            <a:r>
              <a:rPr lang="en-GB" sz="1000" b="1" kern="1200" dirty="0">
                <a:solidFill>
                  <a:schemeClr val="tx1"/>
                </a:solidFill>
                <a:latin typeface="+mn-lt"/>
                <a:ea typeface="+mn-ea"/>
                <a:cs typeface="+mn-cs"/>
              </a:rPr>
              <a:t>Staff Categories</a:t>
            </a:r>
            <a:r>
              <a:rPr lang="en-GB" sz="1000" kern="1200" dirty="0">
                <a:solidFill>
                  <a:schemeClr val="tx1"/>
                </a:solidFill>
                <a:latin typeface="+mn-lt"/>
                <a:ea typeface="+mn-ea"/>
                <a:cs typeface="+mn-cs"/>
              </a:rPr>
              <a:t> worksheet to confirm that all data fields have been populated, and revise if necessary. You should now have populated all the required fields</a:t>
            </a:r>
          </a:p>
        </p:txBody>
      </p:sp>
      <p:sp>
        <p:nvSpPr>
          <p:cNvPr id="4" name="Slide Number Placeholder 3"/>
          <p:cNvSpPr>
            <a:spLocks noGrp="1"/>
          </p:cNvSpPr>
          <p:nvPr>
            <p:ph type="sldNum" sz="quarter" idx="5"/>
          </p:nvPr>
        </p:nvSpPr>
        <p:spPr/>
        <p:txBody>
          <a:bodyPr/>
          <a:lstStyle/>
          <a:p>
            <a:fld id="{512B3EA2-B186-4FE4-8D00-258498A8F2A7}" type="slidenum">
              <a:rPr lang="en-US" smtClean="0"/>
              <a:t>6</a:t>
            </a:fld>
            <a:endParaRPr lang="en-US" dirty="0"/>
          </a:p>
        </p:txBody>
      </p:sp>
    </p:spTree>
    <p:extLst>
      <p:ext uri="{BB962C8B-B14F-4D97-AF65-F5344CB8AC3E}">
        <p14:creationId xmlns:p14="http://schemas.microsoft.com/office/powerpoint/2010/main" val="382823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sz="1000" dirty="0"/>
              <a:t>Make sure that </a:t>
            </a:r>
            <a:r>
              <a:rPr lang="en-GB" sz="1000" b="1" dirty="0"/>
              <a:t>Select Patient Input</a:t>
            </a:r>
            <a:r>
              <a:rPr lang="en-GB" sz="1000" dirty="0"/>
              <a:t> is set to </a:t>
            </a:r>
            <a:r>
              <a:rPr lang="en-GB" sz="1000" b="1" dirty="0"/>
              <a:t>User Entry</a:t>
            </a:r>
            <a:r>
              <a:rPr lang="en-GB" sz="1000" dirty="0"/>
              <a:t>. </a:t>
            </a:r>
          </a:p>
          <a:p>
            <a:pPr>
              <a:spcBef>
                <a:spcPts val="600"/>
              </a:spcBef>
              <a:spcAft>
                <a:spcPts val="600"/>
              </a:spcAft>
            </a:pPr>
            <a:r>
              <a:rPr lang="en-GB" sz="1000" dirty="0"/>
              <a:t>Input the desired value for each level of severity (1 to 4, or 5 for screening). This can be done for one or all staff groups. The table will then show the workforce numbers for each staff group, and the totals. </a:t>
            </a:r>
          </a:p>
          <a:p>
            <a:pPr>
              <a:spcBef>
                <a:spcPts val="600"/>
              </a:spcBef>
              <a:spcAft>
                <a:spcPts val="600"/>
              </a:spcAft>
            </a:pPr>
            <a:r>
              <a:rPr lang="en-GB" dirty="0"/>
              <a:t>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7</a:t>
            </a:fld>
            <a:endParaRPr lang="en-US" dirty="0"/>
          </a:p>
        </p:txBody>
      </p:sp>
    </p:spTree>
    <p:extLst>
      <p:ext uri="{BB962C8B-B14F-4D97-AF65-F5344CB8AC3E}">
        <p14:creationId xmlns:p14="http://schemas.microsoft.com/office/powerpoint/2010/main" val="219487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spcBef>
                <a:spcPts val="600"/>
              </a:spcBef>
              <a:spcAft>
                <a:spcPts val="600"/>
              </a:spcAft>
            </a:pPr>
            <a:r>
              <a:rPr lang="en-GB" sz="1000" dirty="0"/>
              <a:t>If </a:t>
            </a:r>
            <a:r>
              <a:rPr lang="en-GB" sz="1000" b="1" dirty="0"/>
              <a:t>Target Patients/Day </a:t>
            </a:r>
            <a:r>
              <a:rPr lang="en-GB" sz="1000" dirty="0"/>
              <a:t>is set to zero, then the workforce gap table simply shows current workforce numbers.</a:t>
            </a:r>
          </a:p>
          <a:p>
            <a:pPr lvl="0">
              <a:spcBef>
                <a:spcPts val="600"/>
              </a:spcBef>
              <a:spcAft>
                <a:spcPts val="600"/>
              </a:spcAft>
            </a:pPr>
            <a:r>
              <a:rPr lang="en-GB" sz="1000" dirty="0"/>
              <a:t>If </a:t>
            </a:r>
            <a:r>
              <a:rPr lang="en-GB" sz="1000" b="1" dirty="0"/>
              <a:t>Target Patients/Day </a:t>
            </a:r>
            <a:r>
              <a:rPr lang="en-GB" sz="1000" dirty="0"/>
              <a:t>is set to the same value as </a:t>
            </a:r>
            <a:r>
              <a:rPr lang="en-GB" sz="1000" b="1" dirty="0"/>
              <a:t>Max patients/day</a:t>
            </a:r>
            <a:r>
              <a:rPr lang="en-GB" sz="1000" dirty="0"/>
              <a:t>, then the workforce gap table shows either zero (no under or over-supply, so this is a limiting constraint should your target go up) or </a:t>
            </a:r>
            <a:r>
              <a:rPr lang="en-GB" sz="1000" b="1" dirty="0"/>
              <a:t>green</a:t>
            </a:r>
            <a:r>
              <a:rPr lang="en-GB" sz="1000" dirty="0"/>
              <a:t> for an over-supply.</a:t>
            </a:r>
          </a:p>
          <a:p>
            <a:pPr lvl="0">
              <a:spcBef>
                <a:spcPts val="600"/>
              </a:spcBef>
              <a:spcAft>
                <a:spcPts val="600"/>
              </a:spcAft>
            </a:pPr>
            <a:r>
              <a:rPr lang="en-GB" sz="1000" dirty="0"/>
              <a:t>If </a:t>
            </a:r>
            <a:r>
              <a:rPr lang="en-GB" sz="1000" b="1" dirty="0"/>
              <a:t>Target Patients/Day </a:t>
            </a:r>
            <a:r>
              <a:rPr lang="en-GB" sz="1000" dirty="0"/>
              <a:t>is greater than </a:t>
            </a:r>
            <a:r>
              <a:rPr lang="en-GB" sz="1000" b="1" dirty="0"/>
              <a:t>Max patients/day</a:t>
            </a:r>
            <a:r>
              <a:rPr lang="en-GB" sz="1000" dirty="0"/>
              <a:t>, then the workforce gap table shows</a:t>
            </a:r>
            <a:r>
              <a:rPr lang="en-GB" sz="1000" b="1" dirty="0"/>
              <a:t> green</a:t>
            </a:r>
            <a:r>
              <a:rPr lang="en-GB" sz="1000" dirty="0"/>
              <a:t> for over-supply, and </a:t>
            </a:r>
            <a:r>
              <a:rPr lang="en-GB" sz="1000" b="1" dirty="0"/>
              <a:t>red</a:t>
            </a:r>
            <a:r>
              <a:rPr lang="en-GB" sz="1000" dirty="0"/>
              <a:t> for under-supply. As the target is increased, any spare workforce capacity will be used up, so eventually all workforce groups will be in under-supply, and hence </a:t>
            </a:r>
            <a:r>
              <a:rPr lang="en-GB" sz="1000" b="1" dirty="0"/>
              <a:t>red</a:t>
            </a:r>
            <a:r>
              <a:rPr lang="en-GB" sz="1000" dirty="0"/>
              <a:t>.</a:t>
            </a:r>
          </a:p>
          <a:p>
            <a:pPr lvl="0">
              <a:spcBef>
                <a:spcPts val="600"/>
              </a:spcBef>
              <a:spcAft>
                <a:spcPts val="600"/>
              </a:spcAft>
            </a:pPr>
            <a:r>
              <a:rPr lang="en-GB" sz="1000" dirty="0"/>
              <a:t>The summary tables at the Right and Bottom of the worksheet highlight:</a:t>
            </a:r>
          </a:p>
          <a:p>
            <a:pPr marL="228600" lvl="0" indent="-228600">
              <a:spcBef>
                <a:spcPts val="600"/>
              </a:spcBef>
              <a:spcAft>
                <a:spcPts val="600"/>
              </a:spcAft>
              <a:buFont typeface="+mj-lt"/>
              <a:buAutoNum type="alphaLcParenR"/>
            </a:pPr>
            <a:r>
              <a:rPr lang="en-GB" sz="1000" dirty="0"/>
              <a:t> which workforce groups have the largest gap, as a percentage of their workforce size and</a:t>
            </a:r>
          </a:p>
          <a:p>
            <a:pPr marL="228600" lvl="0" indent="-228600">
              <a:spcBef>
                <a:spcPts val="600"/>
              </a:spcBef>
              <a:spcAft>
                <a:spcPts val="600"/>
              </a:spcAft>
              <a:buFont typeface="+mj-lt"/>
              <a:buAutoNum type="alphaLcParenR"/>
            </a:pPr>
            <a:r>
              <a:rPr lang="en-GB" sz="1000" dirty="0"/>
              <a:t>which health facilities/work units have the largest gap, as a percentage of their workforce total.</a:t>
            </a:r>
          </a:p>
          <a:p>
            <a:pPr lvl="0">
              <a:spcBef>
                <a:spcPts val="600"/>
              </a:spcBef>
              <a:spcAft>
                <a:spcPts val="600"/>
              </a:spcAft>
            </a:pPr>
            <a:r>
              <a:rPr lang="en-GB" sz="1000" dirty="0"/>
              <a:t>This provides a simple way to identify potential hot spots and take action.</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8</a:t>
            </a:fld>
            <a:endParaRPr lang="en-US" dirty="0"/>
          </a:p>
        </p:txBody>
      </p:sp>
    </p:spTree>
    <p:extLst>
      <p:ext uri="{BB962C8B-B14F-4D97-AF65-F5344CB8AC3E}">
        <p14:creationId xmlns:p14="http://schemas.microsoft.com/office/powerpoint/2010/main" val="312407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These updates are not prioritized and will be revised as we get user feedback and requests for change.</a:t>
            </a:r>
          </a:p>
        </p:txBody>
      </p:sp>
      <p:sp>
        <p:nvSpPr>
          <p:cNvPr id="4" name="Slide Number Placeholder 3"/>
          <p:cNvSpPr>
            <a:spLocks noGrp="1"/>
          </p:cNvSpPr>
          <p:nvPr>
            <p:ph type="sldNum" sz="quarter" idx="5"/>
          </p:nvPr>
        </p:nvSpPr>
        <p:spPr/>
        <p:txBody>
          <a:bodyPr/>
          <a:lstStyle/>
          <a:p>
            <a:fld id="{512B3EA2-B186-4FE4-8D00-258498A8F2A7}" type="slidenum">
              <a:rPr lang="en-US" smtClean="0"/>
              <a:t>9</a:t>
            </a:fld>
            <a:endParaRPr lang="en-US" dirty="0"/>
          </a:p>
        </p:txBody>
      </p:sp>
    </p:spTree>
    <p:extLst>
      <p:ext uri="{BB962C8B-B14F-4D97-AF65-F5344CB8AC3E}">
        <p14:creationId xmlns:p14="http://schemas.microsoft.com/office/powerpoint/2010/main" val="36974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10</a:t>
            </a:fld>
            <a:endParaRPr lang="en-US" dirty="0"/>
          </a:p>
        </p:txBody>
      </p:sp>
    </p:spTree>
    <p:extLst>
      <p:ext uri="{BB962C8B-B14F-4D97-AF65-F5344CB8AC3E}">
        <p14:creationId xmlns:p14="http://schemas.microsoft.com/office/powerpoint/2010/main" val="212995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05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5" name="Picture 4">
            <a:extLst>
              <a:ext uri="{FF2B5EF4-FFF2-40B4-BE49-F238E27FC236}">
                <a16:creationId xmlns:a16="http://schemas.microsoft.com/office/drawing/2014/main" id="{393265FB-D661-4A0A-BF3F-49FFEE0AED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91656" y="484633"/>
            <a:ext cx="2381815"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02/04/2020</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bg2"/>
                </a:solidFill>
                <a:latin typeface="+mn-lt"/>
              </a:defRPr>
            </a:lvl1pPr>
            <a:lvl2pPr>
              <a:lnSpc>
                <a:spcPct val="110000"/>
              </a:lnSpc>
              <a:defRPr sz="105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02/04/2020</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04CD593D-F489-4F83-AB35-3306FDE7AA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3770" y="365761"/>
            <a:ext cx="1481206"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02/04/2020</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359999" y="359999"/>
            <a:ext cx="6120000" cy="720000"/>
          </a:xfrm>
        </p:spPr>
        <p:txBody>
          <a:bodyPr/>
          <a:lstStyle/>
          <a:p>
            <a:r>
              <a:rPr lang="en-US" noProof="0"/>
              <a:t>Click to edit Master title style</a:t>
            </a:r>
            <a:endParaRPr lang="en-GB" noProof="0"/>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1">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02/04/2020</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pic>
        <p:nvPicPr>
          <p:cNvPr id="3" name="Picture 2" descr="A close up of a logo&#10;&#10;Description generated with very high confidence">
            <a:extLst>
              <a:ext uri="{FF2B5EF4-FFF2-40B4-BE49-F238E27FC236}">
                <a16:creationId xmlns:a16="http://schemas.microsoft.com/office/drawing/2014/main" id="{51210256-0BBA-49A6-B7BA-5D7478DEE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91656" y="484632"/>
            <a:ext cx="2377244"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00" y="360000"/>
            <a:ext cx="7920000" cy="720000"/>
          </a:xfrm>
        </p:spPr>
        <p:txBody>
          <a:bodyPr anchor="t"/>
          <a:lstStyle>
            <a:lvl1pPr algn="l">
              <a:lnSpc>
                <a:spcPct val="100000"/>
              </a:lnSpc>
              <a:defRPr sz="2700" b="1">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30000" y="1620000"/>
            <a:ext cx="7920000" cy="4320000"/>
          </a:xfrm>
        </p:spPr>
        <p:txBody>
          <a:bodyPr/>
          <a:lstStyle>
            <a:lvl1pPr marL="0" indent="0">
              <a:buFont typeface="Wingdings" charset="2"/>
              <a:buNone/>
              <a:defRPr sz="1800">
                <a:solidFill>
                  <a:schemeClr val="tx1"/>
                </a:solidFill>
                <a:latin typeface="Arial" charset="0"/>
                <a:ea typeface="Arial" charset="0"/>
                <a:cs typeface="Arial" charset="0"/>
              </a:defRPr>
            </a:lvl1pPr>
            <a:lvl2pPr marL="557213" indent="-214313">
              <a:buFont typeface="Wingdings" charset="2"/>
              <a:buChar cha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vl6pPr>
              <a:defRPr/>
            </a:lvl6pPr>
            <a:lvl7pPr>
              <a:defRPr/>
            </a:lvl7pPr>
            <a:lvl8pPr>
              <a:defRPr/>
            </a:lvl8pPr>
            <a:lvl9pPr>
              <a:buFont typeface="Arial" pitchFamily="34" charset="0"/>
              <a:buChar char="•"/>
              <a:defRPr/>
            </a:lvl9pPr>
          </a:lstStyle>
          <a:p>
            <a:pPr lvl="0"/>
            <a:r>
              <a:rPr lang="en-US" dirty="0"/>
              <a:t>Click to edit Master text style</a:t>
            </a:r>
          </a:p>
        </p:txBody>
      </p:sp>
      <p:sp>
        <p:nvSpPr>
          <p:cNvPr id="8" name="Footer Placeholder 2"/>
          <p:cNvSpPr>
            <a:spLocks noGrp="1"/>
          </p:cNvSpPr>
          <p:nvPr>
            <p:ph type="ftr" sz="quarter" idx="3"/>
          </p:nvPr>
        </p:nvSpPr>
        <p:spPr>
          <a:xfrm>
            <a:off x="983902" y="6155390"/>
            <a:ext cx="2895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Covid-19 Workforce Estimator Guide</a:t>
            </a:r>
          </a:p>
        </p:txBody>
      </p:sp>
      <p:sp>
        <p:nvSpPr>
          <p:cNvPr id="9" name="Slide Number Placeholder 3"/>
          <p:cNvSpPr>
            <a:spLocks noGrp="1"/>
          </p:cNvSpPr>
          <p:nvPr>
            <p:ph type="sldNum" sz="quarter" idx="4"/>
          </p:nvPr>
        </p:nvSpPr>
        <p:spPr>
          <a:xfrm>
            <a:off x="457200" y="6155390"/>
            <a:ext cx="41030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8B45C-09C7-497B-9261-07F290CB2D4C}" type="slidenum">
              <a:rPr lang="en-US" smtClean="0"/>
              <a:t>‹#›</a:t>
            </a:fld>
            <a:endParaRPr lang="en-US" dirty="0"/>
          </a:p>
        </p:txBody>
      </p:sp>
    </p:spTree>
    <p:extLst>
      <p:ext uri="{BB962C8B-B14F-4D97-AF65-F5344CB8AC3E}">
        <p14:creationId xmlns:p14="http://schemas.microsoft.com/office/powerpoint/2010/main" val="27038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02/04/2020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02/04/2020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02/04/2020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02/04/2020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02/04/2020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02/04/2020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02/04/2020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02/04/2020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fld id="{CB2A9C5F-569E-41BE-B5E5-7CBFE1B687B2}" type="datetime1">
              <a:rPr lang="en-GB" noProof="0" smtClean="0"/>
              <a:t>02/04/2020</a:t>
            </a:fld>
            <a:endParaRPr lang="en-GB" noProof="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pic>
        <p:nvPicPr>
          <p:cNvPr id="8" name="Picture 7">
            <a:extLst>
              <a:ext uri="{FF2B5EF4-FFF2-40B4-BE49-F238E27FC236}">
                <a16:creationId xmlns:a16="http://schemas.microsoft.com/office/drawing/2014/main" id="{5A52CB17-76D9-4646-AB3C-948FE15F3727}"/>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7303770" y="374905"/>
            <a:ext cx="1481206"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Lst>
  <p:hf hdr="0"/>
  <p:txStyles>
    <p:titleStyle>
      <a:lvl1pPr algn="l" defTabSz="685800" rtl="0" eaLnBrk="1" latinLnBrk="0" hangingPunct="1">
        <a:lnSpc>
          <a:spcPct val="90000"/>
        </a:lnSpc>
        <a:spcBef>
          <a:spcPct val="0"/>
        </a:spcBef>
        <a:buNone/>
        <a:defRPr sz="2100" b="1" kern="1200">
          <a:solidFill>
            <a:schemeClr val="bg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bg1"/>
        </a:buClr>
        <a:buSzPct val="80000"/>
        <a:buFontTx/>
        <a:buNone/>
        <a:defRPr sz="1050" b="0" kern="1200">
          <a:solidFill>
            <a:schemeClr val="bg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a16="http://schemas.microsoft.com/office/drawing/2014/main" id="{279F7A19-058C-446E-8DE7-F7982E61860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0" y="857250"/>
            <a:ext cx="9144000" cy="5143500"/>
          </a:xfrm>
        </p:spPr>
      </p:pic>
      <p:sp>
        <p:nvSpPr>
          <p:cNvPr id="29" name="Subtitle 28"/>
          <p:cNvSpPr>
            <a:spLocks noGrp="1"/>
          </p:cNvSpPr>
          <p:nvPr>
            <p:ph type="subTitle" idx="1"/>
          </p:nvPr>
        </p:nvSpPr>
        <p:spPr/>
        <p:txBody>
          <a:bodyPr/>
          <a:lstStyle/>
          <a:p>
            <a:r>
              <a:rPr lang="en-US" dirty="0"/>
              <a:t>Version 2.0</a:t>
            </a:r>
          </a:p>
        </p:txBody>
      </p:sp>
      <p:sp>
        <p:nvSpPr>
          <p:cNvPr id="4" name="Title 3"/>
          <p:cNvSpPr>
            <a:spLocks noGrp="1"/>
          </p:cNvSpPr>
          <p:nvPr>
            <p:ph type="ctrTitle"/>
          </p:nvPr>
        </p:nvSpPr>
        <p:spPr/>
        <p:txBody>
          <a:bodyPr/>
          <a:lstStyle/>
          <a:p>
            <a:r>
              <a:rPr lang="en-US" dirty="0"/>
              <a:t>Covid-19 Heath Workforce Estimator User Guide</a:t>
            </a:r>
          </a:p>
        </p:txBody>
      </p:sp>
      <p:sp>
        <p:nvSpPr>
          <p:cNvPr id="33" name="Text Placeholder 32"/>
          <p:cNvSpPr>
            <a:spLocks noGrp="1"/>
          </p:cNvSpPr>
          <p:nvPr>
            <p:ph type="body" sz="quarter" idx="16"/>
          </p:nvPr>
        </p:nvSpPr>
        <p:spPr>
          <a:xfrm>
            <a:off x="7121935" y="5239594"/>
            <a:ext cx="1646444" cy="185738"/>
          </a:xfrm>
        </p:spPr>
        <p:txBody>
          <a:bodyPr/>
          <a:lstStyle/>
          <a:p>
            <a:endParaRPr lang="en-US"/>
          </a:p>
        </p:txBody>
      </p:sp>
      <p:sp>
        <p:nvSpPr>
          <p:cNvPr id="32" name="Text Placeholder 31"/>
          <p:cNvSpPr>
            <a:spLocks noGrp="1"/>
          </p:cNvSpPr>
          <p:nvPr>
            <p:ph type="body" sz="quarter" idx="15"/>
          </p:nvPr>
        </p:nvSpPr>
        <p:spPr/>
        <p:txBody>
          <a:bodyPr/>
          <a:lstStyle/>
          <a:p>
            <a:r>
              <a:rPr lang="en-US" dirty="0"/>
              <a:t>1st April 2020</a:t>
            </a:r>
          </a:p>
        </p:txBody>
      </p:sp>
      <p:pic>
        <p:nvPicPr>
          <p:cNvPr id="3" name="Picture Placeholder 2">
            <a:extLst>
              <a:ext uri="{FF2B5EF4-FFF2-40B4-BE49-F238E27FC236}">
                <a16:creationId xmlns:a16="http://schemas.microsoft.com/office/drawing/2014/main" id="{A511F03A-EFD2-4009-B7C7-231DD7FCBBDA}"/>
              </a:ext>
            </a:extLst>
          </p:cNvPr>
          <p:cNvPicPr>
            <a:picLocks noGrp="1" noChangeAspect="1"/>
          </p:cNvPicPr>
          <p:nvPr>
            <p:ph type="pic" sz="quarter" idx="4294967295"/>
          </p:nvPr>
        </p:nvPicPr>
        <p:blipFill>
          <a:blip r:embed="rId4" cstate="hqprint">
            <a:extLst>
              <a:ext uri="{28A0092B-C50C-407E-A947-70E740481C1C}">
                <a14:useLocalDpi xmlns:a14="http://schemas.microsoft.com/office/drawing/2010/main"/>
              </a:ext>
            </a:extLst>
          </a:blip>
          <a:srcRect/>
          <a:stretch>
            <a:fillRect/>
          </a:stretch>
        </p:blipFill>
        <p:spPr>
          <a:xfrm>
            <a:off x="6763941" y="1223962"/>
            <a:ext cx="2380060" cy="833438"/>
          </a:xfrm>
        </p:spPr>
      </p:pic>
    </p:spTree>
    <p:extLst>
      <p:ext uri="{BB962C8B-B14F-4D97-AF65-F5344CB8AC3E}">
        <p14:creationId xmlns:p14="http://schemas.microsoft.com/office/powerpoint/2010/main" val="8893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Further information</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p:txBody>
          <a:bodyPr/>
          <a:lstStyle/>
          <a:p>
            <a:r>
              <a:rPr lang="en-US" dirty="0">
                <a:solidFill>
                  <a:schemeClr val="bg1"/>
                </a:solidFill>
                <a:latin typeface="Calibri" panose="020F0502020204030204" pitchFamily="34" charset="0"/>
                <a:cs typeface="Calibri" panose="020F0502020204030204" pitchFamily="34" charset="0"/>
              </a:rPr>
              <a:t>For further information please contact:</a:t>
            </a:r>
          </a:p>
          <a:p>
            <a:r>
              <a:rPr lang="en-US" dirty="0">
                <a:solidFill>
                  <a:schemeClr val="bg1"/>
                </a:solidFill>
                <a:latin typeface="Calibri" panose="020F0502020204030204" pitchFamily="34" charset="0"/>
                <a:cs typeface="Calibri" panose="020F0502020204030204" pitchFamily="34" charset="0"/>
              </a:rPr>
              <a:t>	scotterc@who.int</a:t>
            </a:r>
          </a:p>
          <a:p>
            <a:r>
              <a:rPr lang="en-US" dirty="0">
                <a:solidFill>
                  <a:schemeClr val="bg1"/>
                </a:solidFill>
                <a:latin typeface="Calibri" panose="020F0502020204030204" pitchFamily="34" charset="0"/>
                <a:cs typeface="Calibri" panose="020F0502020204030204" pitchFamily="34" charset="0"/>
              </a:rPr>
              <a:t>If you have ideas for enhancements, or specific requests change, please provide the details to the contact above.</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16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t>What does is this HWF Estimator intended to do (1)</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p:txBody>
          <a:bodyPr/>
          <a:lstStyle/>
          <a:p>
            <a:r>
              <a:rPr lang="en-US" sz="2400" dirty="0">
                <a:solidFill>
                  <a:schemeClr val="bg1"/>
                </a:solidFill>
              </a:rPr>
              <a:t>The HWFE tool provides an estimate, based on user data, </a:t>
            </a:r>
          </a:p>
          <a:p>
            <a:pPr marL="285750" indent="-285750">
              <a:buFont typeface="Arial" panose="020B0604020202020204" pitchFamily="34" charset="0"/>
              <a:buChar char="•"/>
            </a:pPr>
            <a:r>
              <a:rPr lang="en-US" sz="2400" dirty="0">
                <a:solidFill>
                  <a:schemeClr val="bg1"/>
                </a:solidFill>
              </a:rPr>
              <a:t>of the required number of each type of health worker based </a:t>
            </a:r>
          </a:p>
          <a:p>
            <a:pPr marL="285750" indent="-285750">
              <a:buFont typeface="Arial" panose="020B0604020202020204" pitchFamily="34" charset="0"/>
              <a:buChar char="•"/>
            </a:pPr>
            <a:r>
              <a:rPr lang="en-US" sz="2400" dirty="0">
                <a:solidFill>
                  <a:schemeClr val="bg1"/>
                </a:solidFill>
              </a:rPr>
              <a:t>on target number of mild/moderate/severe/critical patients/day. </a:t>
            </a:r>
          </a:p>
          <a:p>
            <a:r>
              <a:rPr lang="en-US" sz="2400" dirty="0">
                <a:solidFill>
                  <a:schemeClr val="bg1"/>
                </a:solidFill>
              </a:rPr>
              <a:t>It also provides an analysis of the throughput of mild/moderate/severe/critical patients in multiple facilities and highlights workforce gap in each type of health worker.</a:t>
            </a:r>
          </a:p>
          <a:p>
            <a:endParaRPr lang="en-US" dirty="0"/>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a:t>Covid-19 Workforce Estimator Guide</a:t>
            </a:r>
            <a:endParaRPr lang="en-US" dirty="0"/>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t>2</a:t>
            </a:fld>
            <a:endParaRPr lang="en-US" dirty="0"/>
          </a:p>
        </p:txBody>
      </p:sp>
    </p:spTree>
    <p:extLst>
      <p:ext uri="{BB962C8B-B14F-4D97-AF65-F5344CB8AC3E}">
        <p14:creationId xmlns:p14="http://schemas.microsoft.com/office/powerpoint/2010/main" val="28985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7C047-CEEF-6141-A044-82FD7AD35965}"/>
              </a:ext>
            </a:extLst>
          </p:cNvPr>
          <p:cNvSpPr>
            <a:spLocks noGrp="1"/>
          </p:cNvSpPr>
          <p:nvPr>
            <p:ph sz="half" idx="1"/>
          </p:nvPr>
        </p:nvSpPr>
        <p:spPr>
          <a:xfrm>
            <a:off x="359998" y="1721643"/>
            <a:ext cx="4066860" cy="4315557"/>
          </a:xfrm>
        </p:spPr>
        <p:txBody>
          <a:bodyPr/>
          <a:lstStyle/>
          <a:p>
            <a:pPr marL="257175" indent="-257175">
              <a:buFont typeface="Wingdings" pitchFamily="2" charset="2"/>
              <a:buChar char="§"/>
            </a:pPr>
            <a:r>
              <a:rPr lang="en-US" sz="1800" dirty="0">
                <a:latin typeface="Calibri" panose="020F0502020204030204" pitchFamily="34" charset="0"/>
                <a:cs typeface="Calibri" panose="020F0502020204030204" pitchFamily="34" charset="0"/>
              </a:rPr>
              <a:t>Estimated workforce to care for COVID-19 patients</a:t>
            </a:r>
          </a:p>
          <a:p>
            <a:pPr marL="257175" indent="-257175">
              <a:buFont typeface="Wingdings" pitchFamily="2" charset="2"/>
              <a:buChar char="§"/>
            </a:pPr>
            <a:r>
              <a:rPr lang="en-US" sz="1800" dirty="0">
                <a:latin typeface="Calibri" panose="020F0502020204030204" pitchFamily="34" charset="0"/>
                <a:cs typeface="Calibri" panose="020F0502020204030204" pitchFamily="34" charset="0"/>
              </a:rPr>
              <a:t>4 Different levels of severity; Mild, Moderate, Severe and Critical (plus 3 more if required)</a:t>
            </a:r>
          </a:p>
          <a:p>
            <a:pPr marL="257175" indent="-257175">
              <a:buFont typeface="Wingdings" pitchFamily="2" charset="2"/>
              <a:buChar char="§"/>
            </a:pPr>
            <a:r>
              <a:rPr lang="en-US" sz="1800" dirty="0">
                <a:latin typeface="Calibri" panose="020F0502020204030204" pitchFamily="34" charset="0"/>
                <a:cs typeface="Calibri" panose="020F0502020204030204" pitchFamily="34" charset="0"/>
              </a:rPr>
              <a:t>User-defined healthcare facilities and work units</a:t>
            </a:r>
          </a:p>
          <a:p>
            <a:pPr marL="257175" indent="-257175">
              <a:buFont typeface="Wingdings" pitchFamily="2" charset="2"/>
              <a:buChar char="§"/>
            </a:pPr>
            <a:r>
              <a:rPr lang="en-US" sz="1800" dirty="0">
                <a:latin typeface="Calibri" panose="020F0502020204030204" pitchFamily="34" charset="0"/>
                <a:cs typeface="Calibri" panose="020F0502020204030204" pitchFamily="34" charset="0"/>
              </a:rPr>
              <a:t>User-defined staff groups &amp; workforce at each healthcare facility and work unit</a:t>
            </a:r>
          </a:p>
          <a:p>
            <a:pPr marL="257175" indent="-257175">
              <a:buFont typeface="Wingdings" pitchFamily="2" charset="2"/>
              <a:buChar char="§"/>
            </a:pPr>
            <a:r>
              <a:rPr lang="en-US" sz="1800" dirty="0">
                <a:latin typeface="Calibri" panose="020F0502020204030204" pitchFamily="34" charset="0"/>
                <a:cs typeface="Calibri" panose="020F0502020204030204" pitchFamily="34" charset="0"/>
              </a:rPr>
              <a:t>Pre-populated time for staff to complete necessary procedures/activities per patient per day</a:t>
            </a:r>
          </a:p>
          <a:p>
            <a:pPr marL="257175" indent="-257175">
              <a:buFont typeface="Wingdings" pitchFamily="2" charset="2"/>
              <a:buChar char="§"/>
            </a:pPr>
            <a:endParaRPr lang="en-GB" sz="1500" dirty="0">
              <a:solidFill>
                <a:schemeClr val="bg1"/>
              </a:solidFill>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6304A57-29B0-46F5-A197-5E6820E3905F}"/>
              </a:ext>
            </a:extLst>
          </p:cNvPr>
          <p:cNvSpPr>
            <a:spLocks noGrp="1"/>
          </p:cNvSpPr>
          <p:nvPr>
            <p:ph sz="half" idx="2"/>
          </p:nvPr>
        </p:nvSpPr>
        <p:spPr>
          <a:xfrm>
            <a:off x="4567770" y="1721643"/>
            <a:ext cx="4212003" cy="4315557"/>
          </a:xfrm>
        </p:spPr>
        <p:txBody>
          <a:bodyPr/>
          <a:lstStyle/>
          <a:p>
            <a:pPr marL="257175" indent="-257175">
              <a:buFont typeface="Wingdings" pitchFamily="2" charset="2"/>
              <a:buChar char="§"/>
            </a:pPr>
            <a:r>
              <a:rPr lang="en-GB" sz="1800" dirty="0">
                <a:latin typeface="Calibri" panose="020F0502020204030204" pitchFamily="34" charset="0"/>
                <a:cs typeface="Calibri" panose="020F0502020204030204" pitchFamily="34" charset="0"/>
              </a:rPr>
              <a:t>Forecasting future Covid-19 cases </a:t>
            </a:r>
          </a:p>
          <a:p>
            <a:pPr marL="257175" indent="-257175">
              <a:buFont typeface="Wingdings" pitchFamily="2" charset="2"/>
              <a:buChar char="§"/>
            </a:pPr>
            <a:r>
              <a:rPr lang="en-GB" sz="1800" dirty="0">
                <a:latin typeface="Calibri" panose="020F0502020204030204" pitchFamily="34" charset="0"/>
                <a:cs typeface="Calibri" panose="020F0502020204030204" pitchFamily="34" charset="0"/>
              </a:rPr>
              <a:t>Skill mix/task sharing</a:t>
            </a:r>
          </a:p>
          <a:p>
            <a:pPr marL="257175" indent="-257175">
              <a:buFont typeface="Wingdings" pitchFamily="2" charset="2"/>
              <a:buChar char="§"/>
            </a:pPr>
            <a:r>
              <a:rPr lang="en-GB" sz="1800" dirty="0">
                <a:latin typeface="Calibri" panose="020F0502020204030204" pitchFamily="34" charset="0"/>
                <a:cs typeface="Calibri" panose="020F0502020204030204" pitchFamily="34" charset="0"/>
              </a:rPr>
              <a:t>Staff absences, e.g. from COVID-19 infections or quarantine</a:t>
            </a:r>
          </a:p>
          <a:p>
            <a:pPr marL="257175" indent="-257175">
              <a:buFont typeface="Wingdings" pitchFamily="2" charset="2"/>
              <a:buChar char="§"/>
            </a:pPr>
            <a:r>
              <a:rPr lang="en-GB" sz="1800" dirty="0">
                <a:latin typeface="Calibri" panose="020F0502020204030204" pitchFamily="34" charset="0"/>
                <a:cs typeface="Calibri" panose="020F0502020204030204" pitchFamily="34" charset="0"/>
              </a:rPr>
              <a:t>Higher-level staff groups, e.g. all specialists, all nurses</a:t>
            </a:r>
          </a:p>
          <a:p>
            <a:pPr marL="257175" indent="-257175">
              <a:buFont typeface="Wingdings" pitchFamily="2" charset="2"/>
              <a:buChar char="§"/>
            </a:pPr>
            <a:r>
              <a:rPr lang="en-GB" sz="1800" dirty="0">
                <a:latin typeface="Calibri" panose="020F0502020204030204" pitchFamily="34" charset="0"/>
                <a:cs typeface="Calibri" panose="020F0502020204030204" pitchFamily="34" charset="0"/>
              </a:rPr>
              <a:t>Representation of uncertainty</a:t>
            </a:r>
          </a:p>
          <a:p>
            <a:endParaRPr lang="en-US" dirty="0"/>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2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24"/>
          </p:nvPr>
        </p:nvSpPr>
        <p:spPr/>
        <p:txBody>
          <a:bodyPr/>
          <a:lstStyle/>
          <a:p>
            <a:fld id="{7698B45C-09C7-497B-9261-07F290CB2D4C}"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51F412A1-7CB8-4B2E-91DE-67B48794600E}"/>
              </a:ext>
            </a:extLst>
          </p:cNvPr>
          <p:cNvSpPr>
            <a:spLocks noGrp="1"/>
          </p:cNvSpPr>
          <p:nvPr>
            <p:ph type="body" sz="quarter" idx="21"/>
          </p:nvPr>
        </p:nvSpPr>
        <p:spPr/>
        <p:txBody>
          <a:bodyPr/>
          <a:lstStyle/>
          <a:p>
            <a:endParaRPr lang="en-US"/>
          </a:p>
        </p:txBody>
      </p:sp>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sz="2800" dirty="0"/>
              <a:t>What does is this HWF Estimator intended to do (2)</a:t>
            </a:r>
            <a:endParaRPr lang="en-US" sz="2700" dirty="0">
              <a:latin typeface="+mn-lt"/>
              <a:cs typeface="Calibri" panose="020F0502020204030204" pitchFamily="34" charset="0"/>
            </a:endParaRPr>
          </a:p>
        </p:txBody>
      </p:sp>
      <p:sp>
        <p:nvSpPr>
          <p:cNvPr id="7" name="Text Placeholder 6">
            <a:extLst>
              <a:ext uri="{FF2B5EF4-FFF2-40B4-BE49-F238E27FC236}">
                <a16:creationId xmlns:a16="http://schemas.microsoft.com/office/drawing/2014/main" id="{E82F6985-1B63-42AF-94E1-5F71147DB27E}"/>
              </a:ext>
            </a:extLst>
          </p:cNvPr>
          <p:cNvSpPr>
            <a:spLocks noGrp="1"/>
          </p:cNvSpPr>
          <p:nvPr>
            <p:ph type="body" sz="quarter" idx="13"/>
          </p:nvPr>
        </p:nvSpPr>
        <p:spPr>
          <a:xfrm>
            <a:off x="4567770" y="1093986"/>
            <a:ext cx="3190970" cy="385192"/>
          </a:xfrm>
        </p:spPr>
        <p:txBody>
          <a:bodyPr>
            <a:normAutofit/>
          </a:bodyPr>
          <a:lstStyle/>
          <a:p>
            <a:r>
              <a:rPr lang="en-US" sz="1800" dirty="0"/>
              <a:t>Out of Scope</a:t>
            </a:r>
          </a:p>
        </p:txBody>
      </p:sp>
      <p:sp>
        <p:nvSpPr>
          <p:cNvPr id="9" name="Text Placeholder 6">
            <a:extLst>
              <a:ext uri="{FF2B5EF4-FFF2-40B4-BE49-F238E27FC236}">
                <a16:creationId xmlns:a16="http://schemas.microsoft.com/office/drawing/2014/main" id="{87B69191-3D8A-47D1-8007-9F7662DBF6C9}"/>
              </a:ext>
            </a:extLst>
          </p:cNvPr>
          <p:cNvSpPr txBox="1">
            <a:spLocks/>
          </p:cNvSpPr>
          <p:nvPr/>
        </p:nvSpPr>
        <p:spPr bwMode="invGray">
          <a:xfrm>
            <a:off x="359999" y="1079999"/>
            <a:ext cx="3190970" cy="385192"/>
          </a:xfrm>
          <a:prstGeom prst="rect">
            <a:avLst/>
          </a:prstGeom>
        </p:spPr>
        <p:txBody>
          <a:bodyPr vert="horz" lIns="18000" tIns="0" rIns="18000" bIns="0" rtlCol="0" anchor="ctr">
            <a:normAutofit/>
          </a:bodyPr>
          <a:lstStyle>
            <a:lvl1pPr marL="0" indent="0" algn="l" defTabSz="685800" rtl="0" eaLnBrk="1" latinLnBrk="0" hangingPunct="1">
              <a:lnSpc>
                <a:spcPct val="110000"/>
              </a:lnSpc>
              <a:spcBef>
                <a:spcPts val="750"/>
              </a:spcBef>
              <a:spcAft>
                <a:spcPts val="450"/>
              </a:spcAft>
              <a:buClr>
                <a:schemeClr val="bg1"/>
              </a:buClr>
              <a:buSzPct val="80000"/>
              <a:buFontTx/>
              <a:buNone/>
              <a:defRPr sz="1200" b="0" kern="1200">
                <a:solidFill>
                  <a:schemeClr val="bg1"/>
                </a:solidFill>
                <a:latin typeface="+mj-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In</a:t>
            </a:r>
            <a:r>
              <a:rPr lang="en-US" dirty="0"/>
              <a:t> </a:t>
            </a:r>
            <a:r>
              <a:rPr lang="en-US" sz="1800" dirty="0"/>
              <a:t>Scope</a:t>
            </a:r>
            <a:endParaRPr lang="en-US" dirty="0"/>
          </a:p>
        </p:txBody>
      </p:sp>
    </p:spTree>
    <p:extLst>
      <p:ext uri="{BB962C8B-B14F-4D97-AF65-F5344CB8AC3E}">
        <p14:creationId xmlns:p14="http://schemas.microsoft.com/office/powerpoint/2010/main" val="24264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457200" y="360001"/>
            <a:ext cx="7920000" cy="720000"/>
          </a:xfrm>
        </p:spPr>
        <p:txBody>
          <a:bodyPr/>
          <a:lstStyle/>
          <a:p>
            <a:r>
              <a:rPr lang="en-US" dirty="0">
                <a:latin typeface="Calibri" panose="020F0502020204030204" pitchFamily="34" charset="0"/>
                <a:cs typeface="Calibri" panose="020F0502020204030204" pitchFamily="34" charset="0"/>
              </a:rPr>
              <a:t>Health Workforce Estimator Tool</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457200" y="1080001"/>
            <a:ext cx="4114800" cy="5075390"/>
          </a:xfrm>
        </p:spPr>
        <p:txBody>
          <a:bodyPr/>
          <a:lstStyle/>
          <a:p>
            <a:r>
              <a:rPr lang="en-US" sz="2000" dirty="0">
                <a:solidFill>
                  <a:schemeClr val="bg1"/>
                </a:solidFill>
                <a:latin typeface="Calibri" panose="020F0502020204030204" pitchFamily="34" charset="0"/>
                <a:cs typeface="Calibri" panose="020F0502020204030204" pitchFamily="34" charset="0"/>
              </a:rPr>
              <a:t>The tool allows you to:</a:t>
            </a:r>
          </a:p>
          <a:p>
            <a:pPr marL="257175" indent="-257175">
              <a:buFont typeface="Wingdings" pitchFamily="2" charset="2"/>
              <a:buChar char="§"/>
            </a:pPr>
            <a:r>
              <a:rPr lang="en-US" sz="2000" dirty="0">
                <a:solidFill>
                  <a:schemeClr val="bg1"/>
                </a:solidFill>
                <a:latin typeface="Calibri" panose="020F0502020204030204" pitchFamily="34" charset="0"/>
                <a:cs typeface="Calibri" panose="020F0502020204030204" pitchFamily="34" charset="0"/>
              </a:rPr>
              <a:t>Estimate the workforce needed to treat a specific number of Covid-19 cases per day (by level of severity)</a:t>
            </a:r>
          </a:p>
          <a:p>
            <a:pPr marL="257175" indent="-257175">
              <a:buFont typeface="Wingdings" pitchFamily="2" charset="2"/>
              <a:buChar char="§"/>
            </a:pPr>
            <a:r>
              <a:rPr lang="en-US" sz="2000" dirty="0">
                <a:solidFill>
                  <a:schemeClr val="bg1"/>
                </a:solidFill>
                <a:latin typeface="Calibri" panose="020F0502020204030204" pitchFamily="34" charset="0"/>
                <a:cs typeface="Calibri" panose="020F0502020204030204" pitchFamily="34" charset="0"/>
              </a:rPr>
              <a:t>Understand the maximum capacity of your existing workforce</a:t>
            </a:r>
          </a:p>
          <a:p>
            <a:pPr marL="257175" indent="-257175">
              <a:buFont typeface="Wingdings" pitchFamily="2" charset="2"/>
              <a:buChar char="§"/>
            </a:pPr>
            <a:r>
              <a:rPr lang="en-US" sz="2000" dirty="0">
                <a:solidFill>
                  <a:schemeClr val="bg1"/>
                </a:solidFill>
                <a:latin typeface="Calibri" panose="020F0502020204030204" pitchFamily="34" charset="0"/>
                <a:cs typeface="Calibri" panose="020F0502020204030204" pitchFamily="34" charset="0"/>
              </a:rPr>
              <a:t>See what workforce groups are limiting this capacity (under-supply)</a:t>
            </a:r>
          </a:p>
          <a:p>
            <a:pPr marL="257175" indent="-257175">
              <a:buFont typeface="Wingdings" pitchFamily="2" charset="2"/>
              <a:buChar char="§"/>
            </a:pPr>
            <a:r>
              <a:rPr lang="en-US" sz="2000" dirty="0">
                <a:solidFill>
                  <a:schemeClr val="bg1"/>
                </a:solidFill>
                <a:latin typeface="Calibri" panose="020F0502020204030204" pitchFamily="34" charset="0"/>
                <a:cs typeface="Calibri" panose="020F0502020204030204" pitchFamily="34" charset="0"/>
              </a:rPr>
              <a:t>See what workforce groups could be shifted (over-supply)</a:t>
            </a:r>
          </a:p>
          <a:p>
            <a:pPr marL="257175" indent="-257175">
              <a:buFont typeface="Wingdings" pitchFamily="2" charset="2"/>
              <a:buChar char="§"/>
            </a:pPr>
            <a:r>
              <a:rPr lang="en-US" sz="2000" dirty="0">
                <a:solidFill>
                  <a:schemeClr val="bg1"/>
                </a:solidFill>
                <a:latin typeface="Calibri" panose="020F0502020204030204" pitchFamily="34" charset="0"/>
                <a:cs typeface="Calibri" panose="020F0502020204030204" pitchFamily="34" charset="0"/>
              </a:rPr>
              <a:t>Understand the capability of a re-designed health workforce</a:t>
            </a:r>
          </a:p>
          <a:p>
            <a:endParaRPr lang="en-US" sz="15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BCD90DA-18B5-4198-B66D-9A62D67E4FDC}"/>
              </a:ext>
            </a:extLst>
          </p:cNvPr>
          <p:cNvPicPr>
            <a:picLocks noChangeAspect="1"/>
          </p:cNvPicPr>
          <p:nvPr/>
        </p:nvPicPr>
        <p:blipFill>
          <a:blip r:embed="rId3"/>
          <a:stretch>
            <a:fillRect/>
          </a:stretch>
        </p:blipFill>
        <p:spPr>
          <a:xfrm>
            <a:off x="4572000" y="1080001"/>
            <a:ext cx="3965809" cy="3514377"/>
          </a:xfrm>
          <a:prstGeom prst="rect">
            <a:avLst/>
          </a:prstGeom>
        </p:spPr>
      </p:pic>
      <p:pic>
        <p:nvPicPr>
          <p:cNvPr id="7" name="Picture 6">
            <a:extLst>
              <a:ext uri="{FF2B5EF4-FFF2-40B4-BE49-F238E27FC236}">
                <a16:creationId xmlns:a16="http://schemas.microsoft.com/office/drawing/2014/main" id="{5FD01EC6-5FBE-4207-8EA3-795D25EE09C3}"/>
              </a:ext>
            </a:extLst>
          </p:cNvPr>
          <p:cNvPicPr>
            <a:picLocks noChangeAspect="1"/>
          </p:cNvPicPr>
          <p:nvPr/>
        </p:nvPicPr>
        <p:blipFill>
          <a:blip r:embed="rId4"/>
          <a:stretch>
            <a:fillRect/>
          </a:stretch>
        </p:blipFill>
        <p:spPr>
          <a:xfrm>
            <a:off x="4833317" y="3164071"/>
            <a:ext cx="4114801" cy="3456758"/>
          </a:xfrm>
          <a:prstGeom prst="rect">
            <a:avLst/>
          </a:prstGeom>
        </p:spPr>
      </p:pic>
    </p:spTree>
    <p:extLst>
      <p:ext uri="{BB962C8B-B14F-4D97-AF65-F5344CB8AC3E}">
        <p14:creationId xmlns:p14="http://schemas.microsoft.com/office/powerpoint/2010/main" val="11082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latin typeface="+mn-lt"/>
                <a:cs typeface="Calibri" panose="020F0502020204030204" pitchFamily="34" charset="0"/>
              </a:rPr>
              <a:t>Using the tool – Data Input (1)</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30000" y="1620000"/>
            <a:ext cx="4479029" cy="4320000"/>
          </a:xfrm>
        </p:spPr>
        <p:txBody>
          <a:bodyPr/>
          <a:lstStyle/>
          <a:p>
            <a:r>
              <a:rPr lang="en-US" sz="2400" dirty="0">
                <a:solidFill>
                  <a:schemeClr val="bg1"/>
                </a:solidFill>
                <a:latin typeface="Calibri" panose="020F0502020204030204" pitchFamily="34" charset="0"/>
                <a:cs typeface="Calibri" panose="020F0502020204030204" pitchFamily="34" charset="0"/>
              </a:rPr>
              <a:t>Start by putting in your data:</a:t>
            </a:r>
          </a:p>
          <a:p>
            <a:pPr marL="342900" indent="-342900">
              <a:buFont typeface="+mj-lt"/>
              <a:buAutoNum type="arabicPeriod"/>
            </a:pPr>
            <a:r>
              <a:rPr lang="en-US" sz="1500" dirty="0">
                <a:solidFill>
                  <a:schemeClr val="bg1"/>
                </a:solidFill>
                <a:latin typeface="Calibri" panose="020F0502020204030204" pitchFamily="34" charset="0"/>
                <a:cs typeface="Calibri" panose="020F0502020204030204" pitchFamily="34" charset="0"/>
              </a:rPr>
              <a:t>Label your staff groups in the Staff Category worksheet.</a:t>
            </a:r>
          </a:p>
          <a:p>
            <a:pPr marL="342900" indent="-342900">
              <a:buFont typeface="+mj-lt"/>
              <a:buAutoNum type="arabicPeriod"/>
            </a:pPr>
            <a:r>
              <a:rPr lang="en-US" sz="1500" dirty="0">
                <a:solidFill>
                  <a:schemeClr val="bg1"/>
                </a:solidFill>
                <a:latin typeface="Calibri" panose="020F0502020204030204" pitchFamily="34" charset="0"/>
                <a:cs typeface="Calibri" panose="020F0502020204030204" pitchFamily="34" charset="0"/>
              </a:rPr>
              <a:t>Define your allocation of staff the severity groups by hours required</a:t>
            </a:r>
          </a:p>
          <a:p>
            <a:pPr marL="342900" indent="-342900">
              <a:buFont typeface="+mj-lt"/>
              <a:buAutoNum type="arabicPeriod"/>
            </a:pPr>
            <a:r>
              <a:rPr lang="en-US" sz="1500" b="1" u="sng" dirty="0">
                <a:solidFill>
                  <a:schemeClr val="bg1"/>
                </a:solidFill>
                <a:latin typeface="Calibri" panose="020F0502020204030204" pitchFamily="34" charset="0"/>
                <a:cs typeface="Calibri" panose="020F0502020204030204" pitchFamily="34" charset="0"/>
              </a:rPr>
              <a:t>Check that the allocation is correct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91C9F91-E824-4A50-A7AD-B0FA0CE5445C}"/>
              </a:ext>
            </a:extLst>
          </p:cNvPr>
          <p:cNvPicPr>
            <a:picLocks noChangeAspect="1"/>
          </p:cNvPicPr>
          <p:nvPr/>
        </p:nvPicPr>
        <p:blipFill>
          <a:blip r:embed="rId3"/>
          <a:stretch>
            <a:fillRect/>
          </a:stretch>
        </p:blipFill>
        <p:spPr>
          <a:xfrm>
            <a:off x="5366886" y="1155219"/>
            <a:ext cx="3521333" cy="5000171"/>
          </a:xfrm>
          <a:prstGeom prst="rect">
            <a:avLst/>
          </a:prstGeom>
        </p:spPr>
      </p:pic>
      <p:pic>
        <p:nvPicPr>
          <p:cNvPr id="7" name="Picture 6">
            <a:extLst>
              <a:ext uri="{FF2B5EF4-FFF2-40B4-BE49-F238E27FC236}">
                <a16:creationId xmlns:a16="http://schemas.microsoft.com/office/drawing/2014/main" id="{FA12F56B-7C13-49E0-AC7E-8614B3699542}"/>
              </a:ext>
            </a:extLst>
          </p:cNvPr>
          <p:cNvPicPr>
            <a:picLocks noChangeAspect="1"/>
          </p:cNvPicPr>
          <p:nvPr/>
        </p:nvPicPr>
        <p:blipFill>
          <a:blip r:embed="rId4"/>
          <a:stretch>
            <a:fillRect/>
          </a:stretch>
        </p:blipFill>
        <p:spPr>
          <a:xfrm>
            <a:off x="226343" y="4333210"/>
            <a:ext cx="8287657" cy="1606790"/>
          </a:xfrm>
          <a:prstGeom prst="rect">
            <a:avLst/>
          </a:prstGeom>
        </p:spPr>
      </p:pic>
      <p:sp>
        <p:nvSpPr>
          <p:cNvPr id="8" name="Arrow: Right 7">
            <a:extLst>
              <a:ext uri="{FF2B5EF4-FFF2-40B4-BE49-F238E27FC236}">
                <a16:creationId xmlns:a16="http://schemas.microsoft.com/office/drawing/2014/main" id="{497749D8-F98A-4D1A-9F5C-D5CC1914651B}"/>
              </a:ext>
            </a:extLst>
          </p:cNvPr>
          <p:cNvSpPr/>
          <p:nvPr/>
        </p:nvSpPr>
        <p:spPr>
          <a:xfrm rot="1707928">
            <a:off x="4401845" y="2542587"/>
            <a:ext cx="1364343" cy="478972"/>
          </a:xfrm>
          <a:prstGeom prst="rightArrow">
            <a:avLst>
              <a:gd name="adj1" fmla="val 50000"/>
              <a:gd name="adj2" fmla="val 6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E3D5E14-1493-4224-9142-E63BB9976F85}"/>
              </a:ext>
            </a:extLst>
          </p:cNvPr>
          <p:cNvSpPr/>
          <p:nvPr/>
        </p:nvSpPr>
        <p:spPr>
          <a:xfrm rot="2910329">
            <a:off x="3807638" y="3778605"/>
            <a:ext cx="1697065" cy="478972"/>
          </a:xfrm>
          <a:prstGeom prst="rightArrow">
            <a:avLst>
              <a:gd name="adj1" fmla="val 50000"/>
              <a:gd name="adj2" fmla="val 6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1FC567-523C-4FEA-8CDA-3654F6C4634D}"/>
              </a:ext>
            </a:extLst>
          </p:cNvPr>
          <p:cNvSpPr/>
          <p:nvPr/>
        </p:nvSpPr>
        <p:spPr>
          <a:xfrm>
            <a:off x="5366886" y="953532"/>
            <a:ext cx="1229527"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F8B7FD6-FDC7-41FC-A3FE-9A013FAE3588}"/>
              </a:ext>
            </a:extLst>
          </p:cNvPr>
          <p:cNvPicPr>
            <a:picLocks noChangeAspect="1"/>
          </p:cNvPicPr>
          <p:nvPr/>
        </p:nvPicPr>
        <p:blipFill>
          <a:blip r:embed="rId5"/>
          <a:stretch>
            <a:fillRect/>
          </a:stretch>
        </p:blipFill>
        <p:spPr>
          <a:xfrm>
            <a:off x="6514970" y="5022305"/>
            <a:ext cx="2505075" cy="1257300"/>
          </a:xfrm>
          <a:prstGeom prst="rect">
            <a:avLst/>
          </a:prstGeom>
        </p:spPr>
      </p:pic>
      <p:sp>
        <p:nvSpPr>
          <p:cNvPr id="15" name="Arrow: Right 14">
            <a:extLst>
              <a:ext uri="{FF2B5EF4-FFF2-40B4-BE49-F238E27FC236}">
                <a16:creationId xmlns:a16="http://schemas.microsoft.com/office/drawing/2014/main" id="{79F4C62F-B568-447D-B63D-526C040B0F3D}"/>
              </a:ext>
            </a:extLst>
          </p:cNvPr>
          <p:cNvSpPr/>
          <p:nvPr/>
        </p:nvSpPr>
        <p:spPr>
          <a:xfrm rot="1890390">
            <a:off x="3951176" y="3987084"/>
            <a:ext cx="3661097" cy="399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0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latin typeface="+mn-lt"/>
                <a:cs typeface="Calibri" panose="020F0502020204030204" pitchFamily="34" charset="0"/>
              </a:rPr>
              <a:t>Using the tool – Data Input (2)</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723888" y="1080000"/>
            <a:ext cx="3107769" cy="4320000"/>
          </a:xfrm>
        </p:spPr>
        <p:txBody>
          <a:bodyPr/>
          <a:lstStyle/>
          <a:p>
            <a:r>
              <a:rPr lang="en-US" sz="2400" dirty="0">
                <a:solidFill>
                  <a:schemeClr val="bg1"/>
                </a:solidFill>
                <a:latin typeface="Calibri" panose="020F0502020204030204" pitchFamily="34" charset="0"/>
                <a:cs typeface="Calibri" panose="020F0502020204030204" pitchFamily="34" charset="0"/>
              </a:rPr>
              <a:t>Entering facilities data:</a:t>
            </a:r>
          </a:p>
          <a:p>
            <a:pPr marL="342900" indent="-342900">
              <a:buFont typeface="+mj-lt"/>
              <a:buAutoNum type="arabicPeriod"/>
            </a:pPr>
            <a:r>
              <a:rPr lang="en-US" sz="1500" dirty="0">
                <a:solidFill>
                  <a:schemeClr val="bg1"/>
                </a:solidFill>
                <a:latin typeface="Calibri" panose="020F0502020204030204" pitchFamily="34" charset="0"/>
                <a:cs typeface="Calibri" panose="020F0502020204030204" pitchFamily="34" charset="0"/>
              </a:rPr>
              <a:t>Define your health facilities and work units in the Health Facility worksheet.</a:t>
            </a:r>
          </a:p>
          <a:p>
            <a:pPr marL="342900" indent="-342900">
              <a:buFont typeface="+mj-lt"/>
              <a:buAutoNum type="arabicPeriod"/>
            </a:pPr>
            <a:r>
              <a:rPr lang="en-US" sz="1500" dirty="0">
                <a:solidFill>
                  <a:schemeClr val="bg1"/>
                </a:solidFill>
                <a:latin typeface="Calibri" panose="020F0502020204030204" pitchFamily="34" charset="0"/>
                <a:cs typeface="Calibri" panose="020F0502020204030204" pitchFamily="34" charset="0"/>
              </a:rPr>
              <a:t>Define your resources in the Health Care Resources worksheet</a:t>
            </a:r>
          </a:p>
          <a:p>
            <a:pPr marL="342900" indent="-342900">
              <a:buFont typeface="+mj-lt"/>
              <a:buAutoNum type="arabicPeriod"/>
            </a:pPr>
            <a:r>
              <a:rPr lang="en-US" sz="1500" dirty="0">
                <a:solidFill>
                  <a:schemeClr val="bg1"/>
                </a:solidFill>
                <a:latin typeface="Calibri" panose="020F0502020204030204" pitchFamily="34" charset="0"/>
                <a:cs typeface="Calibri" panose="020F0502020204030204" pitchFamily="34" charset="0"/>
              </a:rPr>
              <a:t>Re-visit the Staff Categories worksheet to confirm that all data fields have been populated (previous slide)</a:t>
            </a:r>
          </a:p>
          <a:p>
            <a:pPr marL="342900" indent="-342900">
              <a:buFont typeface="+mj-lt"/>
              <a:buAutoNum type="arabicPeriod"/>
            </a:pPr>
            <a:r>
              <a:rPr lang="en-US" sz="1500" b="1" u="sng" dirty="0">
                <a:solidFill>
                  <a:schemeClr val="bg1"/>
                </a:solidFill>
                <a:latin typeface="Calibri" panose="020F0502020204030204" pitchFamily="34" charset="0"/>
                <a:cs typeface="Calibri" panose="020F0502020204030204" pitchFamily="34" charset="0"/>
              </a:rPr>
              <a:t>Check that the allocation is correct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CA57C92-ED01-493F-BAA1-F93FA51DDD7B}"/>
              </a:ext>
            </a:extLst>
          </p:cNvPr>
          <p:cNvPicPr>
            <a:picLocks noChangeAspect="1"/>
          </p:cNvPicPr>
          <p:nvPr/>
        </p:nvPicPr>
        <p:blipFill>
          <a:blip r:embed="rId3"/>
          <a:stretch>
            <a:fillRect/>
          </a:stretch>
        </p:blipFill>
        <p:spPr>
          <a:xfrm>
            <a:off x="396433" y="1090825"/>
            <a:ext cx="5045798" cy="2748870"/>
          </a:xfrm>
          <a:prstGeom prst="rect">
            <a:avLst/>
          </a:prstGeom>
        </p:spPr>
      </p:pic>
      <p:sp>
        <p:nvSpPr>
          <p:cNvPr id="11" name="Oval 10">
            <a:extLst>
              <a:ext uri="{FF2B5EF4-FFF2-40B4-BE49-F238E27FC236}">
                <a16:creationId xmlns:a16="http://schemas.microsoft.com/office/drawing/2014/main" id="{DC46D8D0-0291-4B7C-9AA5-D2E264353220}"/>
              </a:ext>
            </a:extLst>
          </p:cNvPr>
          <p:cNvSpPr/>
          <p:nvPr/>
        </p:nvSpPr>
        <p:spPr>
          <a:xfrm>
            <a:off x="348343" y="923314"/>
            <a:ext cx="1151176" cy="6006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117C05D-63CE-413B-B884-3D5D98BF3373}"/>
              </a:ext>
            </a:extLst>
          </p:cNvPr>
          <p:cNvSpPr/>
          <p:nvPr/>
        </p:nvSpPr>
        <p:spPr>
          <a:xfrm rot="11151365">
            <a:off x="1794399" y="1343190"/>
            <a:ext cx="3803983" cy="44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5627E78-0B64-4EB6-AC6E-7A4BADC2F81B}"/>
              </a:ext>
            </a:extLst>
          </p:cNvPr>
          <p:cNvPicPr>
            <a:picLocks noChangeAspect="1"/>
          </p:cNvPicPr>
          <p:nvPr/>
        </p:nvPicPr>
        <p:blipFill>
          <a:blip r:embed="rId4"/>
          <a:stretch>
            <a:fillRect/>
          </a:stretch>
        </p:blipFill>
        <p:spPr>
          <a:xfrm>
            <a:off x="1062290" y="3330344"/>
            <a:ext cx="4445862" cy="3334397"/>
          </a:xfrm>
          <a:prstGeom prst="rect">
            <a:avLst/>
          </a:prstGeom>
        </p:spPr>
      </p:pic>
      <p:sp>
        <p:nvSpPr>
          <p:cNvPr id="17" name="Oval 16">
            <a:extLst>
              <a:ext uri="{FF2B5EF4-FFF2-40B4-BE49-F238E27FC236}">
                <a16:creationId xmlns:a16="http://schemas.microsoft.com/office/drawing/2014/main" id="{8612D9A5-8618-410B-9893-0D04AEE4731D}"/>
              </a:ext>
            </a:extLst>
          </p:cNvPr>
          <p:cNvSpPr/>
          <p:nvPr/>
        </p:nvSpPr>
        <p:spPr>
          <a:xfrm>
            <a:off x="996369" y="3211286"/>
            <a:ext cx="1703155" cy="435428"/>
          </a:xfrm>
          <a:prstGeom prst="ellipse">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9157405-E0CB-4871-90FF-7116EF5588E6}"/>
              </a:ext>
            </a:extLst>
          </p:cNvPr>
          <p:cNvSpPr/>
          <p:nvPr/>
        </p:nvSpPr>
        <p:spPr>
          <a:xfrm>
            <a:off x="714712" y="2289679"/>
            <a:ext cx="4553974" cy="89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28345C4-6BCA-4C70-8C94-574CAF4EACF8}"/>
              </a:ext>
            </a:extLst>
          </p:cNvPr>
          <p:cNvSpPr/>
          <p:nvPr/>
        </p:nvSpPr>
        <p:spPr>
          <a:xfrm>
            <a:off x="3454400" y="5400000"/>
            <a:ext cx="2100309" cy="1294481"/>
          </a:xfrm>
          <a:prstGeom prst="ellipse">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5DD41AF-88F6-4560-9265-8A8DB3156038}"/>
              </a:ext>
            </a:extLst>
          </p:cNvPr>
          <p:cNvSpPr/>
          <p:nvPr/>
        </p:nvSpPr>
        <p:spPr>
          <a:xfrm rot="9197459">
            <a:off x="4565827" y="1965764"/>
            <a:ext cx="1116510" cy="44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8E01244-3079-4112-B5CE-E3AE8ACDAFC6}"/>
              </a:ext>
            </a:extLst>
          </p:cNvPr>
          <p:cNvSpPr/>
          <p:nvPr/>
        </p:nvSpPr>
        <p:spPr>
          <a:xfrm rot="6766302">
            <a:off x="3799018" y="3918382"/>
            <a:ext cx="2710397" cy="44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647AC173-9C5D-4510-B445-DE0A1C46654D}"/>
              </a:ext>
            </a:extLst>
          </p:cNvPr>
          <p:cNvSpPr/>
          <p:nvPr/>
        </p:nvSpPr>
        <p:spPr>
          <a:xfrm rot="10237217">
            <a:off x="2785354" y="2920041"/>
            <a:ext cx="2990702" cy="44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3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Analysis – Desired Staff 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84988" y="1226113"/>
            <a:ext cx="7920000" cy="2391581"/>
          </a:xfrm>
        </p:spPr>
        <p:txBody>
          <a:bodyPr/>
          <a:lstStyle/>
          <a:p>
            <a:r>
              <a:rPr lang="en-US" sz="1500" dirty="0">
                <a:solidFill>
                  <a:schemeClr val="bg1"/>
                </a:solidFill>
                <a:latin typeface="Calibri" panose="020F0502020204030204" pitchFamily="34" charset="0"/>
                <a:cs typeface="Calibri" panose="020F0502020204030204" pitchFamily="34" charset="0"/>
              </a:rPr>
              <a:t>The </a:t>
            </a:r>
            <a:r>
              <a:rPr lang="en-US" sz="1500" b="1" dirty="0">
                <a:solidFill>
                  <a:schemeClr val="bg1"/>
                </a:solidFill>
                <a:latin typeface="Calibri" panose="020F0502020204030204" pitchFamily="34" charset="0"/>
                <a:cs typeface="Calibri" panose="020F0502020204030204" pitchFamily="34" charset="0"/>
              </a:rPr>
              <a:t>Analysis – Desired Staff </a:t>
            </a:r>
            <a:r>
              <a:rPr lang="en-US" sz="1500" dirty="0">
                <a:solidFill>
                  <a:schemeClr val="bg1"/>
                </a:solidFill>
                <a:latin typeface="Calibri" panose="020F0502020204030204" pitchFamily="34" charset="0"/>
                <a:cs typeface="Calibri" panose="020F0502020204030204" pitchFamily="34" charset="0"/>
              </a:rPr>
              <a:t>worksheet will assist to answer the question:</a:t>
            </a:r>
          </a:p>
          <a:p>
            <a:pPr marL="367904" indent="-94060"/>
            <a:r>
              <a:rPr lang="en-US" sz="1500" dirty="0">
                <a:solidFill>
                  <a:schemeClr val="bg1"/>
                </a:solidFill>
                <a:latin typeface="Calibri" panose="020F0502020204030204" pitchFamily="34" charset="0"/>
                <a:cs typeface="Calibri" panose="020F0502020204030204" pitchFamily="34" charset="0"/>
              </a:rPr>
              <a:t>“What staff groups and numbers are needed to achieve a target number of Covid-19 patients per day?"</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7</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0AB4509-3CA3-4A06-BE3B-F1D3CC56CFB4}"/>
              </a:ext>
            </a:extLst>
          </p:cNvPr>
          <p:cNvPicPr>
            <a:picLocks noChangeAspect="1"/>
          </p:cNvPicPr>
          <p:nvPr/>
        </p:nvPicPr>
        <p:blipFill>
          <a:blip r:embed="rId3"/>
          <a:stretch>
            <a:fillRect/>
          </a:stretch>
        </p:blipFill>
        <p:spPr>
          <a:xfrm>
            <a:off x="1540644" y="2218743"/>
            <a:ext cx="7447712" cy="3936647"/>
          </a:xfrm>
          <a:prstGeom prst="rect">
            <a:avLst/>
          </a:prstGeom>
        </p:spPr>
      </p:pic>
      <p:sp>
        <p:nvSpPr>
          <p:cNvPr id="7" name="Oval 6">
            <a:extLst>
              <a:ext uri="{FF2B5EF4-FFF2-40B4-BE49-F238E27FC236}">
                <a16:creationId xmlns:a16="http://schemas.microsoft.com/office/drawing/2014/main" id="{C7A140CA-4DCC-42C4-82B4-D64A9AD6947A}"/>
              </a:ext>
            </a:extLst>
          </p:cNvPr>
          <p:cNvSpPr/>
          <p:nvPr/>
        </p:nvSpPr>
        <p:spPr>
          <a:xfrm>
            <a:off x="1540644" y="2900067"/>
            <a:ext cx="1550899" cy="60826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D4A8E7-EED2-4ADB-B300-70B836881F37}"/>
              </a:ext>
            </a:extLst>
          </p:cNvPr>
          <p:cNvSpPr txBox="1"/>
          <p:nvPr/>
        </p:nvSpPr>
        <p:spPr>
          <a:xfrm>
            <a:off x="153866" y="2218743"/>
            <a:ext cx="1385000" cy="3985706"/>
          </a:xfrm>
          <a:prstGeom prst="rect">
            <a:avLst/>
          </a:prstGeom>
          <a:noFill/>
        </p:spPr>
        <p:txBody>
          <a:bodyPr wrap="square" rtlCol="0" anchor="t">
            <a:spAutoFit/>
          </a:bodyPr>
          <a:lstStyle/>
          <a:p>
            <a:endParaRPr lang="en-US" sz="1100" dirty="0">
              <a:solidFill>
                <a:schemeClr val="bg1"/>
              </a:solidFill>
            </a:endParaRPr>
          </a:p>
          <a:p>
            <a:r>
              <a:rPr lang="en-US" sz="1100" dirty="0">
                <a:solidFill>
                  <a:schemeClr val="bg1"/>
                </a:solidFill>
              </a:rPr>
              <a:t>User entry will allow the user to set the patient numbers and therefore the derived workforce requirement.</a:t>
            </a:r>
          </a:p>
          <a:p>
            <a:endParaRPr lang="en-US" sz="1100" dirty="0">
              <a:solidFill>
                <a:schemeClr val="bg1"/>
              </a:solidFill>
            </a:endParaRPr>
          </a:p>
          <a:p>
            <a:r>
              <a:rPr lang="en-US" sz="1100" dirty="0">
                <a:solidFill>
                  <a:schemeClr val="tx2">
                    <a:lumMod val="75000"/>
                  </a:schemeClr>
                </a:solidFill>
              </a:rPr>
              <a:t>From w/c 6/4/2020</a:t>
            </a:r>
            <a:endParaRPr lang="en-US" sz="1100" dirty="0">
              <a:solidFill>
                <a:schemeClr val="tx2">
                  <a:lumMod val="75000"/>
                </a:schemeClr>
              </a:solidFill>
              <a:cs typeface="Arial"/>
            </a:endParaRPr>
          </a:p>
          <a:p>
            <a:r>
              <a:rPr lang="en-US" sz="1100" dirty="0">
                <a:solidFill>
                  <a:schemeClr val="tx2">
                    <a:lumMod val="75000"/>
                  </a:schemeClr>
                </a:solidFill>
              </a:rPr>
              <a:t>Selecting  Date  rather than user entry will allow users to access estimated predictions in the EPI data set entered by the user, which will set the patient numbers and derive workforce requirements.</a:t>
            </a:r>
            <a:endParaRPr lang="en-US" sz="1100">
              <a:solidFill>
                <a:schemeClr val="tx2">
                  <a:lumMod val="75000"/>
                </a:schemeClr>
              </a:solidFill>
              <a:cs typeface="Arial"/>
            </a:endParaRPr>
          </a:p>
          <a:p>
            <a:endParaRPr lang="en-US" sz="1100" dirty="0">
              <a:solidFill>
                <a:schemeClr val="bg1"/>
              </a:solidFill>
            </a:endParaRPr>
          </a:p>
        </p:txBody>
      </p:sp>
      <p:sp>
        <p:nvSpPr>
          <p:cNvPr id="9" name="Arrow: Right 8">
            <a:extLst>
              <a:ext uri="{FF2B5EF4-FFF2-40B4-BE49-F238E27FC236}">
                <a16:creationId xmlns:a16="http://schemas.microsoft.com/office/drawing/2014/main" id="{09D3F320-1581-429C-801F-31E167A9D056}"/>
              </a:ext>
            </a:extLst>
          </p:cNvPr>
          <p:cNvSpPr/>
          <p:nvPr/>
        </p:nvSpPr>
        <p:spPr>
          <a:xfrm>
            <a:off x="1349829" y="3076982"/>
            <a:ext cx="190815" cy="2032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21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Analysis Throughput – Staff gaps</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r>
              <a:rPr lang="en-US" sz="1500" dirty="0">
                <a:solidFill>
                  <a:schemeClr val="bg1"/>
                </a:solidFill>
                <a:latin typeface="Calibri" panose="020F0502020204030204" pitchFamily="34" charset="0"/>
                <a:cs typeface="Calibri" panose="020F0502020204030204" pitchFamily="34" charset="0"/>
              </a:rPr>
              <a:t>The </a:t>
            </a:r>
            <a:r>
              <a:rPr lang="en-US" sz="1500" b="1" dirty="0">
                <a:solidFill>
                  <a:schemeClr val="bg1"/>
                </a:solidFill>
                <a:latin typeface="Calibri" panose="020F0502020204030204" pitchFamily="34" charset="0"/>
                <a:cs typeface="Calibri" panose="020F0502020204030204" pitchFamily="34" charset="0"/>
              </a:rPr>
              <a:t>Analysis – Throughput</a:t>
            </a:r>
            <a:r>
              <a:rPr lang="en-US" sz="1500" dirty="0">
                <a:solidFill>
                  <a:schemeClr val="bg1"/>
                </a:solidFill>
                <a:latin typeface="Calibri" panose="020F0502020204030204" pitchFamily="34" charset="0"/>
                <a:cs typeface="Calibri" panose="020F0502020204030204" pitchFamily="34" charset="0"/>
              </a:rPr>
              <a:t> worksheet can answer the questions:</a:t>
            </a:r>
          </a:p>
          <a:p>
            <a:pPr marL="367904" indent="-94060"/>
            <a:r>
              <a:rPr lang="en-US" sz="1500" dirty="0">
                <a:solidFill>
                  <a:schemeClr val="bg1"/>
                </a:solidFill>
                <a:latin typeface="Calibri" panose="020F0502020204030204" pitchFamily="34" charset="0"/>
                <a:cs typeface="Calibri" panose="020F0502020204030204" pitchFamily="34" charset="0"/>
              </a:rPr>
              <a:t>“What is the maximum capacity of my workforce?”, and</a:t>
            </a:r>
          </a:p>
          <a:p>
            <a:pPr marL="367904" indent="-94060"/>
            <a:r>
              <a:rPr lang="en-US" sz="1500" dirty="0">
                <a:solidFill>
                  <a:schemeClr val="bg1"/>
                </a:solidFill>
                <a:latin typeface="Calibri" panose="020F0502020204030204" pitchFamily="34" charset="0"/>
                <a:cs typeface="Calibri" panose="020F0502020204030204" pitchFamily="34" charset="0"/>
              </a:rPr>
              <a:t>“What staff groups or health facilities/work units are under most pressure?”</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8</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0AB4509-3CA3-4A06-BE3B-F1D3CC56C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417" y="2401305"/>
            <a:ext cx="6596681" cy="3936647"/>
          </a:xfrm>
          <a:prstGeom prst="rect">
            <a:avLst/>
          </a:prstGeom>
        </p:spPr>
      </p:pic>
      <p:sp>
        <p:nvSpPr>
          <p:cNvPr id="7" name="Oval 6">
            <a:extLst>
              <a:ext uri="{FF2B5EF4-FFF2-40B4-BE49-F238E27FC236}">
                <a16:creationId xmlns:a16="http://schemas.microsoft.com/office/drawing/2014/main" id="{C7A140CA-4DCC-42C4-82B4-D64A9AD6947A}"/>
              </a:ext>
            </a:extLst>
          </p:cNvPr>
          <p:cNvSpPr/>
          <p:nvPr/>
        </p:nvSpPr>
        <p:spPr>
          <a:xfrm>
            <a:off x="4006295" y="4048888"/>
            <a:ext cx="624297" cy="210650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D4A8E7-EED2-4ADB-B300-70B836881F37}"/>
              </a:ext>
            </a:extLst>
          </p:cNvPr>
          <p:cNvSpPr txBox="1"/>
          <p:nvPr/>
        </p:nvSpPr>
        <p:spPr>
          <a:xfrm>
            <a:off x="153866" y="2218743"/>
            <a:ext cx="1385000" cy="2462213"/>
          </a:xfrm>
          <a:prstGeom prst="rect">
            <a:avLst/>
          </a:prstGeom>
          <a:noFill/>
        </p:spPr>
        <p:txBody>
          <a:bodyPr wrap="square" rtlCol="0">
            <a:spAutoFit/>
          </a:bodyPr>
          <a:lstStyle/>
          <a:p>
            <a:r>
              <a:rPr lang="en-US" sz="1100" dirty="0">
                <a:solidFill>
                  <a:schemeClr val="bg1"/>
                </a:solidFill>
              </a:rPr>
              <a:t>The user should input the patient capacity of (selected) units that they are interested in.</a:t>
            </a:r>
          </a:p>
          <a:p>
            <a:endParaRPr lang="en-US" sz="1100" dirty="0">
              <a:solidFill>
                <a:schemeClr val="bg1"/>
              </a:solidFill>
            </a:endParaRPr>
          </a:p>
          <a:p>
            <a:r>
              <a:rPr lang="en-US" sz="1100" dirty="0">
                <a:solidFill>
                  <a:schemeClr val="bg1"/>
                </a:solidFill>
              </a:rPr>
              <a:t>This may vary from the maximum depending on actual utilization (greater or lesser than published capacity).</a:t>
            </a:r>
          </a:p>
        </p:txBody>
      </p:sp>
      <p:sp>
        <p:nvSpPr>
          <p:cNvPr id="9" name="Arrow: Right 8">
            <a:extLst>
              <a:ext uri="{FF2B5EF4-FFF2-40B4-BE49-F238E27FC236}">
                <a16:creationId xmlns:a16="http://schemas.microsoft.com/office/drawing/2014/main" id="{09D3F320-1581-429C-801F-31E167A9D056}"/>
              </a:ext>
            </a:extLst>
          </p:cNvPr>
          <p:cNvSpPr/>
          <p:nvPr/>
        </p:nvSpPr>
        <p:spPr>
          <a:xfrm rot="1113672">
            <a:off x="1517811" y="3781671"/>
            <a:ext cx="2423885" cy="35201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67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Future Updates</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p:txBody>
          <a:bodyPr/>
          <a:lstStyle/>
          <a:p>
            <a:pPr algn="ctr"/>
            <a:r>
              <a:rPr lang="en-US" sz="2800" dirty="0">
                <a:solidFill>
                  <a:schemeClr val="bg1"/>
                </a:solidFill>
                <a:latin typeface="+mn-lt"/>
                <a:cs typeface="Calibri" panose="020F0502020204030204" pitchFamily="34" charset="0"/>
              </a:rPr>
              <a:t>This version (V2.0) is being release in order to support Member States estimate the impact of a COVID-19 surge on health workforces. It is designed to be tailored by the users to suit their local environment and context within the member state setting.</a:t>
            </a:r>
          </a:p>
          <a:p>
            <a:pPr algn="ctr"/>
            <a:r>
              <a:rPr lang="en-US" sz="2800" dirty="0">
                <a:solidFill>
                  <a:schemeClr val="bg1"/>
                </a:solidFill>
                <a:latin typeface="+mn-lt"/>
                <a:cs typeface="Calibri" panose="020F0502020204030204" pitchFamily="34" charset="0"/>
              </a:rPr>
              <a:t>It is planned that the tool will be updated and improved through its life and future changes will be implemented following use and feedback to augment functionality and improve usability. </a:t>
            </a:r>
          </a:p>
          <a:p>
            <a:pPr marL="257175" indent="-257175">
              <a:buFont typeface="Wingdings" pitchFamily="2" charset="2"/>
              <a:buChar char="§"/>
            </a:pPr>
            <a:endParaRPr lang="en-GB" sz="1500"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580431"/>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0" ma:contentTypeDescription="Create a new document." ma:contentTypeScope="" ma:versionID="7c18a49754f9d7122cb53a1bf260f6ca">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b39f17e8e59faba9dc90c920a0f8b06b"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40FC7D-9136-4D77-9568-0B193065B61C}">
  <ds:schemaRefs>
    <ds:schemaRef ds:uri="http://schemas.microsoft.com/sharepoint/v3/contenttype/forms"/>
  </ds:schemaRefs>
</ds:datastoreItem>
</file>

<file path=customXml/itemProps2.xml><?xml version="1.0" encoding="utf-8"?>
<ds:datastoreItem xmlns:ds="http://schemas.openxmlformats.org/officeDocument/2006/customXml" ds:itemID="{7E1D1D30-2694-40C0-B019-118F367A0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131ef-4b84-4a89-8ec0-1848db7ea1dd"/>
    <ds:schemaRef ds:uri="33fc9297-1dc9-4d84-ab5d-dd00c9b88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76E29D-49F0-404E-8B82-B3F0081FF70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733e5a-5ef7-415c-80e3-a2618da45423"/>
    <ds:schemaRef ds:uri="http://schemas.microsoft.com/office/2006/documentManagement/types"/>
    <ds:schemaRef ds:uri="1f33b567-8934-4065-9424-365bd2493b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EURO-ppt-template-16x9-ENG-Dark</Template>
  <TotalTime>1234</TotalTime>
  <Words>1443</Words>
  <Application>Microsoft Office PowerPoint</Application>
  <PresentationFormat>On-screen Show (4:3)</PresentationFormat>
  <Paragraphs>113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3_Office Theme</vt:lpstr>
      <vt:lpstr>Covid-19 Heath Workforce Estimator User Guide</vt:lpstr>
      <vt:lpstr>What does is this HWF Estimator intended to do (1)</vt:lpstr>
      <vt:lpstr>What does is this HWF Estimator intended to do (2)</vt:lpstr>
      <vt:lpstr>Health Workforce Estimator Tool</vt:lpstr>
      <vt:lpstr>Using the tool – Data Input (1)</vt:lpstr>
      <vt:lpstr>Using the tool – Data Input (2)</vt:lpstr>
      <vt:lpstr>Analysis – Desired Staff worksheet</vt:lpstr>
      <vt:lpstr>Analysis Throughput – Staff gaps</vt:lpstr>
      <vt:lpstr>Future Updates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Cris Scotter</dc:creator>
  <cp:lastModifiedBy>Cris Scotter</cp:lastModifiedBy>
  <cp:revision>25</cp:revision>
  <dcterms:created xsi:type="dcterms:W3CDTF">2020-04-01T15:17:54Z</dcterms:created>
  <dcterms:modified xsi:type="dcterms:W3CDTF">2020-04-02T13:58:33Z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