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charts/chart6.xml" ContentType="application/vnd.openxmlformats-officedocument.drawingml.chart+xml"/>
  <Override PartName="/ppt/drawings/drawing2.xml" ContentType="application/vnd.openxmlformats-officedocument.drawingml.chartshapes+xml"/>
  <Override PartName="/ppt/notesSlides/notesSlide8.xml" ContentType="application/vnd.openxmlformats-officedocument.presentationml.notesSlide+xml"/>
  <Override PartName="/ppt/charts/chart7.xml" ContentType="application/vnd.openxmlformats-officedocument.drawingml.chart+xml"/>
  <Override PartName="/ppt/drawings/drawing3.xml" ContentType="application/vnd.openxmlformats-officedocument.drawingml.chartshapes+xml"/>
  <Override PartName="/ppt/notesSlides/notesSlide9.xml" ContentType="application/vnd.openxmlformats-officedocument.presentationml.notesSlide+xml"/>
  <Override PartName="/ppt/charts/chart8.xml" ContentType="application/vnd.openxmlformats-officedocument.drawingml.chart+xml"/>
  <Override PartName="/ppt/drawings/drawing4.xml" ContentType="application/vnd.openxmlformats-officedocument.drawingml.chartshapes+xml"/>
  <Override PartName="/ppt/notesSlides/notesSlide10.xml" ContentType="application/vnd.openxmlformats-officedocument.presentationml.notesSlide+xml"/>
  <Override PartName="/ppt/charts/chart9.xml" ContentType="application/vnd.openxmlformats-officedocument.drawingml.chart+xml"/>
  <Override PartName="/ppt/drawings/drawing5.xml" ContentType="application/vnd.openxmlformats-officedocument.drawingml.chartshapes+xml"/>
  <Override PartName="/ppt/notesSlides/notesSlide11.xml" ContentType="application/vnd.openxmlformats-officedocument.presentationml.notesSlide+xml"/>
  <Override PartName="/ppt/charts/chart10.xml" ContentType="application/vnd.openxmlformats-officedocument.drawingml.chart+xml"/>
  <Override PartName="/ppt/drawings/drawing6.xml" ContentType="application/vnd.openxmlformats-officedocument.drawingml.chartshapes+xml"/>
  <Override PartName="/ppt/notesSlides/notesSlide12.xml" ContentType="application/vnd.openxmlformats-officedocument.presentationml.notesSlide+xml"/>
  <Override PartName="/ppt/charts/chart11.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drawings/drawing7.xml" ContentType="application/vnd.openxmlformats-officedocument.drawingml.chartshape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3.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4.xml" ContentType="application/vnd.openxmlformats-officedocument.drawingml.chart+xml"/>
  <Override PartName="/ppt/drawings/drawing8.xml" ContentType="application/vnd.openxmlformats-officedocument.drawingml.chartshapes+xml"/>
  <Override PartName="/ppt/notesSlides/notesSlide18.xml" ContentType="application/vnd.openxmlformats-officedocument.presentationml.notesSlide+xml"/>
  <Override PartName="/ppt/charts/chart15.xml" ContentType="application/vnd.openxmlformats-officedocument.drawingml.chart+xml"/>
  <Override PartName="/ppt/notesSlides/notesSlide19.xml" ContentType="application/vnd.openxmlformats-officedocument.presentationml.notesSlide+xml"/>
  <Override PartName="/ppt/charts/chart16.xml" ContentType="application/vnd.openxmlformats-officedocument.drawingml.chart+xml"/>
  <Override PartName="/ppt/notesSlides/notesSlide20.xml" ContentType="application/vnd.openxmlformats-officedocument.presentationml.notesSlide+xml"/>
  <Override PartName="/ppt/charts/chart17.xml" ContentType="application/vnd.openxmlformats-officedocument.drawingml.chart+xml"/>
  <Override PartName="/ppt/notesSlides/notesSlide21.xml" ContentType="application/vnd.openxmlformats-officedocument.presentationml.notesSlide+xml"/>
  <Override PartName="/ppt/charts/chart18.xml" ContentType="application/vnd.openxmlformats-officedocument.drawingml.chart+xml"/>
  <Override PartName="/ppt/drawings/drawing9.xml" ContentType="application/vnd.openxmlformats-officedocument.drawingml.chartshapes+xml"/>
  <Override PartName="/ppt/notesSlides/notesSlide22.xml" ContentType="application/vnd.openxmlformats-officedocument.presentationml.notesSlide+xml"/>
  <Override PartName="/ppt/charts/chart19.xml" ContentType="application/vnd.openxmlformats-officedocument.drawingml.chart+xml"/>
  <Override PartName="/ppt/drawings/drawing10.xml" ContentType="application/vnd.openxmlformats-officedocument.drawingml.chartshapes+xml"/>
  <Override PartName="/ppt/notesSlides/notesSlide23.xml" ContentType="application/vnd.openxmlformats-officedocument.presentationml.notesSlide+xml"/>
  <Override PartName="/ppt/charts/chart20.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9"/>
  </p:notesMasterIdLst>
  <p:sldIdLst>
    <p:sldId id="256" r:id="rId2"/>
    <p:sldId id="265" r:id="rId3"/>
    <p:sldId id="268" r:id="rId4"/>
    <p:sldId id="290" r:id="rId5"/>
    <p:sldId id="319" r:id="rId6"/>
    <p:sldId id="292" r:id="rId7"/>
    <p:sldId id="293" r:id="rId8"/>
    <p:sldId id="296" r:id="rId9"/>
    <p:sldId id="303" r:id="rId10"/>
    <p:sldId id="304" r:id="rId11"/>
    <p:sldId id="305" r:id="rId12"/>
    <p:sldId id="285" r:id="rId13"/>
    <p:sldId id="286" r:id="rId14"/>
    <p:sldId id="287" r:id="rId15"/>
    <p:sldId id="288" r:id="rId16"/>
    <p:sldId id="289" r:id="rId17"/>
    <p:sldId id="275" r:id="rId18"/>
    <p:sldId id="276" r:id="rId19"/>
    <p:sldId id="272" r:id="rId20"/>
    <p:sldId id="270" r:id="rId21"/>
    <p:sldId id="271" r:id="rId22"/>
    <p:sldId id="278" r:id="rId23"/>
    <p:sldId id="273" r:id="rId24"/>
    <p:sldId id="274" r:id="rId25"/>
    <p:sldId id="279" r:id="rId26"/>
    <p:sldId id="280" r:id="rId27"/>
    <p:sldId id="306" r:id="rId28"/>
    <p:sldId id="307" r:id="rId29"/>
    <p:sldId id="321" r:id="rId30"/>
    <p:sldId id="309" r:id="rId31"/>
    <p:sldId id="310" r:id="rId32"/>
    <p:sldId id="311" r:id="rId33"/>
    <p:sldId id="312" r:id="rId34"/>
    <p:sldId id="313" r:id="rId35"/>
    <p:sldId id="314" r:id="rId36"/>
    <p:sldId id="315" r:id="rId37"/>
    <p:sldId id="320" r:id="rId3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e Myslinski" initials="D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5595"/>
    <a:srgbClr val="000076"/>
    <a:srgbClr val="008000"/>
    <a:srgbClr val="FF6600"/>
    <a:srgbClr val="AC1C04"/>
    <a:srgbClr val="09555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59" autoAdjust="0"/>
    <p:restoredTop sz="94643"/>
  </p:normalViewPr>
  <p:slideViewPr>
    <p:cSldViewPr snapToGrid="0" snapToObjects="1">
      <p:cViewPr varScale="1">
        <p:scale>
          <a:sx n="80" d="100"/>
          <a:sy n="80" d="100"/>
        </p:scale>
        <p:origin x="76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3565902342288301"/>
          <c:w val="0.96944444444444799"/>
          <c:h val="0.54541020379486604"/>
        </c:manualLayout>
      </c:layout>
      <c:barChart>
        <c:barDir val="col"/>
        <c:grouping val="clustered"/>
        <c:varyColors val="0"/>
        <c:ser>
          <c:idx val="0"/>
          <c:order val="0"/>
          <c:tx>
            <c:strRef>
              <c:f>Sheet1!$B$1</c:f>
              <c:strCache>
                <c:ptCount val="1"/>
                <c:pt idx="0">
                  <c:v>Series 1</c:v>
                </c:pt>
              </c:strCache>
            </c:strRef>
          </c:tx>
          <c:spPr>
            <a:solidFill>
              <a:srgbClr val="008000"/>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Parents</c:v>
                </c:pt>
              </c:strCache>
            </c:strRef>
          </c:cat>
          <c:val>
            <c:numRef>
              <c:f>Sheet1!$B$2</c:f>
              <c:numCache>
                <c:formatCode>0%</c:formatCode>
                <c:ptCount val="1"/>
                <c:pt idx="0">
                  <c:v>0.13</c:v>
                </c:pt>
              </c:numCache>
            </c:numRef>
          </c:val>
          <c:extLst>
            <c:ext xmlns:c16="http://schemas.microsoft.com/office/drawing/2014/chart" uri="{C3380CC4-5D6E-409C-BE32-E72D297353CC}">
              <c16:uniqueId val="{00000000-921C-4021-A9F6-381AABEC8E9E}"/>
            </c:ext>
          </c:extLst>
        </c:ser>
        <c:ser>
          <c:idx val="1"/>
          <c:order val="1"/>
          <c:tx>
            <c:strRef>
              <c:f>Sheet1!$C$1</c:f>
              <c:strCache>
                <c:ptCount val="1"/>
                <c:pt idx="0">
                  <c:v>Series 2</c:v>
                </c:pt>
              </c:strCache>
            </c:strRef>
          </c:tx>
          <c:spPr>
            <a:solidFill>
              <a:srgbClr val="000076"/>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Parents</c:v>
                </c:pt>
              </c:strCache>
            </c:strRef>
          </c:cat>
          <c:val>
            <c:numRef>
              <c:f>Sheet1!$C$2</c:f>
              <c:numCache>
                <c:formatCode>0%</c:formatCode>
                <c:ptCount val="1"/>
                <c:pt idx="0">
                  <c:v>0.4</c:v>
                </c:pt>
              </c:numCache>
            </c:numRef>
          </c:val>
          <c:extLst>
            <c:ext xmlns:c16="http://schemas.microsoft.com/office/drawing/2014/chart" uri="{C3380CC4-5D6E-409C-BE32-E72D297353CC}">
              <c16:uniqueId val="{00000001-921C-4021-A9F6-381AABEC8E9E}"/>
            </c:ext>
          </c:extLst>
        </c:ser>
        <c:ser>
          <c:idx val="2"/>
          <c:order val="2"/>
          <c:tx>
            <c:strRef>
              <c:f>Sheet1!$D$1</c:f>
              <c:strCache>
                <c:ptCount val="1"/>
                <c:pt idx="0">
                  <c:v>Series 3</c:v>
                </c:pt>
              </c:strCache>
            </c:strRef>
          </c:tx>
          <c:spPr>
            <a:solidFill>
              <a:srgbClr val="AC1C04"/>
            </a:solidFill>
            <a:ln>
              <a:solidFill>
                <a:schemeClr val="tx1"/>
              </a:solidFill>
            </a:ln>
            <a:scene3d>
              <a:camera prst="orthographicFront"/>
              <a:lightRig rig="threePt" dir="t"/>
            </a:scene3d>
            <a:sp3d>
              <a:bevelT w="190500" h="50800"/>
            </a:sp3d>
          </c:spPr>
          <c:invertIfNegative val="0"/>
          <c:dLbls>
            <c:spPr>
              <a:noFill/>
              <a:ln>
                <a:noFill/>
              </a:ln>
              <a:effectLst/>
            </c:spPr>
            <c:txPr>
              <a:bodyPr/>
              <a:lstStyle/>
              <a:p>
                <a:pPr algn="ctr">
                  <a:defRPr lang="en-US" sz="3000" b="1" i="0" u="none" strike="noStrike" kern="1200" baseline="-24000">
                    <a:solidFill>
                      <a:prstClr val="black"/>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Parents</c:v>
                </c:pt>
              </c:strCache>
            </c:strRef>
          </c:cat>
          <c:val>
            <c:numRef>
              <c:f>Sheet1!$D$2</c:f>
              <c:numCache>
                <c:formatCode>0%</c:formatCode>
                <c:ptCount val="1"/>
                <c:pt idx="0">
                  <c:v>0.43</c:v>
                </c:pt>
              </c:numCache>
            </c:numRef>
          </c:val>
          <c:extLst>
            <c:ext xmlns:c16="http://schemas.microsoft.com/office/drawing/2014/chart" uri="{C3380CC4-5D6E-409C-BE32-E72D297353CC}">
              <c16:uniqueId val="{00000000-4E18-496A-9290-9532F8E3A49C}"/>
            </c:ext>
          </c:extLst>
        </c:ser>
        <c:dLbls>
          <c:showLegendKey val="0"/>
          <c:showVal val="0"/>
          <c:showCatName val="0"/>
          <c:showSerName val="0"/>
          <c:showPercent val="0"/>
          <c:showBubbleSize val="0"/>
        </c:dLbls>
        <c:gapWidth val="50"/>
        <c:axId val="2147162432"/>
        <c:axId val="2147165296"/>
      </c:barChart>
      <c:catAx>
        <c:axId val="2147162432"/>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7165296"/>
        <c:crosses val="autoZero"/>
        <c:auto val="0"/>
        <c:lblAlgn val="ctr"/>
        <c:lblOffset val="100"/>
        <c:noMultiLvlLbl val="0"/>
      </c:catAx>
      <c:valAx>
        <c:axId val="2147165296"/>
        <c:scaling>
          <c:orientation val="minMax"/>
          <c:max val="1.05"/>
          <c:min val="0"/>
        </c:scaling>
        <c:delete val="0"/>
        <c:axPos val="l"/>
        <c:numFmt formatCode="0%" sourceLinked="1"/>
        <c:majorTickMark val="none"/>
        <c:minorTickMark val="none"/>
        <c:tickLblPos val="none"/>
        <c:spPr>
          <a:noFill/>
          <a:ln>
            <a:noFill/>
          </a:ln>
        </c:spPr>
        <c:crossAx val="2147162432"/>
        <c:crosses val="autoZero"/>
        <c:crossBetween val="between"/>
        <c:majorUnit val="0.1"/>
        <c:minorUnit val="0.02"/>
      </c:valAx>
      <c:spPr>
        <a:noFill/>
        <a:ln w="25399">
          <a:no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227216700986512"/>
          <c:w val="0.96944444444444899"/>
          <c:h val="0.62531507295850897"/>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Sheet1!$B$2:$B$5</c:f>
              <c:numCache>
                <c:formatCode>0%</c:formatCode>
                <c:ptCount val="4"/>
                <c:pt idx="0">
                  <c:v>0.11</c:v>
                </c:pt>
                <c:pt idx="1">
                  <c:v>0.11</c:v>
                </c:pt>
                <c:pt idx="2">
                  <c:v>0.04</c:v>
                </c:pt>
                <c:pt idx="3">
                  <c:v>0.09</c:v>
                </c:pt>
              </c:numCache>
            </c:numRef>
          </c:val>
          <c:extLst>
            <c:ext xmlns:c16="http://schemas.microsoft.com/office/drawing/2014/chart" uri="{C3380CC4-5D6E-409C-BE32-E72D297353CC}">
              <c16:uniqueId val="{00000000-7AB1-41EA-B38E-BA82A449F03F}"/>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Sheet1!$C$2:$C$5</c:f>
              <c:numCache>
                <c:formatCode>0%</c:formatCode>
                <c:ptCount val="4"/>
                <c:pt idx="0">
                  <c:v>0.08</c:v>
                </c:pt>
                <c:pt idx="1">
                  <c:v>0.09</c:v>
                </c:pt>
                <c:pt idx="2">
                  <c:v>7.0000000000000007E-2</c:v>
                </c:pt>
                <c:pt idx="3">
                  <c:v>0.11</c:v>
                </c:pt>
              </c:numCache>
            </c:numRef>
          </c:val>
          <c:extLst>
            <c:ext xmlns:c16="http://schemas.microsoft.com/office/drawing/2014/chart" uri="{C3380CC4-5D6E-409C-BE32-E72D297353CC}">
              <c16:uniqueId val="{00000001-7AB1-41EA-B38E-BA82A449F03F}"/>
            </c:ext>
          </c:extLst>
        </c:ser>
        <c:ser>
          <c:idx val="2"/>
          <c:order val="2"/>
          <c:tx>
            <c:strRef>
              <c:f>Sheet1!$D$1</c:f>
              <c:strCache>
                <c:ptCount val="1"/>
                <c:pt idx="0">
                  <c:v>Series 3</c:v>
                </c:pt>
              </c:strCache>
            </c:strRef>
          </c:tx>
          <c:spPr>
            <a:solidFill>
              <a:srgbClr val="FF6600"/>
            </a:solidFill>
            <a:ln>
              <a:solidFill>
                <a:schemeClr val="tx1"/>
              </a:solidFill>
            </a:ln>
            <a:scene3d>
              <a:camera prst="orthographicFront"/>
              <a:lightRig rig="threePt" dir="t"/>
            </a:scene3d>
            <a:sp3d>
              <a:bevelT w="190500" h="38100"/>
            </a:sp3d>
          </c:spPr>
          <c:invertIfNegative val="0"/>
          <c:dLbls>
            <c:spPr>
              <a:noFill/>
              <a:ln>
                <a:noFill/>
              </a:ln>
              <a:effectLst/>
            </c:spPr>
            <c:txPr>
              <a:bodyPr/>
              <a:lstStyle/>
              <a:p>
                <a:pPr algn="ctr">
                  <a:defRPr lang="en-US" sz="30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Sheet1!$D$2:$D$5</c:f>
              <c:numCache>
                <c:formatCode>0%</c:formatCode>
                <c:ptCount val="4"/>
                <c:pt idx="0">
                  <c:v>0.7</c:v>
                </c:pt>
                <c:pt idx="1">
                  <c:v>0.71</c:v>
                </c:pt>
                <c:pt idx="2">
                  <c:v>0.79</c:v>
                </c:pt>
                <c:pt idx="3">
                  <c:v>0.72</c:v>
                </c:pt>
              </c:numCache>
            </c:numRef>
          </c:val>
          <c:extLst>
            <c:ext xmlns:c16="http://schemas.microsoft.com/office/drawing/2014/chart" uri="{C3380CC4-5D6E-409C-BE32-E72D297353CC}">
              <c16:uniqueId val="{00000002-7AB1-41EA-B38E-BA82A449F03F}"/>
            </c:ext>
          </c:extLst>
        </c:ser>
        <c:dLbls>
          <c:showLegendKey val="0"/>
          <c:showVal val="0"/>
          <c:showCatName val="0"/>
          <c:showSerName val="0"/>
          <c:showPercent val="0"/>
          <c:showBubbleSize val="0"/>
        </c:dLbls>
        <c:gapWidth val="50"/>
        <c:axId val="2146882864"/>
        <c:axId val="2146885728"/>
      </c:barChart>
      <c:catAx>
        <c:axId val="2146882864"/>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6885728"/>
        <c:crosses val="autoZero"/>
        <c:auto val="0"/>
        <c:lblAlgn val="ctr"/>
        <c:lblOffset val="100"/>
        <c:noMultiLvlLbl val="0"/>
      </c:catAx>
      <c:valAx>
        <c:axId val="2146885728"/>
        <c:scaling>
          <c:orientation val="minMax"/>
          <c:max val="1.05"/>
          <c:min val="0"/>
        </c:scaling>
        <c:delete val="0"/>
        <c:axPos val="l"/>
        <c:numFmt formatCode="0%" sourceLinked="1"/>
        <c:majorTickMark val="none"/>
        <c:minorTickMark val="none"/>
        <c:tickLblPos val="none"/>
        <c:spPr>
          <a:noFill/>
          <a:ln>
            <a:noFill/>
          </a:ln>
        </c:spPr>
        <c:crossAx val="2146882864"/>
        <c:crosses val="autoZero"/>
        <c:crossBetween val="between"/>
        <c:majorUnit val="0.1"/>
        <c:minorUnit val="0.02"/>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4517150784712602"/>
          <c:w val="0.96944444444444899"/>
          <c:h val="0.50165277544334896"/>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Sheet1!$B$2:$B$5</c:f>
              <c:numCache>
                <c:formatCode>0%</c:formatCode>
                <c:ptCount val="4"/>
                <c:pt idx="0">
                  <c:v>0.13</c:v>
                </c:pt>
                <c:pt idx="1">
                  <c:v>0.13</c:v>
                </c:pt>
                <c:pt idx="2">
                  <c:v>0.05</c:v>
                </c:pt>
                <c:pt idx="3">
                  <c:v>0.11</c:v>
                </c:pt>
              </c:numCache>
            </c:numRef>
          </c:val>
          <c:extLst>
            <c:ext xmlns:c16="http://schemas.microsoft.com/office/drawing/2014/chart" uri="{C3380CC4-5D6E-409C-BE32-E72D297353CC}">
              <c16:uniqueId val="{00000000-E96C-4FF4-8DD5-7DA051C28382}"/>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Sheet1!$C$2:$C$5</c:f>
              <c:numCache>
                <c:formatCode>0%</c:formatCode>
                <c:ptCount val="4"/>
                <c:pt idx="0">
                  <c:v>0.85</c:v>
                </c:pt>
                <c:pt idx="1">
                  <c:v>0.86</c:v>
                </c:pt>
                <c:pt idx="2">
                  <c:v>0.92</c:v>
                </c:pt>
                <c:pt idx="3">
                  <c:v>0.85</c:v>
                </c:pt>
              </c:numCache>
            </c:numRef>
          </c:val>
          <c:extLst>
            <c:ext xmlns:c16="http://schemas.microsoft.com/office/drawing/2014/chart" uri="{C3380CC4-5D6E-409C-BE32-E72D297353CC}">
              <c16:uniqueId val="{00000001-E96C-4FF4-8DD5-7DA051C28382}"/>
            </c:ext>
          </c:extLst>
        </c:ser>
        <c:dLbls>
          <c:showLegendKey val="0"/>
          <c:showVal val="0"/>
          <c:showCatName val="0"/>
          <c:showSerName val="0"/>
          <c:showPercent val="0"/>
          <c:showBubbleSize val="0"/>
        </c:dLbls>
        <c:gapWidth val="50"/>
        <c:axId val="2142405584"/>
        <c:axId val="2144539280"/>
      </c:barChart>
      <c:catAx>
        <c:axId val="2142405584"/>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4539280"/>
        <c:crosses val="autoZero"/>
        <c:auto val="0"/>
        <c:lblAlgn val="ctr"/>
        <c:lblOffset val="100"/>
        <c:noMultiLvlLbl val="0"/>
      </c:catAx>
      <c:valAx>
        <c:axId val="2144539280"/>
        <c:scaling>
          <c:orientation val="minMax"/>
          <c:max val="1.05"/>
          <c:min val="0"/>
        </c:scaling>
        <c:delete val="0"/>
        <c:axPos val="l"/>
        <c:numFmt formatCode="0%" sourceLinked="1"/>
        <c:majorTickMark val="none"/>
        <c:minorTickMark val="none"/>
        <c:tickLblPos val="none"/>
        <c:spPr>
          <a:noFill/>
          <a:ln>
            <a:noFill/>
          </a:ln>
        </c:spPr>
        <c:crossAx val="2142405584"/>
        <c:crosses val="autoZero"/>
        <c:crossBetween val="between"/>
        <c:majorUnit val="0.1"/>
        <c:minorUnit val="0.02"/>
      </c:valAx>
      <c:spPr>
        <a:noFill/>
        <a:ln w="25399">
          <a:noFill/>
        </a:ln>
      </c:spPr>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225314204101663"/>
          <c:w val="0.96944444444444899"/>
          <c:h val="0.62531507295850897"/>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Sheet1!$B$2:$B$5</c:f>
              <c:numCache>
                <c:formatCode>0%</c:formatCode>
                <c:ptCount val="4"/>
                <c:pt idx="0">
                  <c:v>0.17</c:v>
                </c:pt>
                <c:pt idx="1">
                  <c:v>0.24</c:v>
                </c:pt>
                <c:pt idx="2">
                  <c:v>0.08</c:v>
                </c:pt>
                <c:pt idx="3">
                  <c:v>0.13</c:v>
                </c:pt>
              </c:numCache>
            </c:numRef>
          </c:val>
          <c:extLst>
            <c:ext xmlns:c16="http://schemas.microsoft.com/office/drawing/2014/chart" uri="{C3380CC4-5D6E-409C-BE32-E72D297353CC}">
              <c16:uniqueId val="{00000000-2BFC-4C66-B1AE-5FA8DD4B7EED}"/>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Sheet1!$C$2:$C$5</c:f>
              <c:numCache>
                <c:formatCode>0%</c:formatCode>
                <c:ptCount val="4"/>
                <c:pt idx="0">
                  <c:v>0.11</c:v>
                </c:pt>
                <c:pt idx="1">
                  <c:v>0.11</c:v>
                </c:pt>
                <c:pt idx="2">
                  <c:v>0.06</c:v>
                </c:pt>
                <c:pt idx="3">
                  <c:v>0.1</c:v>
                </c:pt>
              </c:numCache>
            </c:numRef>
          </c:val>
          <c:extLst>
            <c:ext xmlns:c16="http://schemas.microsoft.com/office/drawing/2014/chart" uri="{C3380CC4-5D6E-409C-BE32-E72D297353CC}">
              <c16:uniqueId val="{00000001-2BFC-4C66-B1AE-5FA8DD4B7EED}"/>
            </c:ext>
          </c:extLst>
        </c:ser>
        <c:ser>
          <c:idx val="2"/>
          <c:order val="2"/>
          <c:tx>
            <c:strRef>
              <c:f>Sheet1!$D$1</c:f>
              <c:strCache>
                <c:ptCount val="1"/>
                <c:pt idx="0">
                  <c:v>Series 3</c:v>
                </c:pt>
              </c:strCache>
            </c:strRef>
          </c:tx>
          <c:spPr>
            <a:solidFill>
              <a:srgbClr val="FF6600"/>
            </a:solidFill>
            <a:ln>
              <a:solidFill>
                <a:schemeClr val="tx1"/>
              </a:solidFill>
            </a:ln>
            <a:scene3d>
              <a:camera prst="orthographicFront"/>
              <a:lightRig rig="threePt" dir="t"/>
            </a:scene3d>
            <a:sp3d>
              <a:bevelT w="190500" h="38100"/>
            </a:sp3d>
          </c:spPr>
          <c:invertIfNegative val="0"/>
          <c:dLbls>
            <c:spPr>
              <a:noFill/>
              <a:ln>
                <a:noFill/>
              </a:ln>
              <a:effectLst/>
            </c:spPr>
            <c:txPr>
              <a:bodyPr/>
              <a:lstStyle/>
              <a:p>
                <a:pPr algn="ctr">
                  <a:defRPr lang="en-US" sz="30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Sheet1!$D$2:$D$5</c:f>
              <c:numCache>
                <c:formatCode>0%</c:formatCode>
                <c:ptCount val="4"/>
                <c:pt idx="0">
                  <c:v>0.66</c:v>
                </c:pt>
                <c:pt idx="1">
                  <c:v>0.6</c:v>
                </c:pt>
                <c:pt idx="2">
                  <c:v>0.78</c:v>
                </c:pt>
                <c:pt idx="3">
                  <c:v>0.7</c:v>
                </c:pt>
              </c:numCache>
            </c:numRef>
          </c:val>
          <c:extLst>
            <c:ext xmlns:c16="http://schemas.microsoft.com/office/drawing/2014/chart" uri="{C3380CC4-5D6E-409C-BE32-E72D297353CC}">
              <c16:uniqueId val="{00000002-2BFC-4C66-B1AE-5FA8DD4B7EED}"/>
            </c:ext>
          </c:extLst>
        </c:ser>
        <c:dLbls>
          <c:showLegendKey val="0"/>
          <c:showVal val="0"/>
          <c:showCatName val="0"/>
          <c:showSerName val="0"/>
          <c:showPercent val="0"/>
          <c:showBubbleSize val="0"/>
        </c:dLbls>
        <c:gapWidth val="50"/>
        <c:axId val="2142678768"/>
        <c:axId val="2142681632"/>
      </c:barChart>
      <c:catAx>
        <c:axId val="2142678768"/>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2681632"/>
        <c:crosses val="autoZero"/>
        <c:auto val="0"/>
        <c:lblAlgn val="ctr"/>
        <c:lblOffset val="100"/>
        <c:noMultiLvlLbl val="0"/>
      </c:catAx>
      <c:valAx>
        <c:axId val="2142681632"/>
        <c:scaling>
          <c:orientation val="minMax"/>
          <c:max val="1.05"/>
          <c:min val="0"/>
        </c:scaling>
        <c:delete val="0"/>
        <c:axPos val="l"/>
        <c:numFmt formatCode="0%" sourceLinked="1"/>
        <c:majorTickMark val="none"/>
        <c:minorTickMark val="none"/>
        <c:tickLblPos val="none"/>
        <c:spPr>
          <a:noFill/>
          <a:ln>
            <a:noFill/>
          </a:ln>
        </c:spPr>
        <c:crossAx val="2142678768"/>
        <c:crosses val="autoZero"/>
        <c:crossBetween val="between"/>
        <c:majorUnit val="0.1"/>
        <c:minorUnit val="0.02"/>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4517150784712602"/>
          <c:w val="0.96944444444444899"/>
          <c:h val="0.50165277544334896"/>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Sheet1!$B$2:$B$5</c:f>
              <c:numCache>
                <c:formatCode>0%</c:formatCode>
                <c:ptCount val="4"/>
                <c:pt idx="0">
                  <c:v>0.62</c:v>
                </c:pt>
                <c:pt idx="1">
                  <c:v>0.75</c:v>
                </c:pt>
                <c:pt idx="2">
                  <c:v>0.59</c:v>
                </c:pt>
                <c:pt idx="3">
                  <c:v>0.57999999999999996</c:v>
                </c:pt>
              </c:numCache>
            </c:numRef>
          </c:val>
          <c:extLst>
            <c:ext xmlns:c16="http://schemas.microsoft.com/office/drawing/2014/chart" uri="{C3380CC4-5D6E-409C-BE32-E72D297353CC}">
              <c16:uniqueId val="{00000000-9A59-42CD-BB02-6392FD7D933F}"/>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Sheet1!$C$2:$C$5</c:f>
              <c:numCache>
                <c:formatCode>0%</c:formatCode>
                <c:ptCount val="4"/>
                <c:pt idx="0">
                  <c:v>0.28000000000000003</c:v>
                </c:pt>
                <c:pt idx="1">
                  <c:v>0.19</c:v>
                </c:pt>
                <c:pt idx="2">
                  <c:v>0.33</c:v>
                </c:pt>
                <c:pt idx="3">
                  <c:v>0.33</c:v>
                </c:pt>
              </c:numCache>
            </c:numRef>
          </c:val>
          <c:extLst>
            <c:ext xmlns:c16="http://schemas.microsoft.com/office/drawing/2014/chart" uri="{C3380CC4-5D6E-409C-BE32-E72D297353CC}">
              <c16:uniqueId val="{00000001-9A59-42CD-BB02-6392FD7D933F}"/>
            </c:ext>
          </c:extLst>
        </c:ser>
        <c:dLbls>
          <c:showLegendKey val="0"/>
          <c:showVal val="0"/>
          <c:showCatName val="0"/>
          <c:showSerName val="0"/>
          <c:showPercent val="0"/>
          <c:showBubbleSize val="0"/>
        </c:dLbls>
        <c:gapWidth val="50"/>
        <c:axId val="2144026096"/>
        <c:axId val="2136401344"/>
      </c:barChart>
      <c:catAx>
        <c:axId val="2144026096"/>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36401344"/>
        <c:crosses val="autoZero"/>
        <c:auto val="0"/>
        <c:lblAlgn val="ctr"/>
        <c:lblOffset val="100"/>
        <c:noMultiLvlLbl val="0"/>
      </c:catAx>
      <c:valAx>
        <c:axId val="2136401344"/>
        <c:scaling>
          <c:orientation val="minMax"/>
          <c:max val="1.05"/>
          <c:min val="0"/>
        </c:scaling>
        <c:delete val="0"/>
        <c:axPos val="l"/>
        <c:numFmt formatCode="0%" sourceLinked="1"/>
        <c:majorTickMark val="none"/>
        <c:minorTickMark val="none"/>
        <c:tickLblPos val="none"/>
        <c:spPr>
          <a:noFill/>
          <a:ln>
            <a:noFill/>
          </a:ln>
        </c:spPr>
        <c:crossAx val="2144026096"/>
        <c:crosses val="autoZero"/>
        <c:crossBetween val="between"/>
        <c:majorUnit val="0.1"/>
        <c:minorUnit val="0.02"/>
      </c:valAx>
      <c:spPr>
        <a:noFill/>
        <a:ln w="25399">
          <a:noFill/>
        </a:ln>
      </c:spPr>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22150921033196599"/>
          <c:w val="0.96944444444444899"/>
          <c:h val="0.62531507295850897"/>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Sheet1!$B$2:$B$5</c:f>
              <c:numCache>
                <c:formatCode>0%</c:formatCode>
                <c:ptCount val="4"/>
                <c:pt idx="0">
                  <c:v>0.43</c:v>
                </c:pt>
                <c:pt idx="1">
                  <c:v>0.56999999999999995</c:v>
                </c:pt>
                <c:pt idx="2">
                  <c:v>0.44</c:v>
                </c:pt>
                <c:pt idx="3">
                  <c:v>0.39</c:v>
                </c:pt>
              </c:numCache>
            </c:numRef>
          </c:val>
          <c:extLst>
            <c:ext xmlns:c16="http://schemas.microsoft.com/office/drawing/2014/chart" uri="{C3380CC4-5D6E-409C-BE32-E72D297353CC}">
              <c16:uniqueId val="{00000000-4C9C-4387-8E57-1440924763AC}"/>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Sheet1!$C$2:$C$5</c:f>
              <c:numCache>
                <c:formatCode>0%</c:formatCode>
                <c:ptCount val="4"/>
                <c:pt idx="0">
                  <c:v>0.15</c:v>
                </c:pt>
                <c:pt idx="1">
                  <c:v>0.09</c:v>
                </c:pt>
                <c:pt idx="2">
                  <c:v>0.16</c:v>
                </c:pt>
                <c:pt idx="3">
                  <c:v>0.18</c:v>
                </c:pt>
              </c:numCache>
            </c:numRef>
          </c:val>
          <c:extLst>
            <c:ext xmlns:c16="http://schemas.microsoft.com/office/drawing/2014/chart" uri="{C3380CC4-5D6E-409C-BE32-E72D297353CC}">
              <c16:uniqueId val="{00000001-4C9C-4387-8E57-1440924763AC}"/>
            </c:ext>
          </c:extLst>
        </c:ser>
        <c:ser>
          <c:idx val="2"/>
          <c:order val="2"/>
          <c:tx>
            <c:strRef>
              <c:f>Sheet1!$D$1</c:f>
              <c:strCache>
                <c:ptCount val="1"/>
                <c:pt idx="0">
                  <c:v>Series 3</c:v>
                </c:pt>
              </c:strCache>
            </c:strRef>
          </c:tx>
          <c:spPr>
            <a:solidFill>
              <a:srgbClr val="FF6600"/>
            </a:solidFill>
            <a:ln>
              <a:solidFill>
                <a:schemeClr val="tx1"/>
              </a:solidFill>
            </a:ln>
            <a:scene3d>
              <a:camera prst="orthographicFront"/>
              <a:lightRig rig="threePt" dir="t"/>
            </a:scene3d>
            <a:sp3d>
              <a:bevelT w="190500" h="38100"/>
            </a:sp3d>
          </c:spPr>
          <c:invertIfNegative val="0"/>
          <c:dLbls>
            <c:spPr>
              <a:noFill/>
              <a:ln>
                <a:noFill/>
              </a:ln>
              <a:effectLst/>
            </c:spPr>
            <c:txPr>
              <a:bodyPr/>
              <a:lstStyle/>
              <a:p>
                <a:pPr algn="ctr">
                  <a:defRPr lang="en-US" sz="30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Sheet1!$D$2:$D$5</c:f>
              <c:numCache>
                <c:formatCode>0%</c:formatCode>
                <c:ptCount val="4"/>
                <c:pt idx="0">
                  <c:v>0.36</c:v>
                </c:pt>
                <c:pt idx="1">
                  <c:v>0.27</c:v>
                </c:pt>
                <c:pt idx="2">
                  <c:v>0.33</c:v>
                </c:pt>
                <c:pt idx="3">
                  <c:v>0.38</c:v>
                </c:pt>
              </c:numCache>
            </c:numRef>
          </c:val>
          <c:extLst>
            <c:ext xmlns:c16="http://schemas.microsoft.com/office/drawing/2014/chart" uri="{C3380CC4-5D6E-409C-BE32-E72D297353CC}">
              <c16:uniqueId val="{00000002-4C9C-4387-8E57-1440924763AC}"/>
            </c:ext>
          </c:extLst>
        </c:ser>
        <c:dLbls>
          <c:showLegendKey val="0"/>
          <c:showVal val="0"/>
          <c:showCatName val="0"/>
          <c:showSerName val="0"/>
          <c:showPercent val="0"/>
          <c:showBubbleSize val="0"/>
        </c:dLbls>
        <c:gapWidth val="50"/>
        <c:axId val="2144873904"/>
        <c:axId val="2144036880"/>
      </c:barChart>
      <c:catAx>
        <c:axId val="2144873904"/>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4036880"/>
        <c:crosses val="autoZero"/>
        <c:auto val="0"/>
        <c:lblAlgn val="ctr"/>
        <c:lblOffset val="100"/>
        <c:noMultiLvlLbl val="0"/>
      </c:catAx>
      <c:valAx>
        <c:axId val="2144036880"/>
        <c:scaling>
          <c:orientation val="minMax"/>
          <c:max val="1.05"/>
          <c:min val="0"/>
        </c:scaling>
        <c:delete val="0"/>
        <c:axPos val="l"/>
        <c:numFmt formatCode="0%" sourceLinked="1"/>
        <c:majorTickMark val="none"/>
        <c:minorTickMark val="none"/>
        <c:tickLblPos val="none"/>
        <c:spPr>
          <a:noFill/>
          <a:ln>
            <a:noFill/>
          </a:ln>
        </c:spPr>
        <c:crossAx val="2144873904"/>
        <c:crosses val="autoZero"/>
        <c:crossBetween val="between"/>
        <c:majorUnit val="0.1"/>
        <c:minorUnit val="0.02"/>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4897650161682298"/>
          <c:w val="0.96944444444444899"/>
          <c:h val="0.50165277544334896"/>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Sheet1!$B$2:$B$5</c:f>
              <c:numCache>
                <c:formatCode>0%</c:formatCode>
                <c:ptCount val="4"/>
                <c:pt idx="0">
                  <c:v>0.9</c:v>
                </c:pt>
                <c:pt idx="1">
                  <c:v>0.86</c:v>
                </c:pt>
                <c:pt idx="2">
                  <c:v>0.94</c:v>
                </c:pt>
                <c:pt idx="3">
                  <c:v>0.93</c:v>
                </c:pt>
              </c:numCache>
            </c:numRef>
          </c:val>
          <c:extLst>
            <c:ext xmlns:c16="http://schemas.microsoft.com/office/drawing/2014/chart" uri="{C3380CC4-5D6E-409C-BE32-E72D297353CC}">
              <c16:uniqueId val="{00000000-4470-48D8-8F90-5E1110C3D23E}"/>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Sheet1!$C$2:$C$5</c:f>
              <c:numCache>
                <c:formatCode>0%</c:formatCode>
                <c:ptCount val="4"/>
                <c:pt idx="0">
                  <c:v>0.09</c:v>
                </c:pt>
                <c:pt idx="1">
                  <c:v>0.13</c:v>
                </c:pt>
                <c:pt idx="2">
                  <c:v>0.05</c:v>
                </c:pt>
                <c:pt idx="3">
                  <c:v>0.06</c:v>
                </c:pt>
              </c:numCache>
            </c:numRef>
          </c:val>
          <c:extLst>
            <c:ext xmlns:c16="http://schemas.microsoft.com/office/drawing/2014/chart" uri="{C3380CC4-5D6E-409C-BE32-E72D297353CC}">
              <c16:uniqueId val="{00000001-4470-48D8-8F90-5E1110C3D23E}"/>
            </c:ext>
          </c:extLst>
        </c:ser>
        <c:dLbls>
          <c:showLegendKey val="0"/>
          <c:showVal val="0"/>
          <c:showCatName val="0"/>
          <c:showSerName val="0"/>
          <c:showPercent val="0"/>
          <c:showBubbleSize val="0"/>
        </c:dLbls>
        <c:gapWidth val="50"/>
        <c:axId val="2140738912"/>
        <c:axId val="2140677168"/>
      </c:barChart>
      <c:catAx>
        <c:axId val="2140738912"/>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0677168"/>
        <c:crosses val="autoZero"/>
        <c:auto val="0"/>
        <c:lblAlgn val="ctr"/>
        <c:lblOffset val="100"/>
        <c:noMultiLvlLbl val="0"/>
      </c:catAx>
      <c:valAx>
        <c:axId val="2140677168"/>
        <c:scaling>
          <c:orientation val="minMax"/>
          <c:max val="1.05"/>
          <c:min val="0"/>
        </c:scaling>
        <c:delete val="0"/>
        <c:axPos val="l"/>
        <c:numFmt formatCode="0%" sourceLinked="1"/>
        <c:majorTickMark val="none"/>
        <c:minorTickMark val="none"/>
        <c:tickLblPos val="none"/>
        <c:spPr>
          <a:noFill/>
          <a:ln>
            <a:noFill/>
          </a:ln>
        </c:spPr>
        <c:crossAx val="2140738912"/>
        <c:crosses val="autoZero"/>
        <c:crossBetween val="between"/>
        <c:majorUnit val="0.1"/>
        <c:minorUnit val="0.02"/>
      </c:valAx>
      <c:spPr>
        <a:noFill/>
        <a:ln w="25400">
          <a:noFill/>
        </a:ln>
      </c:spPr>
    </c:plotArea>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4326901096227702"/>
          <c:w val="0.96944444444444899"/>
          <c:h val="0.50165277544334896"/>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Sheet1!$B$2:$B$5</c:f>
              <c:numCache>
                <c:formatCode>0%</c:formatCode>
                <c:ptCount val="4"/>
                <c:pt idx="0">
                  <c:v>0.89</c:v>
                </c:pt>
                <c:pt idx="1">
                  <c:v>0.88</c:v>
                </c:pt>
                <c:pt idx="2">
                  <c:v>0.92</c:v>
                </c:pt>
                <c:pt idx="3">
                  <c:v>0.91</c:v>
                </c:pt>
              </c:numCache>
            </c:numRef>
          </c:val>
          <c:extLst>
            <c:ext xmlns:c16="http://schemas.microsoft.com/office/drawing/2014/chart" uri="{C3380CC4-5D6E-409C-BE32-E72D297353CC}">
              <c16:uniqueId val="{00000000-B444-4515-B1BB-A4017F0CE4F5}"/>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Sheet1!$C$2:$C$5</c:f>
              <c:numCache>
                <c:formatCode>0%</c:formatCode>
                <c:ptCount val="4"/>
                <c:pt idx="0">
                  <c:v>0.1</c:v>
                </c:pt>
                <c:pt idx="1">
                  <c:v>0.11</c:v>
                </c:pt>
                <c:pt idx="2">
                  <c:v>7.0000000000000007E-2</c:v>
                </c:pt>
                <c:pt idx="3">
                  <c:v>0.09</c:v>
                </c:pt>
              </c:numCache>
            </c:numRef>
          </c:val>
          <c:extLst>
            <c:ext xmlns:c16="http://schemas.microsoft.com/office/drawing/2014/chart" uri="{C3380CC4-5D6E-409C-BE32-E72D297353CC}">
              <c16:uniqueId val="{00000001-B444-4515-B1BB-A4017F0CE4F5}"/>
            </c:ext>
          </c:extLst>
        </c:ser>
        <c:dLbls>
          <c:showLegendKey val="0"/>
          <c:showVal val="0"/>
          <c:showCatName val="0"/>
          <c:showSerName val="0"/>
          <c:showPercent val="0"/>
          <c:showBubbleSize val="0"/>
        </c:dLbls>
        <c:gapWidth val="50"/>
        <c:axId val="2070959760"/>
        <c:axId val="2070943344"/>
      </c:barChart>
      <c:catAx>
        <c:axId val="2070959760"/>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070943344"/>
        <c:crosses val="autoZero"/>
        <c:auto val="0"/>
        <c:lblAlgn val="ctr"/>
        <c:lblOffset val="100"/>
        <c:noMultiLvlLbl val="0"/>
      </c:catAx>
      <c:valAx>
        <c:axId val="2070943344"/>
        <c:scaling>
          <c:orientation val="minMax"/>
          <c:max val="1.05"/>
          <c:min val="0"/>
        </c:scaling>
        <c:delete val="0"/>
        <c:axPos val="l"/>
        <c:numFmt formatCode="0%" sourceLinked="1"/>
        <c:majorTickMark val="none"/>
        <c:minorTickMark val="none"/>
        <c:tickLblPos val="none"/>
        <c:spPr>
          <a:noFill/>
          <a:ln>
            <a:noFill/>
          </a:ln>
        </c:spPr>
        <c:crossAx val="2070959760"/>
        <c:crosses val="autoZero"/>
        <c:crossBetween val="between"/>
        <c:majorUnit val="0.1"/>
        <c:minorUnit val="0.02"/>
      </c:valAx>
      <c:spPr>
        <a:noFill/>
        <a:ln w="25400">
          <a:noFill/>
        </a:ln>
      </c:spPr>
    </c:plotArea>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4707400473197397"/>
          <c:w val="0.96944444444444899"/>
          <c:h val="0.50165277544334896"/>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Sheet1!$B$2:$B$5</c:f>
              <c:numCache>
                <c:formatCode>0%</c:formatCode>
                <c:ptCount val="4"/>
                <c:pt idx="0">
                  <c:v>0.56999999999999995</c:v>
                </c:pt>
                <c:pt idx="1">
                  <c:v>0.6</c:v>
                </c:pt>
                <c:pt idx="2">
                  <c:v>0.56999999999999995</c:v>
                </c:pt>
                <c:pt idx="3">
                  <c:v>0.62</c:v>
                </c:pt>
              </c:numCache>
            </c:numRef>
          </c:val>
          <c:extLst>
            <c:ext xmlns:c16="http://schemas.microsoft.com/office/drawing/2014/chart" uri="{C3380CC4-5D6E-409C-BE32-E72D297353CC}">
              <c16:uniqueId val="{00000000-1A08-44C1-8669-A14BE427388C}"/>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Sheet1!$C$2:$C$5</c:f>
              <c:numCache>
                <c:formatCode>0%</c:formatCode>
                <c:ptCount val="4"/>
                <c:pt idx="0">
                  <c:v>0.33</c:v>
                </c:pt>
                <c:pt idx="1">
                  <c:v>0.28999999999999998</c:v>
                </c:pt>
                <c:pt idx="2">
                  <c:v>0.35</c:v>
                </c:pt>
                <c:pt idx="3">
                  <c:v>0.31</c:v>
                </c:pt>
              </c:numCache>
            </c:numRef>
          </c:val>
          <c:extLst>
            <c:ext xmlns:c16="http://schemas.microsoft.com/office/drawing/2014/chart" uri="{C3380CC4-5D6E-409C-BE32-E72D297353CC}">
              <c16:uniqueId val="{00000001-1A08-44C1-8669-A14BE427388C}"/>
            </c:ext>
          </c:extLst>
        </c:ser>
        <c:dLbls>
          <c:showLegendKey val="0"/>
          <c:showVal val="0"/>
          <c:showCatName val="0"/>
          <c:showSerName val="0"/>
          <c:showPercent val="0"/>
          <c:showBubbleSize val="0"/>
        </c:dLbls>
        <c:gapWidth val="50"/>
        <c:axId val="2146220736"/>
        <c:axId val="2146223568"/>
      </c:barChart>
      <c:catAx>
        <c:axId val="2146220736"/>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6223568"/>
        <c:crosses val="autoZero"/>
        <c:auto val="0"/>
        <c:lblAlgn val="ctr"/>
        <c:lblOffset val="100"/>
        <c:noMultiLvlLbl val="0"/>
      </c:catAx>
      <c:valAx>
        <c:axId val="2146223568"/>
        <c:scaling>
          <c:orientation val="minMax"/>
          <c:max val="1.05"/>
          <c:min val="0"/>
        </c:scaling>
        <c:delete val="0"/>
        <c:axPos val="l"/>
        <c:numFmt formatCode="0%" sourceLinked="1"/>
        <c:majorTickMark val="none"/>
        <c:minorTickMark val="none"/>
        <c:tickLblPos val="none"/>
        <c:spPr>
          <a:noFill/>
          <a:ln>
            <a:noFill/>
          </a:ln>
        </c:spPr>
        <c:crossAx val="2146220736"/>
        <c:crosses val="autoZero"/>
        <c:crossBetween val="between"/>
        <c:majorUnit val="0.1"/>
        <c:minorUnit val="0.02"/>
      </c:valAx>
      <c:spPr>
        <a:noFill/>
        <a:ln w="25399">
          <a:noFill/>
        </a:ln>
      </c:spPr>
    </c:plotArea>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01414079495608"/>
          <c:w val="0.96944444444444899"/>
          <c:h val="0.54541020379486704"/>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24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Sheet1!$B$2:$B$5</c:f>
              <c:numCache>
                <c:formatCode>0%</c:formatCode>
                <c:ptCount val="4"/>
                <c:pt idx="0">
                  <c:v>0.32</c:v>
                </c:pt>
                <c:pt idx="1">
                  <c:v>0.34</c:v>
                </c:pt>
                <c:pt idx="2">
                  <c:v>0.33</c:v>
                </c:pt>
                <c:pt idx="3">
                  <c:v>0.34</c:v>
                </c:pt>
              </c:numCache>
            </c:numRef>
          </c:val>
          <c:extLst>
            <c:ext xmlns:c16="http://schemas.microsoft.com/office/drawing/2014/chart" uri="{C3380CC4-5D6E-409C-BE32-E72D297353CC}">
              <c16:uniqueId val="{00000000-57E5-4678-AF83-BED32D2C985B}"/>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24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Sheet1!$C$2:$C$5</c:f>
              <c:numCache>
                <c:formatCode>0%</c:formatCode>
                <c:ptCount val="4"/>
                <c:pt idx="0">
                  <c:v>0.24</c:v>
                </c:pt>
                <c:pt idx="1">
                  <c:v>0.28000000000000003</c:v>
                </c:pt>
                <c:pt idx="2">
                  <c:v>0.27</c:v>
                </c:pt>
                <c:pt idx="3">
                  <c:v>0.24</c:v>
                </c:pt>
              </c:numCache>
            </c:numRef>
          </c:val>
          <c:extLst>
            <c:ext xmlns:c16="http://schemas.microsoft.com/office/drawing/2014/chart" uri="{C3380CC4-5D6E-409C-BE32-E72D297353CC}">
              <c16:uniqueId val="{00000001-57E5-4678-AF83-BED32D2C985B}"/>
            </c:ext>
          </c:extLst>
        </c:ser>
        <c:ser>
          <c:idx val="2"/>
          <c:order val="2"/>
          <c:tx>
            <c:strRef>
              <c:f>Sheet1!$D$1</c:f>
              <c:strCache>
                <c:ptCount val="1"/>
                <c:pt idx="0">
                  <c:v>Series 3</c:v>
                </c:pt>
              </c:strCache>
            </c:strRef>
          </c:tx>
          <c:spPr>
            <a:solidFill>
              <a:srgbClr val="FF6600"/>
            </a:solidFill>
            <a:ln>
              <a:solidFill>
                <a:schemeClr val="tx1"/>
              </a:solidFill>
            </a:ln>
            <a:scene3d>
              <a:camera prst="orthographicFront"/>
              <a:lightRig rig="threePt" dir="t"/>
            </a:scene3d>
            <a:sp3d>
              <a:bevelT w="190500" h="38100"/>
            </a:sp3d>
          </c:spPr>
          <c:invertIfNegative val="0"/>
          <c:dLbls>
            <c:spPr>
              <a:noFill/>
              <a:ln>
                <a:noFill/>
              </a:ln>
              <a:effectLst/>
            </c:spPr>
            <c:txPr>
              <a:bodyPr/>
              <a:lstStyle/>
              <a:p>
                <a:pPr algn="ctr">
                  <a:defRPr lang="en-US" sz="24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Sheet1!$D$2:$D$5</c:f>
              <c:numCache>
                <c:formatCode>0%</c:formatCode>
                <c:ptCount val="4"/>
                <c:pt idx="0">
                  <c:v>0.21</c:v>
                </c:pt>
                <c:pt idx="1">
                  <c:v>0.18</c:v>
                </c:pt>
                <c:pt idx="2">
                  <c:v>0.23</c:v>
                </c:pt>
                <c:pt idx="3">
                  <c:v>0.21</c:v>
                </c:pt>
              </c:numCache>
            </c:numRef>
          </c:val>
          <c:extLst>
            <c:ext xmlns:c16="http://schemas.microsoft.com/office/drawing/2014/chart" uri="{C3380CC4-5D6E-409C-BE32-E72D297353CC}">
              <c16:uniqueId val="{00000002-57E5-4678-AF83-BED32D2C985B}"/>
            </c:ext>
          </c:extLst>
        </c:ser>
        <c:ser>
          <c:idx val="3"/>
          <c:order val="3"/>
          <c:tx>
            <c:strRef>
              <c:f>Sheet1!$E$1</c:f>
              <c:strCache>
                <c:ptCount val="1"/>
                <c:pt idx="0">
                  <c:v>Series 4</c:v>
                </c:pt>
              </c:strCache>
            </c:strRef>
          </c:tx>
          <c:spPr>
            <a:solidFill>
              <a:srgbClr val="008000"/>
            </a:solidFill>
            <a:ln>
              <a:solidFill>
                <a:schemeClr val="tx1"/>
              </a:solidFill>
            </a:ln>
            <a:scene3d>
              <a:camera prst="orthographicFront"/>
              <a:lightRig rig="threePt" dir="t"/>
            </a:scene3d>
            <a:sp3d>
              <a:bevelT w="190500" h="38100"/>
            </a:sp3d>
          </c:spPr>
          <c:invertIfNegative val="0"/>
          <c:dLbls>
            <c:spPr>
              <a:noFill/>
              <a:ln>
                <a:noFill/>
              </a:ln>
              <a:effectLst/>
            </c:spPr>
            <c:txPr>
              <a:bodyPr/>
              <a:lstStyle/>
              <a:p>
                <a:pPr algn="ctr">
                  <a:defRPr lang="en-US" sz="24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Sheet1!$E$2:$E$5</c:f>
              <c:numCache>
                <c:formatCode>0%</c:formatCode>
                <c:ptCount val="4"/>
                <c:pt idx="0">
                  <c:v>0.14000000000000001</c:v>
                </c:pt>
                <c:pt idx="1">
                  <c:v>0.13</c:v>
                </c:pt>
                <c:pt idx="2">
                  <c:v>0.1</c:v>
                </c:pt>
                <c:pt idx="3">
                  <c:v>0.12</c:v>
                </c:pt>
              </c:numCache>
            </c:numRef>
          </c:val>
          <c:extLst>
            <c:ext xmlns:c16="http://schemas.microsoft.com/office/drawing/2014/chart" uri="{C3380CC4-5D6E-409C-BE32-E72D297353CC}">
              <c16:uniqueId val="{00000003-57E5-4678-AF83-BED32D2C985B}"/>
            </c:ext>
          </c:extLst>
        </c:ser>
        <c:ser>
          <c:idx val="4"/>
          <c:order val="4"/>
          <c:tx>
            <c:strRef>
              <c:f>Sheet1!$F$1</c:f>
              <c:strCache>
                <c:ptCount val="1"/>
                <c:pt idx="0">
                  <c:v>Series 5</c:v>
                </c:pt>
              </c:strCache>
            </c:strRef>
          </c:tx>
          <c:spPr>
            <a:solidFill>
              <a:srgbClr val="7030A0"/>
            </a:solidFill>
            <a:ln>
              <a:solidFill>
                <a:schemeClr val="tx1"/>
              </a:solidFill>
            </a:ln>
            <a:scene3d>
              <a:camera prst="orthographicFront"/>
              <a:lightRig rig="threePt" dir="t"/>
            </a:scene3d>
            <a:sp3d>
              <a:bevelT w="190500" h="38100"/>
            </a:sp3d>
          </c:spPr>
          <c:invertIfNegative val="0"/>
          <c:dLbls>
            <c:spPr>
              <a:noFill/>
              <a:ln>
                <a:noFill/>
              </a:ln>
              <a:effectLst/>
            </c:spPr>
            <c:txPr>
              <a:bodyPr/>
              <a:lstStyle/>
              <a:p>
                <a:pPr algn="ctr">
                  <a:defRPr lang="en-US" sz="24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Sheet1!$F$2:$F$5</c:f>
              <c:numCache>
                <c:formatCode>0%</c:formatCode>
                <c:ptCount val="4"/>
                <c:pt idx="0">
                  <c:v>0.08</c:v>
                </c:pt>
                <c:pt idx="1">
                  <c:v>0.06</c:v>
                </c:pt>
                <c:pt idx="2">
                  <c:v>0.06</c:v>
                </c:pt>
                <c:pt idx="3">
                  <c:v>0.08</c:v>
                </c:pt>
              </c:numCache>
            </c:numRef>
          </c:val>
          <c:extLst>
            <c:ext xmlns:c16="http://schemas.microsoft.com/office/drawing/2014/chart" uri="{C3380CC4-5D6E-409C-BE32-E72D297353CC}">
              <c16:uniqueId val="{00000004-57E5-4678-AF83-BED32D2C985B}"/>
            </c:ext>
          </c:extLst>
        </c:ser>
        <c:dLbls>
          <c:showLegendKey val="0"/>
          <c:showVal val="0"/>
          <c:showCatName val="0"/>
          <c:showSerName val="0"/>
          <c:showPercent val="0"/>
          <c:showBubbleSize val="0"/>
        </c:dLbls>
        <c:gapWidth val="50"/>
        <c:axId val="2141003344"/>
        <c:axId val="2141006144"/>
      </c:barChart>
      <c:catAx>
        <c:axId val="2141003344"/>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1006144"/>
        <c:crosses val="autoZero"/>
        <c:auto val="0"/>
        <c:lblAlgn val="ctr"/>
        <c:lblOffset val="100"/>
        <c:noMultiLvlLbl val="0"/>
      </c:catAx>
      <c:valAx>
        <c:axId val="2141006144"/>
        <c:scaling>
          <c:orientation val="minMax"/>
          <c:max val="1.05"/>
          <c:min val="0"/>
        </c:scaling>
        <c:delete val="0"/>
        <c:axPos val="l"/>
        <c:numFmt formatCode="0%" sourceLinked="1"/>
        <c:majorTickMark val="none"/>
        <c:minorTickMark val="none"/>
        <c:tickLblPos val="none"/>
        <c:spPr>
          <a:noFill/>
          <a:ln>
            <a:noFill/>
          </a:ln>
        </c:spPr>
        <c:crossAx val="2141003344"/>
        <c:crosses val="autoZero"/>
        <c:crossBetween val="between"/>
        <c:majorUnit val="0.1"/>
        <c:minorUnit val="0.02"/>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18916676328953999"/>
          <c:w val="0.96944444444444899"/>
          <c:h val="0.65956001688578303"/>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Sheet1!$B$2:$B$5</c:f>
              <c:numCache>
                <c:formatCode>0%</c:formatCode>
                <c:ptCount val="4"/>
                <c:pt idx="0">
                  <c:v>0.4</c:v>
                </c:pt>
                <c:pt idx="1">
                  <c:v>0.49</c:v>
                </c:pt>
                <c:pt idx="2">
                  <c:v>0.39</c:v>
                </c:pt>
                <c:pt idx="3">
                  <c:v>0.44</c:v>
                </c:pt>
              </c:numCache>
            </c:numRef>
          </c:val>
          <c:extLst>
            <c:ext xmlns:c16="http://schemas.microsoft.com/office/drawing/2014/chart" uri="{C3380CC4-5D6E-409C-BE32-E72D297353CC}">
              <c16:uniqueId val="{00000000-C567-41E2-AC3F-4AB0263B727A}"/>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Sheet1!$C$2:$C$5</c:f>
              <c:numCache>
                <c:formatCode>0%</c:formatCode>
                <c:ptCount val="4"/>
                <c:pt idx="0">
                  <c:v>0.1</c:v>
                </c:pt>
                <c:pt idx="1">
                  <c:v>0.04</c:v>
                </c:pt>
                <c:pt idx="2">
                  <c:v>7.0000000000000007E-2</c:v>
                </c:pt>
                <c:pt idx="3">
                  <c:v>0.09</c:v>
                </c:pt>
              </c:numCache>
            </c:numRef>
          </c:val>
          <c:extLst>
            <c:ext xmlns:c16="http://schemas.microsoft.com/office/drawing/2014/chart" uri="{C3380CC4-5D6E-409C-BE32-E72D297353CC}">
              <c16:uniqueId val="{00000001-C567-41E2-AC3F-4AB0263B727A}"/>
            </c:ext>
          </c:extLst>
        </c:ser>
        <c:ser>
          <c:idx val="2"/>
          <c:order val="2"/>
          <c:tx>
            <c:strRef>
              <c:f>Sheet1!$D$1</c:f>
              <c:strCache>
                <c:ptCount val="1"/>
                <c:pt idx="0">
                  <c:v>Series 3</c:v>
                </c:pt>
              </c:strCache>
            </c:strRef>
          </c:tx>
          <c:spPr>
            <a:solidFill>
              <a:srgbClr val="FF6600"/>
            </a:solidFill>
            <a:ln>
              <a:solidFill>
                <a:schemeClr val="tx1"/>
              </a:solidFill>
            </a:ln>
            <a:scene3d>
              <a:camera prst="orthographicFront"/>
              <a:lightRig rig="threePt" dir="t"/>
            </a:scene3d>
            <a:sp3d>
              <a:bevelT w="190500" h="38100"/>
            </a:sp3d>
          </c:spPr>
          <c:invertIfNegative val="0"/>
          <c:dLbls>
            <c:spPr>
              <a:noFill/>
              <a:ln>
                <a:noFill/>
              </a:ln>
              <a:effectLst/>
            </c:spPr>
            <c:txPr>
              <a:bodyPr/>
              <a:lstStyle/>
              <a:p>
                <a:pPr algn="ctr">
                  <a:defRPr lang="en-US" sz="30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Sheet1!$D$2:$D$5</c:f>
              <c:numCache>
                <c:formatCode>0%</c:formatCode>
                <c:ptCount val="4"/>
                <c:pt idx="0">
                  <c:v>0.35</c:v>
                </c:pt>
                <c:pt idx="1">
                  <c:v>0.34</c:v>
                </c:pt>
                <c:pt idx="2">
                  <c:v>0.35</c:v>
                </c:pt>
                <c:pt idx="3">
                  <c:v>0.34</c:v>
                </c:pt>
              </c:numCache>
            </c:numRef>
          </c:val>
          <c:extLst>
            <c:ext xmlns:c16="http://schemas.microsoft.com/office/drawing/2014/chart" uri="{C3380CC4-5D6E-409C-BE32-E72D297353CC}">
              <c16:uniqueId val="{00000002-C567-41E2-AC3F-4AB0263B727A}"/>
            </c:ext>
          </c:extLst>
        </c:ser>
        <c:ser>
          <c:idx val="3"/>
          <c:order val="3"/>
          <c:tx>
            <c:strRef>
              <c:f>Sheet1!$E$1</c:f>
              <c:strCache>
                <c:ptCount val="1"/>
                <c:pt idx="0">
                  <c:v>Series 4</c:v>
                </c:pt>
              </c:strCache>
            </c:strRef>
          </c:tx>
          <c:spPr>
            <a:solidFill>
              <a:srgbClr val="008000"/>
            </a:solidFill>
            <a:ln>
              <a:solidFill>
                <a:schemeClr val="tx1"/>
              </a:solidFill>
            </a:ln>
            <a:scene3d>
              <a:camera prst="orthographicFront"/>
              <a:lightRig rig="threePt" dir="t"/>
            </a:scene3d>
            <a:sp3d>
              <a:bevelT w="190500" h="38100"/>
            </a:sp3d>
          </c:spPr>
          <c:invertIfNegative val="0"/>
          <c:dLbls>
            <c:spPr>
              <a:noFill/>
              <a:ln>
                <a:noFill/>
              </a:ln>
              <a:effectLst/>
            </c:spPr>
            <c:txPr>
              <a:bodyPr/>
              <a:lstStyle/>
              <a:p>
                <a:pPr algn="ctr">
                  <a:defRPr lang="en-US" sz="30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Sheet1!$E$2:$E$5</c:f>
              <c:numCache>
                <c:formatCode>0%</c:formatCode>
                <c:ptCount val="4"/>
                <c:pt idx="0">
                  <c:v>0.08</c:v>
                </c:pt>
                <c:pt idx="1">
                  <c:v>0.06</c:v>
                </c:pt>
                <c:pt idx="2">
                  <c:v>0.09</c:v>
                </c:pt>
                <c:pt idx="3">
                  <c:v>0.06</c:v>
                </c:pt>
              </c:numCache>
            </c:numRef>
          </c:val>
          <c:extLst>
            <c:ext xmlns:c16="http://schemas.microsoft.com/office/drawing/2014/chart" uri="{C3380CC4-5D6E-409C-BE32-E72D297353CC}">
              <c16:uniqueId val="{00000003-C567-41E2-AC3F-4AB0263B727A}"/>
            </c:ext>
          </c:extLst>
        </c:ser>
        <c:dLbls>
          <c:showLegendKey val="0"/>
          <c:showVal val="0"/>
          <c:showCatName val="0"/>
          <c:showSerName val="0"/>
          <c:showPercent val="0"/>
          <c:showBubbleSize val="0"/>
        </c:dLbls>
        <c:gapWidth val="50"/>
        <c:axId val="2145099312"/>
        <c:axId val="2145102112"/>
      </c:barChart>
      <c:catAx>
        <c:axId val="2145099312"/>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5102112"/>
        <c:crosses val="autoZero"/>
        <c:auto val="0"/>
        <c:lblAlgn val="ctr"/>
        <c:lblOffset val="100"/>
        <c:noMultiLvlLbl val="0"/>
      </c:catAx>
      <c:valAx>
        <c:axId val="2145102112"/>
        <c:scaling>
          <c:orientation val="minMax"/>
          <c:max val="1.05"/>
          <c:min val="0"/>
        </c:scaling>
        <c:delete val="0"/>
        <c:axPos val="l"/>
        <c:numFmt formatCode="0%" sourceLinked="1"/>
        <c:majorTickMark val="none"/>
        <c:minorTickMark val="none"/>
        <c:tickLblPos val="none"/>
        <c:spPr>
          <a:noFill/>
          <a:ln>
            <a:noFill/>
          </a:ln>
        </c:spPr>
        <c:crossAx val="2145099312"/>
        <c:crosses val="autoZero"/>
        <c:crossBetween val="between"/>
        <c:majorUnit val="0.1"/>
        <c:minorUnit val="0.02"/>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7832482478151708E-3"/>
          <c:y val="0.34326901096227702"/>
          <c:w val="0.96944444444444899"/>
          <c:h val="0.54541020379486604"/>
        </c:manualLayout>
      </c:layout>
      <c:barChart>
        <c:barDir val="col"/>
        <c:grouping val="clustered"/>
        <c:varyColors val="0"/>
        <c:ser>
          <c:idx val="0"/>
          <c:order val="0"/>
          <c:tx>
            <c:strRef>
              <c:f>Sheet1!$B$1</c:f>
              <c:strCache>
                <c:ptCount val="1"/>
                <c:pt idx="0">
                  <c:v>Series 1</c:v>
                </c:pt>
              </c:strCache>
            </c:strRef>
          </c:tx>
          <c:spPr>
            <a:solidFill>
              <a:srgbClr val="008000"/>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Upper-Income Suburban Moms</c:v>
                </c:pt>
                <c:pt idx="1">
                  <c:v>African-American Moms</c:v>
                </c:pt>
                <c:pt idx="2">
                  <c:v>Hispanic Moms</c:v>
                </c:pt>
              </c:strCache>
            </c:strRef>
          </c:cat>
          <c:val>
            <c:numRef>
              <c:f>Sheet1!$B$2:$B$4</c:f>
              <c:numCache>
                <c:formatCode>0%</c:formatCode>
                <c:ptCount val="3"/>
                <c:pt idx="0">
                  <c:v>0.1</c:v>
                </c:pt>
                <c:pt idx="1">
                  <c:v>0.12</c:v>
                </c:pt>
                <c:pt idx="2">
                  <c:v>0.13</c:v>
                </c:pt>
              </c:numCache>
            </c:numRef>
          </c:val>
          <c:extLst>
            <c:ext xmlns:c16="http://schemas.microsoft.com/office/drawing/2014/chart" uri="{C3380CC4-5D6E-409C-BE32-E72D297353CC}">
              <c16:uniqueId val="{00000000-C4E2-4B8E-BFD3-D4FB4C93BCD1}"/>
            </c:ext>
          </c:extLst>
        </c:ser>
        <c:ser>
          <c:idx val="1"/>
          <c:order val="1"/>
          <c:tx>
            <c:strRef>
              <c:f>Sheet1!$C$1</c:f>
              <c:strCache>
                <c:ptCount val="1"/>
                <c:pt idx="0">
                  <c:v>Series 2</c:v>
                </c:pt>
              </c:strCache>
            </c:strRef>
          </c:tx>
          <c:spPr>
            <a:solidFill>
              <a:srgbClr val="000076"/>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Upper-Income Suburban Moms</c:v>
                </c:pt>
                <c:pt idx="1">
                  <c:v>African-American Moms</c:v>
                </c:pt>
                <c:pt idx="2">
                  <c:v>Hispanic Moms</c:v>
                </c:pt>
              </c:strCache>
            </c:strRef>
          </c:cat>
          <c:val>
            <c:numRef>
              <c:f>Sheet1!$C$2:$C$4</c:f>
              <c:numCache>
                <c:formatCode>0%</c:formatCode>
                <c:ptCount val="3"/>
                <c:pt idx="0">
                  <c:v>0.41</c:v>
                </c:pt>
                <c:pt idx="1">
                  <c:v>0.43</c:v>
                </c:pt>
                <c:pt idx="2">
                  <c:v>0.42</c:v>
                </c:pt>
              </c:numCache>
            </c:numRef>
          </c:val>
          <c:extLst>
            <c:ext xmlns:c16="http://schemas.microsoft.com/office/drawing/2014/chart" uri="{C3380CC4-5D6E-409C-BE32-E72D297353CC}">
              <c16:uniqueId val="{00000001-C4E2-4B8E-BFD3-D4FB4C93BCD1}"/>
            </c:ext>
          </c:extLst>
        </c:ser>
        <c:ser>
          <c:idx val="2"/>
          <c:order val="2"/>
          <c:tx>
            <c:strRef>
              <c:f>Sheet1!$D$1</c:f>
              <c:strCache>
                <c:ptCount val="1"/>
                <c:pt idx="0">
                  <c:v>Series 3</c:v>
                </c:pt>
              </c:strCache>
            </c:strRef>
          </c:tx>
          <c:spPr>
            <a:solidFill>
              <a:srgbClr val="AC1C04"/>
            </a:solidFill>
            <a:ln>
              <a:solidFill>
                <a:schemeClr val="tx1"/>
              </a:solidFill>
            </a:ln>
            <a:scene3d>
              <a:camera prst="orthographicFront"/>
              <a:lightRig rig="threePt" dir="t"/>
            </a:scene3d>
            <a:sp3d>
              <a:bevelT w="190500" h="38100"/>
            </a:sp3d>
          </c:spPr>
          <c:invertIfNegative val="0"/>
          <c:dLbls>
            <c:dLbl>
              <c:idx val="0"/>
              <c:layout>
                <c:manualLayout>
                  <c:x val="1.00731437074444E-16"/>
                  <c:y val="9.512484424243109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4E2-4B8E-BFD3-D4FB4C93BCD1}"/>
                </c:ext>
              </c:extLst>
            </c:dLbl>
            <c:dLbl>
              <c:idx val="1"/>
              <c:layout>
                <c:manualLayout>
                  <c:x val="0"/>
                  <c:y val="7.609987539394490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4E2-4B8E-BFD3-D4FB4C93BCD1}"/>
                </c:ext>
              </c:extLst>
            </c:dLbl>
            <c:dLbl>
              <c:idx val="2"/>
              <c:layout>
                <c:manualLayout>
                  <c:x val="0"/>
                  <c:y val="7.609987539394490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4E2-4B8E-BFD3-D4FB4C93BCD1}"/>
                </c:ext>
              </c:extLst>
            </c:dLbl>
            <c:spPr>
              <a:noFill/>
              <a:ln>
                <a:noFill/>
              </a:ln>
              <a:effectLst/>
            </c:spPr>
            <c:txPr>
              <a:bodyPr/>
              <a:lstStyle/>
              <a:p>
                <a:pPr>
                  <a:defRPr sz="2000" b="1">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Upper-Income Suburban Moms</c:v>
                </c:pt>
                <c:pt idx="1">
                  <c:v>African-American Moms</c:v>
                </c:pt>
                <c:pt idx="2">
                  <c:v>Hispanic Moms</c:v>
                </c:pt>
              </c:strCache>
            </c:strRef>
          </c:cat>
          <c:val>
            <c:numRef>
              <c:f>Sheet1!$D$2:$D$4</c:f>
              <c:numCache>
                <c:formatCode>0%</c:formatCode>
                <c:ptCount val="3"/>
                <c:pt idx="0">
                  <c:v>0.45</c:v>
                </c:pt>
                <c:pt idx="1">
                  <c:v>0.4</c:v>
                </c:pt>
                <c:pt idx="2">
                  <c:v>0.41</c:v>
                </c:pt>
              </c:numCache>
            </c:numRef>
          </c:val>
          <c:extLst>
            <c:ext xmlns:c16="http://schemas.microsoft.com/office/drawing/2014/chart" uri="{C3380CC4-5D6E-409C-BE32-E72D297353CC}">
              <c16:uniqueId val="{00000005-C4E2-4B8E-BFD3-D4FB4C93BCD1}"/>
            </c:ext>
          </c:extLst>
        </c:ser>
        <c:dLbls>
          <c:showLegendKey val="0"/>
          <c:showVal val="0"/>
          <c:showCatName val="0"/>
          <c:showSerName val="0"/>
          <c:showPercent val="0"/>
          <c:showBubbleSize val="0"/>
        </c:dLbls>
        <c:gapWidth val="50"/>
        <c:axId val="-2146701248"/>
        <c:axId val="-2146697792"/>
      </c:barChart>
      <c:catAx>
        <c:axId val="-2146701248"/>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6697792"/>
        <c:crosses val="autoZero"/>
        <c:auto val="0"/>
        <c:lblAlgn val="ctr"/>
        <c:lblOffset val="100"/>
        <c:noMultiLvlLbl val="0"/>
      </c:catAx>
      <c:valAx>
        <c:axId val="-2146697792"/>
        <c:scaling>
          <c:orientation val="minMax"/>
          <c:max val="1.05"/>
          <c:min val="0"/>
        </c:scaling>
        <c:delete val="0"/>
        <c:axPos val="l"/>
        <c:numFmt formatCode="0%" sourceLinked="1"/>
        <c:majorTickMark val="none"/>
        <c:minorTickMark val="none"/>
        <c:tickLblPos val="none"/>
        <c:spPr>
          <a:noFill/>
          <a:ln>
            <a:noFill/>
          </a:ln>
        </c:spPr>
        <c:crossAx val="-2146701248"/>
        <c:crosses val="autoZero"/>
        <c:crossBetween val="between"/>
        <c:majorUnit val="0.1"/>
        <c:minorUnit val="0.02"/>
      </c:valAx>
      <c:spPr>
        <a:noFill/>
        <a:ln w="25399">
          <a:noFill/>
        </a:ln>
      </c:spPr>
    </c:plotArea>
    <c:plotVisOnly val="1"/>
    <c:dispBlanksAs val="gap"/>
    <c:showDLblsOverMax val="0"/>
  </c:chart>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28999909818651598"/>
          <c:w val="0.96944444444444899"/>
          <c:h val="0.55492268821910995"/>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Sheet1!$B$2:$B$5</c:f>
              <c:numCache>
                <c:formatCode>0%</c:formatCode>
                <c:ptCount val="4"/>
                <c:pt idx="0">
                  <c:v>0.74</c:v>
                </c:pt>
                <c:pt idx="1">
                  <c:v>0.61</c:v>
                </c:pt>
                <c:pt idx="2">
                  <c:v>0.78</c:v>
                </c:pt>
                <c:pt idx="3">
                  <c:v>0.81</c:v>
                </c:pt>
              </c:numCache>
            </c:numRef>
          </c:val>
          <c:extLst>
            <c:ext xmlns:c16="http://schemas.microsoft.com/office/drawing/2014/chart" uri="{C3380CC4-5D6E-409C-BE32-E72D297353CC}">
              <c16:uniqueId val="{00000000-B3CA-44DF-BA08-EE83D254CEA8}"/>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Sheet1!$C$2:$C$5</c:f>
              <c:numCache>
                <c:formatCode>0%</c:formatCode>
                <c:ptCount val="4"/>
                <c:pt idx="0">
                  <c:v>0.26</c:v>
                </c:pt>
                <c:pt idx="1">
                  <c:v>0.39</c:v>
                </c:pt>
                <c:pt idx="2">
                  <c:v>0.22</c:v>
                </c:pt>
                <c:pt idx="3">
                  <c:v>0.19</c:v>
                </c:pt>
              </c:numCache>
            </c:numRef>
          </c:val>
          <c:extLst>
            <c:ext xmlns:c16="http://schemas.microsoft.com/office/drawing/2014/chart" uri="{C3380CC4-5D6E-409C-BE32-E72D297353CC}">
              <c16:uniqueId val="{00000001-B3CA-44DF-BA08-EE83D254CEA8}"/>
            </c:ext>
          </c:extLst>
        </c:ser>
        <c:dLbls>
          <c:showLegendKey val="0"/>
          <c:showVal val="0"/>
          <c:showCatName val="0"/>
          <c:showSerName val="0"/>
          <c:showPercent val="0"/>
          <c:showBubbleSize val="0"/>
        </c:dLbls>
        <c:gapWidth val="50"/>
        <c:axId val="2145142736"/>
        <c:axId val="2145149408"/>
      </c:barChart>
      <c:catAx>
        <c:axId val="2145142736"/>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5149408"/>
        <c:crosses val="autoZero"/>
        <c:auto val="0"/>
        <c:lblAlgn val="ctr"/>
        <c:lblOffset val="100"/>
        <c:noMultiLvlLbl val="0"/>
      </c:catAx>
      <c:valAx>
        <c:axId val="2145149408"/>
        <c:scaling>
          <c:orientation val="minMax"/>
          <c:max val="1.05"/>
          <c:min val="0"/>
        </c:scaling>
        <c:delete val="0"/>
        <c:axPos val="l"/>
        <c:numFmt formatCode="0%" sourceLinked="1"/>
        <c:majorTickMark val="none"/>
        <c:minorTickMark val="none"/>
        <c:tickLblPos val="none"/>
        <c:spPr>
          <a:noFill/>
          <a:ln>
            <a:noFill/>
          </a:ln>
        </c:spPr>
        <c:crossAx val="2145142736"/>
        <c:crosses val="autoZero"/>
        <c:crossBetween val="between"/>
        <c:majorUnit val="0.1"/>
        <c:minorUnit val="0.02"/>
      </c:valAx>
      <c:spPr>
        <a:noFill/>
        <a:ln w="25399">
          <a:noFill/>
        </a:ln>
      </c:spPr>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4326901096227702"/>
          <c:w val="0.96944444444444899"/>
          <c:h val="0.50165277544334896"/>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Sheet1!$B$2:$B$5</c:f>
              <c:numCache>
                <c:formatCode>0%</c:formatCode>
                <c:ptCount val="4"/>
                <c:pt idx="0">
                  <c:v>0.34</c:v>
                </c:pt>
                <c:pt idx="1">
                  <c:v>0.32</c:v>
                </c:pt>
                <c:pt idx="2">
                  <c:v>0.28000000000000003</c:v>
                </c:pt>
                <c:pt idx="3">
                  <c:v>0.36</c:v>
                </c:pt>
              </c:numCache>
            </c:numRef>
          </c:val>
          <c:extLst>
            <c:ext xmlns:c16="http://schemas.microsoft.com/office/drawing/2014/chart" uri="{C3380CC4-5D6E-409C-BE32-E72D297353CC}">
              <c16:uniqueId val="{00000000-E15B-48BA-8B50-3ABD8936CD56}"/>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Sheet1!$C$2:$C$5</c:f>
              <c:numCache>
                <c:formatCode>0%</c:formatCode>
                <c:ptCount val="4"/>
                <c:pt idx="0">
                  <c:v>0.56999999999999995</c:v>
                </c:pt>
                <c:pt idx="1">
                  <c:v>0.59</c:v>
                </c:pt>
                <c:pt idx="2">
                  <c:v>0.64</c:v>
                </c:pt>
                <c:pt idx="3">
                  <c:v>0.55000000000000004</c:v>
                </c:pt>
              </c:numCache>
            </c:numRef>
          </c:val>
          <c:extLst>
            <c:ext xmlns:c16="http://schemas.microsoft.com/office/drawing/2014/chart" uri="{C3380CC4-5D6E-409C-BE32-E72D297353CC}">
              <c16:uniqueId val="{00000001-E15B-48BA-8B50-3ABD8936CD56}"/>
            </c:ext>
          </c:extLst>
        </c:ser>
        <c:dLbls>
          <c:showLegendKey val="0"/>
          <c:showVal val="0"/>
          <c:showCatName val="0"/>
          <c:showSerName val="0"/>
          <c:showPercent val="0"/>
          <c:showBubbleSize val="0"/>
        </c:dLbls>
        <c:gapWidth val="50"/>
        <c:axId val="2147337008"/>
        <c:axId val="2147339840"/>
      </c:barChart>
      <c:catAx>
        <c:axId val="2147337008"/>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7339840"/>
        <c:crosses val="autoZero"/>
        <c:auto val="0"/>
        <c:lblAlgn val="ctr"/>
        <c:lblOffset val="100"/>
        <c:noMultiLvlLbl val="0"/>
      </c:catAx>
      <c:valAx>
        <c:axId val="2147339840"/>
        <c:scaling>
          <c:orientation val="minMax"/>
          <c:max val="1.05"/>
          <c:min val="0"/>
        </c:scaling>
        <c:delete val="0"/>
        <c:axPos val="l"/>
        <c:numFmt formatCode="0%" sourceLinked="1"/>
        <c:majorTickMark val="none"/>
        <c:minorTickMark val="none"/>
        <c:tickLblPos val="none"/>
        <c:spPr>
          <a:noFill/>
          <a:ln>
            <a:noFill/>
          </a:ln>
        </c:spPr>
        <c:crossAx val="2147337008"/>
        <c:crosses val="autoZero"/>
        <c:crossBetween val="between"/>
        <c:majorUnit val="0.1"/>
        <c:minorUnit val="0.02"/>
      </c:valAx>
      <c:spPr>
        <a:noFill/>
        <a:ln w="25399">
          <a:noFill/>
        </a:ln>
      </c:spPr>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4517150784712602"/>
          <c:w val="0.96944444444444899"/>
          <c:h val="0.50165277544334896"/>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dLbl>
              <c:idx val="2"/>
              <c:layout>
                <c:manualLayout>
                  <c:x val="-2.7777777777778798E-3"/>
                  <c:y val="9.512484424242960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930-4047-A767-1A7377419816}"/>
                </c:ext>
              </c:extLst>
            </c:dLbl>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Sheet1!$B$2:$B$5</c:f>
              <c:numCache>
                <c:formatCode>0%</c:formatCode>
                <c:ptCount val="4"/>
                <c:pt idx="0">
                  <c:v>0.39</c:v>
                </c:pt>
                <c:pt idx="1">
                  <c:v>0.44</c:v>
                </c:pt>
                <c:pt idx="2">
                  <c:v>0.57999999999999996</c:v>
                </c:pt>
                <c:pt idx="3">
                  <c:v>0.4</c:v>
                </c:pt>
              </c:numCache>
            </c:numRef>
          </c:val>
          <c:extLst>
            <c:ext xmlns:c16="http://schemas.microsoft.com/office/drawing/2014/chart" uri="{C3380CC4-5D6E-409C-BE32-E72D297353CC}">
              <c16:uniqueId val="{00000000-02C3-432D-A0B9-04E8B8731DC0}"/>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Sheet1!$C$2:$C$5</c:f>
              <c:numCache>
                <c:formatCode>0%</c:formatCode>
                <c:ptCount val="4"/>
                <c:pt idx="0">
                  <c:v>0.43</c:v>
                </c:pt>
                <c:pt idx="1">
                  <c:v>0.38</c:v>
                </c:pt>
                <c:pt idx="2">
                  <c:v>0.23</c:v>
                </c:pt>
                <c:pt idx="3">
                  <c:v>0.46</c:v>
                </c:pt>
              </c:numCache>
            </c:numRef>
          </c:val>
          <c:extLst>
            <c:ext xmlns:c16="http://schemas.microsoft.com/office/drawing/2014/chart" uri="{C3380CC4-5D6E-409C-BE32-E72D297353CC}">
              <c16:uniqueId val="{00000001-02C3-432D-A0B9-04E8B8731DC0}"/>
            </c:ext>
          </c:extLst>
        </c:ser>
        <c:dLbls>
          <c:showLegendKey val="0"/>
          <c:showVal val="0"/>
          <c:showCatName val="0"/>
          <c:showSerName val="0"/>
          <c:showPercent val="0"/>
          <c:showBubbleSize val="0"/>
        </c:dLbls>
        <c:gapWidth val="50"/>
        <c:axId val="-2146523456"/>
        <c:axId val="-2146520624"/>
      </c:barChart>
      <c:catAx>
        <c:axId val="-2146523456"/>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6520624"/>
        <c:crosses val="autoZero"/>
        <c:auto val="0"/>
        <c:lblAlgn val="ctr"/>
        <c:lblOffset val="100"/>
        <c:noMultiLvlLbl val="0"/>
      </c:catAx>
      <c:valAx>
        <c:axId val="-2146520624"/>
        <c:scaling>
          <c:orientation val="minMax"/>
          <c:max val="1.05"/>
          <c:min val="0"/>
        </c:scaling>
        <c:delete val="0"/>
        <c:axPos val="l"/>
        <c:numFmt formatCode="0%" sourceLinked="1"/>
        <c:majorTickMark val="none"/>
        <c:minorTickMark val="none"/>
        <c:tickLblPos val="none"/>
        <c:spPr>
          <a:noFill/>
          <a:ln>
            <a:noFill/>
          </a:ln>
        </c:spPr>
        <c:crossAx val="-2146523456"/>
        <c:crosses val="autoZero"/>
        <c:crossBetween val="between"/>
        <c:majorUnit val="0.1"/>
        <c:minorUnit val="0.02"/>
      </c:valAx>
      <c:spPr>
        <a:noFill/>
        <a:ln w="25399">
          <a:noFill/>
        </a:ln>
      </c:spPr>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23482668852590599"/>
          <c:w val="0.96944444444444899"/>
          <c:h val="0.61390009164941695"/>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Sheet1!$B$2:$B$5</c:f>
              <c:numCache>
                <c:formatCode>0%</c:formatCode>
                <c:ptCount val="4"/>
                <c:pt idx="0">
                  <c:v>0.72</c:v>
                </c:pt>
                <c:pt idx="1">
                  <c:v>0.77</c:v>
                </c:pt>
                <c:pt idx="2">
                  <c:v>0.62</c:v>
                </c:pt>
                <c:pt idx="3">
                  <c:v>0.72</c:v>
                </c:pt>
              </c:numCache>
            </c:numRef>
          </c:val>
          <c:extLst>
            <c:ext xmlns:c16="http://schemas.microsoft.com/office/drawing/2014/chart" uri="{C3380CC4-5D6E-409C-BE32-E72D297353CC}">
              <c16:uniqueId val="{00000000-7F82-4217-B85A-F85BF655B33D}"/>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dLbl>
              <c:idx val="0"/>
              <c:layout>
                <c:manualLayout>
                  <c:x val="2.7472527472527501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F82-4217-B85A-F85BF655B33D}"/>
                </c:ext>
              </c:extLst>
            </c:dLbl>
            <c:dLbl>
              <c:idx val="1"/>
              <c:layout>
                <c:manualLayout>
                  <c:x val="2.7472527472527501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F82-4217-B85A-F85BF655B33D}"/>
                </c:ext>
              </c:extLst>
            </c:dLbl>
            <c:dLbl>
              <c:idx val="2"/>
              <c:layout>
                <c:manualLayout>
                  <c:x val="2.7472527472527501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F82-4217-B85A-F85BF655B33D}"/>
                </c:ext>
              </c:extLst>
            </c:dLbl>
            <c:dLbl>
              <c:idx val="3"/>
              <c:layout>
                <c:manualLayout>
                  <c:x val="2.7472527472527501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F82-4217-B85A-F85BF655B33D}"/>
                </c:ext>
              </c:extLst>
            </c:dLbl>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Sheet1!$C$2:$C$5</c:f>
              <c:numCache>
                <c:formatCode>0%</c:formatCode>
                <c:ptCount val="4"/>
                <c:pt idx="0">
                  <c:v>0.15</c:v>
                </c:pt>
                <c:pt idx="1">
                  <c:v>0.13</c:v>
                </c:pt>
                <c:pt idx="2">
                  <c:v>0.17</c:v>
                </c:pt>
                <c:pt idx="3">
                  <c:v>0.14000000000000001</c:v>
                </c:pt>
              </c:numCache>
            </c:numRef>
          </c:val>
          <c:extLst>
            <c:ext xmlns:c16="http://schemas.microsoft.com/office/drawing/2014/chart" uri="{C3380CC4-5D6E-409C-BE32-E72D297353CC}">
              <c16:uniqueId val="{00000005-7F82-4217-B85A-F85BF655B33D}"/>
            </c:ext>
          </c:extLst>
        </c:ser>
        <c:ser>
          <c:idx val="2"/>
          <c:order val="2"/>
          <c:tx>
            <c:strRef>
              <c:f>Sheet1!$D$1</c:f>
              <c:strCache>
                <c:ptCount val="1"/>
                <c:pt idx="0">
                  <c:v>Series 3</c:v>
                </c:pt>
              </c:strCache>
            </c:strRef>
          </c:tx>
          <c:spPr>
            <a:solidFill>
              <a:srgbClr val="FF6600"/>
            </a:solidFill>
            <a:ln>
              <a:solidFill>
                <a:schemeClr val="tx1"/>
              </a:solidFill>
            </a:ln>
            <a:scene3d>
              <a:camera prst="orthographicFront"/>
              <a:lightRig rig="threePt" dir="t"/>
            </a:scene3d>
            <a:sp3d>
              <a:bevelT w="190500" h="38100"/>
            </a:sp3d>
          </c:spPr>
          <c:invertIfNegative val="0"/>
          <c:dLbls>
            <c:dLbl>
              <c:idx val="0"/>
              <c:layout>
                <c:manualLayout>
                  <c:x val="2.7472527472527501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F82-4217-B85A-F85BF655B33D}"/>
                </c:ext>
              </c:extLst>
            </c:dLbl>
            <c:spPr>
              <a:noFill/>
              <a:ln>
                <a:noFill/>
              </a:ln>
              <a:effectLst/>
            </c:spPr>
            <c:txPr>
              <a:bodyPr/>
              <a:lstStyle/>
              <a:p>
                <a:pPr algn="ctr">
                  <a:defRPr lang="en-US" sz="30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Sheet1!$D$2:$D$5</c:f>
              <c:numCache>
                <c:formatCode>0%</c:formatCode>
                <c:ptCount val="4"/>
                <c:pt idx="0">
                  <c:v>0.12</c:v>
                </c:pt>
                <c:pt idx="1">
                  <c:v>0.09</c:v>
                </c:pt>
                <c:pt idx="2">
                  <c:v>0.2</c:v>
                </c:pt>
                <c:pt idx="3">
                  <c:v>0.13</c:v>
                </c:pt>
              </c:numCache>
            </c:numRef>
          </c:val>
          <c:extLst>
            <c:ext xmlns:c16="http://schemas.microsoft.com/office/drawing/2014/chart" uri="{C3380CC4-5D6E-409C-BE32-E72D297353CC}">
              <c16:uniqueId val="{00000007-7F82-4217-B85A-F85BF655B33D}"/>
            </c:ext>
          </c:extLst>
        </c:ser>
        <c:ser>
          <c:idx val="3"/>
          <c:order val="3"/>
          <c:tx>
            <c:strRef>
              <c:f>Sheet1!$E$1</c:f>
              <c:strCache>
                <c:ptCount val="1"/>
                <c:pt idx="0">
                  <c:v>Series 4</c:v>
                </c:pt>
              </c:strCache>
            </c:strRef>
          </c:tx>
          <c:spPr>
            <a:solidFill>
              <a:srgbClr val="008000"/>
            </a:solidFill>
            <a:ln>
              <a:solidFill>
                <a:schemeClr val="tx1"/>
              </a:solidFill>
            </a:ln>
            <a:scene3d>
              <a:camera prst="orthographicFront"/>
              <a:lightRig rig="threePt" dir="t"/>
            </a:scene3d>
            <a:sp3d>
              <a:bevelT w="190500" h="38100"/>
            </a:sp3d>
          </c:spPr>
          <c:invertIfNegative val="0"/>
          <c:dLbls>
            <c:spPr>
              <a:noFill/>
              <a:ln>
                <a:noFill/>
              </a:ln>
              <a:effectLst/>
            </c:spPr>
            <c:txPr>
              <a:bodyPr/>
              <a:lstStyle/>
              <a:p>
                <a:pPr algn="ctr">
                  <a:defRPr lang="en-US" sz="30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Sheet1!$E$2:$E$5</c:f>
              <c:numCache>
                <c:formatCode>0%</c:formatCode>
                <c:ptCount val="4"/>
                <c:pt idx="0">
                  <c:v>0.01</c:v>
                </c:pt>
                <c:pt idx="1">
                  <c:v>0.01</c:v>
                </c:pt>
                <c:pt idx="2">
                  <c:v>0</c:v>
                </c:pt>
                <c:pt idx="3">
                  <c:v>0.02</c:v>
                </c:pt>
              </c:numCache>
            </c:numRef>
          </c:val>
          <c:extLst>
            <c:ext xmlns:c16="http://schemas.microsoft.com/office/drawing/2014/chart" uri="{C3380CC4-5D6E-409C-BE32-E72D297353CC}">
              <c16:uniqueId val="{00000008-7F82-4217-B85A-F85BF655B33D}"/>
            </c:ext>
          </c:extLst>
        </c:ser>
        <c:dLbls>
          <c:showLegendKey val="0"/>
          <c:showVal val="0"/>
          <c:showCatName val="0"/>
          <c:showSerName val="0"/>
          <c:showPercent val="0"/>
          <c:showBubbleSize val="0"/>
        </c:dLbls>
        <c:gapWidth val="50"/>
        <c:axId val="-2146167072"/>
        <c:axId val="-2146164272"/>
      </c:barChart>
      <c:catAx>
        <c:axId val="-2146167072"/>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6164272"/>
        <c:crosses val="autoZero"/>
        <c:auto val="0"/>
        <c:lblAlgn val="ctr"/>
        <c:lblOffset val="100"/>
        <c:noMultiLvlLbl val="0"/>
      </c:catAx>
      <c:valAx>
        <c:axId val="-2146164272"/>
        <c:scaling>
          <c:orientation val="minMax"/>
          <c:max val="1.05"/>
          <c:min val="0"/>
        </c:scaling>
        <c:delete val="0"/>
        <c:axPos val="l"/>
        <c:numFmt formatCode="0%" sourceLinked="1"/>
        <c:majorTickMark val="none"/>
        <c:minorTickMark val="none"/>
        <c:tickLblPos val="none"/>
        <c:spPr>
          <a:noFill/>
          <a:ln>
            <a:noFill/>
          </a:ln>
        </c:spPr>
        <c:crossAx val="-2146167072"/>
        <c:crosses val="autoZero"/>
        <c:crossBetween val="between"/>
        <c:majorUnit val="0.1"/>
        <c:minorUnit val="0.02"/>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3565902342288401"/>
          <c:w val="0.96944444444444899"/>
          <c:h val="0.54541020379486604"/>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28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Parents</c:v>
                </c:pt>
                <c:pt idx="1">
                  <c:v>SB</c:v>
                </c:pt>
                <c:pt idx="2">
                  <c:v>AA</c:v>
                </c:pt>
                <c:pt idx="3">
                  <c:v>Hisp</c:v>
                </c:pt>
                <c:pt idx="4">
                  <c:v>Parents</c:v>
                </c:pt>
                <c:pt idx="5">
                  <c:v>SB</c:v>
                </c:pt>
                <c:pt idx="6">
                  <c:v>AA</c:v>
                </c:pt>
                <c:pt idx="7">
                  <c:v>Hisp</c:v>
                </c:pt>
              </c:strCache>
            </c:strRef>
          </c:cat>
          <c:val>
            <c:numRef>
              <c:f>Sheet1!$B$2:$B$9</c:f>
              <c:numCache>
                <c:formatCode>0%</c:formatCode>
                <c:ptCount val="8"/>
                <c:pt idx="0">
                  <c:v>0.59</c:v>
                </c:pt>
                <c:pt idx="1">
                  <c:v>0.6</c:v>
                </c:pt>
                <c:pt idx="2">
                  <c:v>0.56999999999999995</c:v>
                </c:pt>
                <c:pt idx="3">
                  <c:v>0.63</c:v>
                </c:pt>
                <c:pt idx="4">
                  <c:v>0.59</c:v>
                </c:pt>
                <c:pt idx="5">
                  <c:v>0.64</c:v>
                </c:pt>
                <c:pt idx="6">
                  <c:v>0.54</c:v>
                </c:pt>
                <c:pt idx="7">
                  <c:v>0.63</c:v>
                </c:pt>
              </c:numCache>
            </c:numRef>
          </c:val>
          <c:extLst>
            <c:ext xmlns:c16="http://schemas.microsoft.com/office/drawing/2014/chart" uri="{C3380CC4-5D6E-409C-BE32-E72D297353CC}">
              <c16:uniqueId val="{00000000-62CD-4553-9028-3241C0FF8288}"/>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dLbl>
              <c:idx val="0"/>
              <c:layout>
                <c:manualLayout>
                  <c:x val="6.8681318681318698E-3"/>
                  <c:y val="1.902496884848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2CD-4553-9028-3241C0FF8288}"/>
                </c:ext>
              </c:extLst>
            </c:dLbl>
            <c:dLbl>
              <c:idx val="1"/>
              <c:layout>
                <c:manualLayout>
                  <c:x val="5.494505494505489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2CD-4553-9028-3241C0FF8288}"/>
                </c:ext>
              </c:extLst>
            </c:dLbl>
            <c:dLbl>
              <c:idx val="2"/>
              <c:layout>
                <c:manualLayout>
                  <c:x val="4.1208791208791201E-3"/>
                  <c:y val="-1.49802904318788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2CD-4553-9028-3241C0FF8288}"/>
                </c:ext>
              </c:extLst>
            </c:dLbl>
            <c:dLbl>
              <c:idx val="3"/>
              <c:layout>
                <c:manualLayout>
                  <c:x val="5.4945054945055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2CD-4553-9028-3241C0FF8288}"/>
                </c:ext>
              </c:extLst>
            </c:dLbl>
            <c:dLbl>
              <c:idx val="4"/>
              <c:layout>
                <c:manualLayout>
                  <c:x val="8.2417582417582402E-3"/>
                  <c:y val="1.902496884848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2CD-4553-9028-3241C0FF8288}"/>
                </c:ext>
              </c:extLst>
            </c:dLbl>
            <c:dLbl>
              <c:idx val="5"/>
              <c:layout>
                <c:manualLayout>
                  <c:x val="5.494505494505489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2CD-4553-9028-3241C0FF8288}"/>
                </c:ext>
              </c:extLst>
            </c:dLbl>
            <c:dLbl>
              <c:idx val="6"/>
              <c:layout>
                <c:manualLayout>
                  <c:x val="5.4945054945054897E-3"/>
                  <c:y val="-1.49802904318788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2CD-4553-9028-3241C0FF8288}"/>
                </c:ext>
              </c:extLst>
            </c:dLbl>
            <c:dLbl>
              <c:idx val="7"/>
              <c:layout>
                <c:manualLayout>
                  <c:x val="5.494505494505489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2CD-4553-9028-3241C0FF8288}"/>
                </c:ext>
              </c:extLst>
            </c:dLbl>
            <c:numFmt formatCode="0%" sourceLinked="0"/>
            <c:spPr>
              <a:noFill/>
              <a:ln>
                <a:noFill/>
              </a:ln>
              <a:effectLst/>
            </c:spPr>
            <c:txPr>
              <a:bodyPr/>
              <a:lstStyle/>
              <a:p>
                <a:pPr>
                  <a:defRPr sz="28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Parents</c:v>
                </c:pt>
                <c:pt idx="1">
                  <c:v>SB</c:v>
                </c:pt>
                <c:pt idx="2">
                  <c:v>AA</c:v>
                </c:pt>
                <c:pt idx="3">
                  <c:v>Hisp</c:v>
                </c:pt>
                <c:pt idx="4">
                  <c:v>Parents</c:v>
                </c:pt>
                <c:pt idx="5">
                  <c:v>SB</c:v>
                </c:pt>
                <c:pt idx="6">
                  <c:v>AA</c:v>
                </c:pt>
                <c:pt idx="7">
                  <c:v>Hisp</c:v>
                </c:pt>
              </c:strCache>
            </c:strRef>
          </c:cat>
          <c:val>
            <c:numRef>
              <c:f>Sheet1!$C$2:$C$9</c:f>
              <c:numCache>
                <c:formatCode>0%</c:formatCode>
                <c:ptCount val="8"/>
                <c:pt idx="0">
                  <c:v>0.31</c:v>
                </c:pt>
                <c:pt idx="1">
                  <c:v>0.28999999999999998</c:v>
                </c:pt>
                <c:pt idx="2">
                  <c:v>0.35</c:v>
                </c:pt>
                <c:pt idx="3">
                  <c:v>0.28999999999999998</c:v>
                </c:pt>
                <c:pt idx="4">
                  <c:v>0.31</c:v>
                </c:pt>
                <c:pt idx="5">
                  <c:v>0.28000000000000003</c:v>
                </c:pt>
                <c:pt idx="6">
                  <c:v>0.35</c:v>
                </c:pt>
                <c:pt idx="7">
                  <c:v>0.3</c:v>
                </c:pt>
              </c:numCache>
            </c:numRef>
          </c:val>
          <c:extLst>
            <c:ext xmlns:c16="http://schemas.microsoft.com/office/drawing/2014/chart" uri="{C3380CC4-5D6E-409C-BE32-E72D297353CC}">
              <c16:uniqueId val="{00000009-62CD-4553-9028-3241C0FF8288}"/>
            </c:ext>
          </c:extLst>
        </c:ser>
        <c:dLbls>
          <c:showLegendKey val="0"/>
          <c:showVal val="0"/>
          <c:showCatName val="0"/>
          <c:showSerName val="0"/>
          <c:showPercent val="0"/>
          <c:showBubbleSize val="0"/>
        </c:dLbls>
        <c:gapWidth val="50"/>
        <c:axId val="-2142742128"/>
        <c:axId val="-2142738800"/>
      </c:barChart>
      <c:catAx>
        <c:axId val="-2142742128"/>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2738800"/>
        <c:crosses val="autoZero"/>
        <c:auto val="0"/>
        <c:lblAlgn val="ctr"/>
        <c:lblOffset val="100"/>
        <c:noMultiLvlLbl val="0"/>
      </c:catAx>
      <c:valAx>
        <c:axId val="-2142738800"/>
        <c:scaling>
          <c:orientation val="minMax"/>
          <c:max val="1.05"/>
          <c:min val="0"/>
        </c:scaling>
        <c:delete val="0"/>
        <c:axPos val="l"/>
        <c:numFmt formatCode="0%" sourceLinked="1"/>
        <c:majorTickMark val="none"/>
        <c:minorTickMark val="none"/>
        <c:tickLblPos val="none"/>
        <c:spPr>
          <a:noFill/>
          <a:ln>
            <a:noFill/>
          </a:ln>
        </c:spPr>
        <c:crossAx val="-2142742128"/>
        <c:crosses val="autoZero"/>
        <c:crossBetween val="between"/>
        <c:majorUnit val="0.1"/>
        <c:minorUnit val="0.02"/>
      </c:valAx>
      <c:spPr>
        <a:noFill/>
        <a:ln w="25399">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4707396152238501"/>
          <c:w val="0.96944444444444899"/>
          <c:h val="0.50165277544334896"/>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Sheet1!$B$2:$B$5</c:f>
              <c:numCache>
                <c:formatCode>0%</c:formatCode>
                <c:ptCount val="4"/>
                <c:pt idx="0">
                  <c:v>0.54</c:v>
                </c:pt>
                <c:pt idx="1">
                  <c:v>0.54</c:v>
                </c:pt>
                <c:pt idx="2">
                  <c:v>0.6</c:v>
                </c:pt>
                <c:pt idx="3">
                  <c:v>0.66</c:v>
                </c:pt>
              </c:numCache>
            </c:numRef>
          </c:val>
          <c:extLst>
            <c:ext xmlns:c16="http://schemas.microsoft.com/office/drawing/2014/chart" uri="{C3380CC4-5D6E-409C-BE32-E72D297353CC}">
              <c16:uniqueId val="{00000000-4A41-4BF0-8BAD-70C28150D61D}"/>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Sheet1!$C$2:$C$5</c:f>
              <c:numCache>
                <c:formatCode>0%</c:formatCode>
                <c:ptCount val="4"/>
                <c:pt idx="0">
                  <c:v>0.32</c:v>
                </c:pt>
                <c:pt idx="1">
                  <c:v>0.33</c:v>
                </c:pt>
                <c:pt idx="2">
                  <c:v>0.27</c:v>
                </c:pt>
                <c:pt idx="3">
                  <c:v>0.23</c:v>
                </c:pt>
              </c:numCache>
            </c:numRef>
          </c:val>
          <c:extLst>
            <c:ext xmlns:c16="http://schemas.microsoft.com/office/drawing/2014/chart" uri="{C3380CC4-5D6E-409C-BE32-E72D297353CC}">
              <c16:uniqueId val="{00000001-4A41-4BF0-8BAD-70C28150D61D}"/>
            </c:ext>
          </c:extLst>
        </c:ser>
        <c:dLbls>
          <c:showLegendKey val="0"/>
          <c:showVal val="0"/>
          <c:showCatName val="0"/>
          <c:showSerName val="0"/>
          <c:showPercent val="0"/>
          <c:showBubbleSize val="0"/>
        </c:dLbls>
        <c:gapWidth val="50"/>
        <c:axId val="-2143398832"/>
        <c:axId val="-2143396048"/>
      </c:barChart>
      <c:catAx>
        <c:axId val="-2143398832"/>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3396048"/>
        <c:crosses val="autoZero"/>
        <c:auto val="0"/>
        <c:lblAlgn val="ctr"/>
        <c:lblOffset val="100"/>
        <c:noMultiLvlLbl val="0"/>
      </c:catAx>
      <c:valAx>
        <c:axId val="-2143396048"/>
        <c:scaling>
          <c:orientation val="minMax"/>
          <c:max val="1.05"/>
          <c:min val="0"/>
        </c:scaling>
        <c:delete val="0"/>
        <c:axPos val="l"/>
        <c:numFmt formatCode="0%" sourceLinked="1"/>
        <c:majorTickMark val="none"/>
        <c:minorTickMark val="none"/>
        <c:tickLblPos val="none"/>
        <c:spPr>
          <a:noFill/>
          <a:ln>
            <a:noFill/>
          </a:ln>
        </c:spPr>
        <c:crossAx val="-2143398832"/>
        <c:crosses val="autoZero"/>
        <c:crossBetween val="between"/>
        <c:majorUnit val="0.1"/>
        <c:minorUnit val="0.02"/>
      </c:valAx>
      <c:spPr>
        <a:noFill/>
        <a:ln w="25399">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33756152030773101"/>
          <c:w val="0.96944444444444899"/>
          <c:h val="0.50165277544334896"/>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Sheet1!$B$2:$B$5</c:f>
              <c:numCache>
                <c:formatCode>0%</c:formatCode>
                <c:ptCount val="4"/>
                <c:pt idx="0">
                  <c:v>0.62</c:v>
                </c:pt>
                <c:pt idx="1">
                  <c:v>0.62</c:v>
                </c:pt>
                <c:pt idx="2">
                  <c:v>0.54</c:v>
                </c:pt>
                <c:pt idx="3">
                  <c:v>0.63</c:v>
                </c:pt>
              </c:numCache>
            </c:numRef>
          </c:val>
          <c:extLst>
            <c:ext xmlns:c16="http://schemas.microsoft.com/office/drawing/2014/chart" uri="{C3380CC4-5D6E-409C-BE32-E72D297353CC}">
              <c16:uniqueId val="{00000000-A2CE-4682-B303-DB706AA7EE0E}"/>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
</c:v>
                </c:pt>
                <c:pt idx="3">
                  <c:v>Hispanic Moms
</c:v>
                </c:pt>
              </c:strCache>
            </c:strRef>
          </c:cat>
          <c:val>
            <c:numRef>
              <c:f>Sheet1!$C$2:$C$5</c:f>
              <c:numCache>
                <c:formatCode>0%</c:formatCode>
                <c:ptCount val="4"/>
                <c:pt idx="0">
                  <c:v>0.26</c:v>
                </c:pt>
                <c:pt idx="1">
                  <c:v>0.22</c:v>
                </c:pt>
                <c:pt idx="2">
                  <c:v>0.28999999999999998</c:v>
                </c:pt>
                <c:pt idx="3">
                  <c:v>0.28999999999999998</c:v>
                </c:pt>
              </c:numCache>
            </c:numRef>
          </c:val>
          <c:extLst>
            <c:ext xmlns:c16="http://schemas.microsoft.com/office/drawing/2014/chart" uri="{C3380CC4-5D6E-409C-BE32-E72D297353CC}">
              <c16:uniqueId val="{00000001-A2CE-4682-B303-DB706AA7EE0E}"/>
            </c:ext>
          </c:extLst>
        </c:ser>
        <c:dLbls>
          <c:showLegendKey val="0"/>
          <c:showVal val="0"/>
          <c:showCatName val="0"/>
          <c:showSerName val="0"/>
          <c:showPercent val="0"/>
          <c:showBubbleSize val="0"/>
        </c:dLbls>
        <c:gapWidth val="50"/>
        <c:axId val="-2143616560"/>
        <c:axId val="-2143610176"/>
      </c:barChart>
      <c:catAx>
        <c:axId val="-2143616560"/>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43610176"/>
        <c:crosses val="autoZero"/>
        <c:auto val="0"/>
        <c:lblAlgn val="ctr"/>
        <c:lblOffset val="100"/>
        <c:noMultiLvlLbl val="0"/>
      </c:catAx>
      <c:valAx>
        <c:axId val="-2143610176"/>
        <c:scaling>
          <c:orientation val="minMax"/>
          <c:max val="1.05"/>
          <c:min val="0"/>
        </c:scaling>
        <c:delete val="0"/>
        <c:axPos val="l"/>
        <c:numFmt formatCode="0%" sourceLinked="1"/>
        <c:majorTickMark val="none"/>
        <c:minorTickMark val="none"/>
        <c:tickLblPos val="none"/>
        <c:spPr>
          <a:noFill/>
          <a:ln>
            <a:noFill/>
          </a:ln>
        </c:spPr>
        <c:crossAx val="-2143616560"/>
        <c:crosses val="autoZero"/>
        <c:crossBetween val="between"/>
        <c:majorUnit val="0.1"/>
        <c:minorUnit val="0.02"/>
      </c:valAx>
      <c:spPr>
        <a:noFill/>
        <a:ln w="25399">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2777777777778E-2"/>
          <c:y val="0.10545690035620101"/>
          <c:w val="0.96944444444444899"/>
          <c:h val="0.73946488604942495"/>
        </c:manualLayout>
      </c:layout>
      <c:barChart>
        <c:barDir val="col"/>
        <c:grouping val="clustered"/>
        <c:varyColors val="0"/>
        <c:ser>
          <c:idx val="0"/>
          <c:order val="0"/>
          <c:tx>
            <c:strRef>
              <c:f>Sheet1!$B$1</c:f>
              <c:strCache>
                <c:ptCount val="1"/>
                <c:pt idx="0">
                  <c:v>Series 1</c:v>
                </c:pt>
              </c:strCache>
            </c:strRef>
          </c:tx>
          <c:spPr>
            <a:solidFill>
              <a:srgbClr val="000076"/>
            </a:solidFill>
            <a:ln w="12700">
              <a:solidFill>
                <a:prstClr val="black"/>
              </a:solidFill>
            </a:ln>
            <a:scene3d>
              <a:camera prst="orthographicFront"/>
              <a:lightRig rig="balanced" dir="t">
                <a:rot lat="0" lon="0" rev="8700000"/>
              </a:lightRig>
            </a:scene3d>
            <a:sp3d>
              <a:bevelT w="190500" h="38100"/>
            </a:sp3d>
          </c:spPr>
          <c:invertIfNegative val="0"/>
          <c:dLbls>
            <c:numFmt formatCode="0%" sourceLinked="0"/>
            <c:spPr>
              <a:scene3d>
                <a:camera prst="orthographicFront"/>
                <a:lightRig rig="threePt" dir="t"/>
              </a:scene3d>
              <a:sp3d>
                <a:bevelB/>
              </a:sp3d>
            </c:spPr>
            <c:txPr>
              <a:bodyPr rot="0" anchor="b" anchorCtr="1"/>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Sheet1!$B$2:$B$5</c:f>
              <c:numCache>
                <c:formatCode>0%</c:formatCode>
                <c:ptCount val="4"/>
                <c:pt idx="0">
                  <c:v>0.15</c:v>
                </c:pt>
                <c:pt idx="1">
                  <c:v>0.19</c:v>
                </c:pt>
                <c:pt idx="2">
                  <c:v>0.12</c:v>
                </c:pt>
                <c:pt idx="3">
                  <c:v>0.14000000000000001</c:v>
                </c:pt>
              </c:numCache>
            </c:numRef>
          </c:val>
          <c:extLst>
            <c:ext xmlns:c16="http://schemas.microsoft.com/office/drawing/2014/chart" uri="{C3380CC4-5D6E-409C-BE32-E72D297353CC}">
              <c16:uniqueId val="{00000000-E491-4E93-9038-A660223031E1}"/>
            </c:ext>
          </c:extLst>
        </c:ser>
        <c:ser>
          <c:idx val="1"/>
          <c:order val="1"/>
          <c:tx>
            <c:strRef>
              <c:f>Sheet1!$C$1</c:f>
              <c:strCache>
                <c:ptCount val="1"/>
                <c:pt idx="0">
                  <c:v>Series 2</c:v>
                </c:pt>
              </c:strCache>
            </c:strRef>
          </c:tx>
          <c:spPr>
            <a:solidFill>
              <a:srgbClr val="AC1C04"/>
            </a:solidFill>
            <a:ln w="12700">
              <a:solidFill>
                <a:schemeClr val="tx1"/>
              </a:solidFill>
            </a:ln>
            <a:scene3d>
              <a:camera prst="orthographicFront"/>
              <a:lightRig rig="balanced" dir="t">
                <a:rot lat="0" lon="0" rev="8700000"/>
              </a:lightRig>
            </a:scene3d>
            <a:sp3d>
              <a:bevelT w="190500" h="38100"/>
            </a:sp3d>
          </c:spPr>
          <c:invertIfNegative val="0"/>
          <c:dLbls>
            <c:numFmt formatCode="0%" sourceLinked="0"/>
            <c:spPr>
              <a:noFill/>
              <a:ln>
                <a:noFill/>
              </a:ln>
              <a:effectLst/>
            </c:spPr>
            <c:txPr>
              <a:bodyPr/>
              <a:lstStyle/>
              <a:p>
                <a:pPr>
                  <a:defRPr sz="3000" b="1" baseline="-24000">
                    <a:latin typeface="+mn-lt"/>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Sheet1!$C$2:$C$5</c:f>
              <c:numCache>
                <c:formatCode>0%</c:formatCode>
                <c:ptCount val="4"/>
                <c:pt idx="0">
                  <c:v>0.32</c:v>
                </c:pt>
                <c:pt idx="1">
                  <c:v>0.35</c:v>
                </c:pt>
                <c:pt idx="2">
                  <c:v>0.23</c:v>
                </c:pt>
                <c:pt idx="3">
                  <c:v>0.25</c:v>
                </c:pt>
              </c:numCache>
            </c:numRef>
          </c:val>
          <c:extLst>
            <c:ext xmlns:c16="http://schemas.microsoft.com/office/drawing/2014/chart" uri="{C3380CC4-5D6E-409C-BE32-E72D297353CC}">
              <c16:uniqueId val="{00000001-E491-4E93-9038-A660223031E1}"/>
            </c:ext>
          </c:extLst>
        </c:ser>
        <c:ser>
          <c:idx val="2"/>
          <c:order val="2"/>
          <c:tx>
            <c:strRef>
              <c:f>Sheet1!$D$1</c:f>
              <c:strCache>
                <c:ptCount val="1"/>
                <c:pt idx="0">
                  <c:v>Series 3</c:v>
                </c:pt>
              </c:strCache>
            </c:strRef>
          </c:tx>
          <c:spPr>
            <a:solidFill>
              <a:srgbClr val="FF6600"/>
            </a:solidFill>
            <a:ln>
              <a:solidFill>
                <a:schemeClr val="tx1"/>
              </a:solidFill>
            </a:ln>
            <a:scene3d>
              <a:camera prst="orthographicFront"/>
              <a:lightRig rig="threePt" dir="t"/>
            </a:scene3d>
            <a:sp3d>
              <a:bevelT w="190500" h="38100"/>
            </a:sp3d>
          </c:spPr>
          <c:invertIfNegative val="0"/>
          <c:dLbls>
            <c:spPr>
              <a:noFill/>
              <a:ln>
                <a:noFill/>
              </a:ln>
              <a:effectLst/>
            </c:spPr>
            <c:txPr>
              <a:bodyPr/>
              <a:lstStyle/>
              <a:p>
                <a:pPr algn="ctr">
                  <a:defRPr lang="en-US" sz="30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Sheet1!$D$2:$D$5</c:f>
              <c:numCache>
                <c:formatCode>0%</c:formatCode>
                <c:ptCount val="4"/>
                <c:pt idx="0">
                  <c:v>0.25</c:v>
                </c:pt>
                <c:pt idx="1">
                  <c:v>0.24</c:v>
                </c:pt>
                <c:pt idx="2">
                  <c:v>0.2</c:v>
                </c:pt>
                <c:pt idx="3">
                  <c:v>0.28999999999999998</c:v>
                </c:pt>
              </c:numCache>
            </c:numRef>
          </c:val>
          <c:extLst>
            <c:ext xmlns:c16="http://schemas.microsoft.com/office/drawing/2014/chart" uri="{C3380CC4-5D6E-409C-BE32-E72D297353CC}">
              <c16:uniqueId val="{00000002-E491-4E93-9038-A660223031E1}"/>
            </c:ext>
          </c:extLst>
        </c:ser>
        <c:ser>
          <c:idx val="3"/>
          <c:order val="3"/>
          <c:tx>
            <c:strRef>
              <c:f>Sheet1!$E$1</c:f>
              <c:strCache>
                <c:ptCount val="1"/>
                <c:pt idx="0">
                  <c:v>Series 4</c:v>
                </c:pt>
              </c:strCache>
            </c:strRef>
          </c:tx>
          <c:spPr>
            <a:solidFill>
              <a:srgbClr val="008000"/>
            </a:solidFill>
            <a:ln>
              <a:solidFill>
                <a:schemeClr val="tx1"/>
              </a:solidFill>
            </a:ln>
            <a:scene3d>
              <a:camera prst="orthographicFront"/>
              <a:lightRig rig="threePt" dir="t"/>
            </a:scene3d>
            <a:sp3d>
              <a:bevelT w="190500" h="38100"/>
            </a:sp3d>
          </c:spPr>
          <c:invertIfNegative val="0"/>
          <c:dLbls>
            <c:spPr>
              <a:noFill/>
              <a:ln>
                <a:noFill/>
              </a:ln>
              <a:effectLst/>
            </c:spPr>
            <c:txPr>
              <a:bodyPr/>
              <a:lstStyle/>
              <a:p>
                <a:pPr algn="ctr">
                  <a:defRPr lang="en-US" sz="3000" b="1" i="0" u="none" strike="noStrike" kern="1200" baseline="-24000">
                    <a:solidFill>
                      <a:srgbClr val="000000"/>
                    </a:solidFill>
                    <a:latin typeface="+mn-lt"/>
                    <a:ea typeface="+mn-ea"/>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Total</c:v>
                </c:pt>
                <c:pt idx="1">
                  <c:v>Upper-Income Suburban Moms</c:v>
                </c:pt>
                <c:pt idx="2">
                  <c:v>African-American Moms</c:v>
                </c:pt>
                <c:pt idx="3">
                  <c:v>Hispanic Moms</c:v>
                </c:pt>
              </c:strCache>
            </c:strRef>
          </c:cat>
          <c:val>
            <c:numRef>
              <c:f>Sheet1!$E$2:$E$5</c:f>
              <c:numCache>
                <c:formatCode>0%</c:formatCode>
                <c:ptCount val="4"/>
                <c:pt idx="0">
                  <c:v>0.25</c:v>
                </c:pt>
                <c:pt idx="1">
                  <c:v>0.21</c:v>
                </c:pt>
                <c:pt idx="2">
                  <c:v>0.39</c:v>
                </c:pt>
                <c:pt idx="3">
                  <c:v>0.3</c:v>
                </c:pt>
              </c:numCache>
            </c:numRef>
          </c:val>
          <c:extLst>
            <c:ext xmlns:c16="http://schemas.microsoft.com/office/drawing/2014/chart" uri="{C3380CC4-5D6E-409C-BE32-E72D297353CC}">
              <c16:uniqueId val="{00000003-E491-4E93-9038-A660223031E1}"/>
            </c:ext>
          </c:extLst>
        </c:ser>
        <c:dLbls>
          <c:showLegendKey val="0"/>
          <c:showVal val="0"/>
          <c:showCatName val="0"/>
          <c:showSerName val="0"/>
          <c:showPercent val="0"/>
          <c:showBubbleSize val="0"/>
        </c:dLbls>
        <c:gapWidth val="50"/>
        <c:axId val="2133483920"/>
        <c:axId val="2133445632"/>
      </c:barChart>
      <c:catAx>
        <c:axId val="2133483920"/>
        <c:scaling>
          <c:orientation val="minMax"/>
        </c:scaling>
        <c:delete val="0"/>
        <c:axPos val="b"/>
        <c:numFmt formatCode="General" sourceLinked="1"/>
        <c:majorTickMark val="none"/>
        <c:minorTickMark val="none"/>
        <c:tickLblPos val="nextTo"/>
        <c:spPr>
          <a:noFill/>
          <a:ln>
            <a:noFill/>
          </a:ln>
        </c:spPr>
        <c:txPr>
          <a:bodyPr/>
          <a:lstStyle/>
          <a:p>
            <a:pPr>
              <a:defRPr sz="1600" b="1" baseline="0">
                <a:latin typeface="Calibri" panose="020F0502020204030204" pitchFamily="34" charset="0"/>
                <a:cs typeface="Arial" pitchFamily="34" charset="0"/>
              </a:defRPr>
            </a:pPr>
            <a:endParaRPr lang="en-US"/>
          </a:p>
        </c:txPr>
        <c:crossAx val="2133445632"/>
        <c:crosses val="autoZero"/>
        <c:auto val="0"/>
        <c:lblAlgn val="ctr"/>
        <c:lblOffset val="100"/>
        <c:noMultiLvlLbl val="0"/>
      </c:catAx>
      <c:valAx>
        <c:axId val="2133445632"/>
        <c:scaling>
          <c:orientation val="minMax"/>
          <c:max val="1.05"/>
          <c:min val="0"/>
        </c:scaling>
        <c:delete val="0"/>
        <c:axPos val="l"/>
        <c:numFmt formatCode="0%" sourceLinked="1"/>
        <c:majorTickMark val="none"/>
        <c:minorTickMark val="none"/>
        <c:tickLblPos val="none"/>
        <c:spPr>
          <a:noFill/>
          <a:ln>
            <a:noFill/>
          </a:ln>
        </c:spPr>
        <c:crossAx val="2133483920"/>
        <c:crosses val="autoZero"/>
        <c:crossBetween val="between"/>
        <c:majorUnit val="0.1"/>
        <c:minorUnit val="0.02"/>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0.00549</cdr:x>
      <cdr:y>0.19312</cdr:y>
    </cdr:from>
    <cdr:to>
      <cdr:x>0.99451</cdr:x>
      <cdr:y>0.31668</cdr:y>
    </cdr:to>
    <cdr:sp macro="" textlink="">
      <cdr:nvSpPr>
        <cdr:cNvPr id="3" name="Text Placeholder 2"/>
        <cdr:cNvSpPr>
          <a:spLocks xmlns:a="http://schemas.openxmlformats.org/drawingml/2006/main" noGrp="1"/>
        </cdr:cNvSpPr>
      </cdr:nvSpPr>
      <cdr:spPr bwMode="auto">
        <a:xfrm xmlns:a="http://schemas.openxmlformats.org/drawingml/2006/main">
          <a:off x="50200" y="1289173"/>
          <a:ext cx="9043598" cy="824817"/>
        </a:xfrm>
        <a:prstGeom xmlns:a="http://schemas.openxmlformats.org/drawingml/2006/main" prst="rect">
          <a:avLst/>
        </a:prstGeom>
        <a:noFill xmlns:a="http://schemas.openxmlformats.org/drawingml/2006/main"/>
        <a:ln xmlns:a="http://schemas.openxmlformats.org/drawingml/2006/main">
          <a:miter lim="800000"/>
          <a:headEnd/>
          <a:tailEnd/>
        </a:ln>
      </cdr:spPr>
      <cdr:txBody>
        <a:bodyPr xmlns:a="http://schemas.openxmlformats.org/drawingml/2006/main" vert="horz" wrap="square" lIns="91440" tIns="45720" rIns="91440" bIns="45720" numCol="1" anchor="t" anchorCtr="0" compatLnSpc="1">
          <a:prstTxWarp prst="textNoShape">
            <a:avLst/>
          </a:prstTxWarp>
          <a:spAutoFit/>
        </a:bodyPr>
        <a:lstStyle xmlns:a="http://schemas.openxmlformats.org/drawingml/2006/main">
          <a:lvl1pPr marL="0" indent="0" algn="ctr" rtl="0" eaLnBrk="0" fontAlgn="base" hangingPunct="0">
            <a:lnSpc>
              <a:spcPct val="100000"/>
            </a:lnSpc>
            <a:spcBef>
              <a:spcPts val="0"/>
            </a:spcBef>
            <a:spcAft>
              <a:spcPct val="0"/>
            </a:spcAft>
            <a:buNone/>
            <a:defRPr lang="en-US" sz="1800" b="1" i="1" dirty="0" smtClean="0">
              <a:solidFill>
                <a:schemeClr val="bg1"/>
              </a:solidFill>
              <a:latin typeface="Times New Roman" pitchFamily="18" charset="0"/>
              <a:ea typeface="+mn-ea"/>
              <a:cs typeface="Times New Roman" pitchFamily="18" charset="0"/>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xmlns:a="http://schemas.openxmlformats.org/drawingml/2006/main">
          <a:pPr eaLnBrk="1" hangingPunct="1">
            <a:lnSpc>
              <a:spcPct val="85000"/>
            </a:lnSpc>
            <a:spcBef>
              <a:spcPct val="0"/>
            </a:spcBef>
          </a:pPr>
          <a:r>
            <a:rPr lang="en-US" sz="1400" dirty="0">
              <a:solidFill>
                <a:srgbClr val="000076"/>
              </a:solidFill>
              <a:latin typeface="+mn-lt"/>
            </a:rPr>
            <a:t>Earn a 4-year degree (Bachelor’s degree)</a:t>
          </a:r>
        </a:p>
        <a:p xmlns:a="http://schemas.openxmlformats.org/drawingml/2006/main">
          <a:pPr eaLnBrk="1" hangingPunct="1">
            <a:lnSpc>
              <a:spcPct val="85000"/>
            </a:lnSpc>
            <a:spcBef>
              <a:spcPct val="0"/>
            </a:spcBef>
          </a:pPr>
          <a:r>
            <a:rPr lang="en-US" sz="1400" dirty="0">
              <a:solidFill>
                <a:srgbClr val="AC1C04"/>
              </a:solidFill>
              <a:latin typeface="+mn-lt"/>
            </a:rPr>
            <a:t>Earn a trade or professional certification valued by employers</a:t>
          </a:r>
        </a:p>
        <a:p xmlns:a="http://schemas.openxmlformats.org/drawingml/2006/main">
          <a:pPr eaLnBrk="1" hangingPunct="1">
            <a:lnSpc>
              <a:spcPct val="85000"/>
            </a:lnSpc>
            <a:spcBef>
              <a:spcPct val="0"/>
            </a:spcBef>
          </a:pPr>
          <a:r>
            <a:rPr lang="en-US" sz="1400" dirty="0">
              <a:solidFill>
                <a:srgbClr val="FF6600"/>
              </a:solidFill>
              <a:latin typeface="+mn-lt"/>
            </a:rPr>
            <a:t>Earn a 2-year degree (Associate’s degree)</a:t>
          </a:r>
        </a:p>
        <a:p xmlns:a="http://schemas.openxmlformats.org/drawingml/2006/main">
          <a:pPr eaLnBrk="1" hangingPunct="1">
            <a:lnSpc>
              <a:spcPct val="85000"/>
            </a:lnSpc>
            <a:spcBef>
              <a:spcPct val="0"/>
            </a:spcBef>
          </a:pPr>
          <a:r>
            <a:rPr lang="en-US" sz="1400" dirty="0">
              <a:solidFill>
                <a:srgbClr val="008000"/>
              </a:solidFill>
              <a:latin typeface="+mn-lt"/>
            </a:rPr>
            <a:t>Serve in the military</a:t>
          </a:r>
        </a:p>
      </cdr:txBody>
    </cdr:sp>
  </cdr:relSizeAnchor>
</c:userShapes>
</file>

<file path=ppt/drawings/drawing10.xml><?xml version="1.0" encoding="utf-8"?>
<c:userShapes xmlns:c="http://schemas.openxmlformats.org/drawingml/2006/chart">
  <cdr:relSizeAnchor xmlns:cdr="http://schemas.openxmlformats.org/drawingml/2006/chartDrawing">
    <cdr:from>
      <cdr:x>0.00549</cdr:x>
      <cdr:y>0.2283</cdr:y>
    </cdr:from>
    <cdr:to>
      <cdr:x>0.99451</cdr:x>
      <cdr:y>0.26956</cdr:y>
    </cdr:to>
    <cdr:sp macro="" textlink="">
      <cdr:nvSpPr>
        <cdr:cNvPr id="3" name="Text Placeholder 2"/>
        <cdr:cNvSpPr>
          <a:spLocks xmlns:a="http://schemas.openxmlformats.org/drawingml/2006/main" noGrp="1"/>
        </cdr:cNvSpPr>
      </cdr:nvSpPr>
      <cdr:spPr bwMode="auto">
        <a:xfrm xmlns:a="http://schemas.openxmlformats.org/drawingml/2006/main">
          <a:off x="50758" y="1524000"/>
          <a:ext cx="9144084" cy="275460"/>
        </a:xfrm>
        <a:prstGeom xmlns:a="http://schemas.openxmlformats.org/drawingml/2006/main" prst="rect">
          <a:avLst/>
        </a:prstGeom>
        <a:noFill xmlns:a="http://schemas.openxmlformats.org/drawingml/2006/main"/>
        <a:ln xmlns:a="http://schemas.openxmlformats.org/drawingml/2006/main">
          <a:miter lim="800000"/>
          <a:headEnd/>
          <a:tailEnd/>
        </a:ln>
      </cdr:spPr>
      <cdr:txBody>
        <a:bodyPr xmlns:a="http://schemas.openxmlformats.org/drawingml/2006/main" vert="horz" wrap="square" lIns="91440" tIns="45720" rIns="91440" bIns="45720" numCol="1" anchor="t" anchorCtr="0" compatLnSpc="1">
          <a:prstTxWarp prst="textNoShape">
            <a:avLst/>
          </a:prstTxWarp>
          <a:spAutoFit/>
        </a:bodyPr>
        <a:lstStyle xmlns:a="http://schemas.openxmlformats.org/drawingml/2006/main">
          <a:lvl1pPr marL="0" indent="0" algn="ctr" rtl="0" eaLnBrk="0" fontAlgn="base" hangingPunct="0">
            <a:lnSpc>
              <a:spcPct val="100000"/>
            </a:lnSpc>
            <a:spcBef>
              <a:spcPts val="0"/>
            </a:spcBef>
            <a:spcAft>
              <a:spcPct val="0"/>
            </a:spcAft>
            <a:buNone/>
            <a:defRPr lang="en-US" sz="1800" b="1" i="1" dirty="0" smtClean="0">
              <a:solidFill>
                <a:schemeClr val="bg1"/>
              </a:solidFill>
              <a:latin typeface="Times New Roman" pitchFamily="18" charset="0"/>
              <a:ea typeface="+mn-ea"/>
              <a:cs typeface="Times New Roman" pitchFamily="18" charset="0"/>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xmlns:a="http://schemas.openxmlformats.org/drawingml/2006/main">
          <a:pPr eaLnBrk="1" hangingPunct="1">
            <a:lnSpc>
              <a:spcPct val="85000"/>
            </a:lnSpc>
            <a:spcBef>
              <a:spcPct val="0"/>
            </a:spcBef>
          </a:pPr>
          <a:r>
            <a:rPr lang="en-US" sz="1400" dirty="0">
              <a:solidFill>
                <a:srgbClr val="000076"/>
              </a:solidFill>
              <a:latin typeface="+mn-lt"/>
            </a:rPr>
            <a:t>Too much time,  </a:t>
          </a:r>
          <a:r>
            <a:rPr lang="en-US" sz="1400" dirty="0">
              <a:solidFill>
                <a:srgbClr val="AC1C04"/>
              </a:solidFill>
              <a:latin typeface="+mn-lt"/>
            </a:rPr>
            <a:t>Too little time,  </a:t>
          </a:r>
          <a:r>
            <a:rPr lang="en-US" sz="1400" dirty="0">
              <a:solidFill>
                <a:srgbClr val="FF6600"/>
              </a:solidFill>
              <a:latin typeface="+mn-lt"/>
            </a:rPr>
            <a:t>Right amount of time,  </a:t>
          </a:r>
          <a:r>
            <a:rPr lang="en-US" sz="1400" dirty="0">
              <a:solidFill>
                <a:srgbClr val="008000"/>
              </a:solidFill>
              <a:latin typeface="+mn-lt"/>
            </a:rPr>
            <a:t>I do not get the results</a:t>
          </a:r>
        </a:p>
      </cdr:txBody>
    </cdr:sp>
  </cdr:relSizeAnchor>
</c:userShapes>
</file>

<file path=ppt/drawings/drawing2.xml><?xml version="1.0" encoding="utf-8"?>
<c:userShapes xmlns:c="http://schemas.openxmlformats.org/drawingml/2006/chart">
  <cdr:relSizeAnchor xmlns:cdr="http://schemas.openxmlformats.org/drawingml/2006/chartDrawing">
    <cdr:from>
      <cdr:x>0.00549</cdr:x>
      <cdr:y>0.3239</cdr:y>
    </cdr:from>
    <cdr:to>
      <cdr:x>0.99451</cdr:x>
      <cdr:y>0.3926</cdr:y>
    </cdr:to>
    <cdr:sp macro="" textlink="">
      <cdr:nvSpPr>
        <cdr:cNvPr id="2" name="Text Placeholder 2"/>
        <cdr:cNvSpPr>
          <a:spLocks xmlns:a="http://schemas.openxmlformats.org/drawingml/2006/main" noGrp="1"/>
        </cdr:cNvSpPr>
      </cdr:nvSpPr>
      <cdr:spPr bwMode="auto">
        <a:xfrm xmlns:a="http://schemas.openxmlformats.org/drawingml/2006/main">
          <a:off x="50800" y="2162175"/>
          <a:ext cx="9144084" cy="458587"/>
        </a:xfrm>
        <a:prstGeom xmlns:a="http://schemas.openxmlformats.org/drawingml/2006/main" prst="rect">
          <a:avLst/>
        </a:prstGeom>
        <a:noFill xmlns:a="http://schemas.openxmlformats.org/drawingml/2006/main"/>
        <a:ln xmlns:a="http://schemas.openxmlformats.org/drawingml/2006/main">
          <a:miter lim="800000"/>
          <a:headEnd/>
          <a:tailEnd/>
        </a:ln>
      </cdr:spPr>
      <cdr:txBody>
        <a:bodyPr xmlns:a="http://schemas.openxmlformats.org/drawingml/2006/main" vert="horz" wrap="square" lIns="91440" tIns="45720" rIns="91440" bIns="45720" numCol="1" anchor="t" anchorCtr="0" compatLnSpc="1">
          <a:prstTxWarp prst="textNoShape">
            <a:avLst/>
          </a:prstTxWarp>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lnSpc>
              <a:spcPct val="85000"/>
            </a:lnSpc>
            <a:spcBef>
              <a:spcPct val="0"/>
            </a:spcBef>
          </a:pPr>
          <a:r>
            <a:rPr lang="en-US" sz="1400" b="1" i="1" dirty="0">
              <a:solidFill>
                <a:srgbClr val="000076"/>
              </a:solidFill>
              <a:cs typeface="Times New Roman" panose="02020603050405020304" pitchFamily="18" charset="0"/>
            </a:rPr>
            <a:t>Same standards across all states</a:t>
          </a:r>
        </a:p>
        <a:p xmlns:a="http://schemas.openxmlformats.org/drawingml/2006/main">
          <a:pPr algn="ctr" eaLnBrk="1" hangingPunct="1">
            <a:lnSpc>
              <a:spcPct val="85000"/>
            </a:lnSpc>
            <a:spcBef>
              <a:spcPct val="0"/>
            </a:spcBef>
          </a:pPr>
          <a:r>
            <a:rPr lang="en-US" sz="1400" b="1" i="1" dirty="0">
              <a:solidFill>
                <a:srgbClr val="AC1C04"/>
              </a:solidFill>
              <a:cs typeface="Times New Roman" panose="02020603050405020304" pitchFamily="18" charset="0"/>
            </a:rPr>
            <a:t>Each state has its own standards</a:t>
          </a:r>
          <a:endParaRPr sz="1400" b="1" i="1" dirty="0">
            <a:solidFill>
              <a:srgbClr val="AC1C04"/>
            </a:solidFill>
            <a:cs typeface="Times New Roman" panose="02020603050405020304" pitchFamily="18"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0.25141</cdr:y>
    </cdr:from>
    <cdr:to>
      <cdr:x>1</cdr:x>
      <cdr:y>0.32011</cdr:y>
    </cdr:to>
    <cdr:sp macro="" textlink="">
      <cdr:nvSpPr>
        <cdr:cNvPr id="2" name="Text Placeholder 2"/>
        <cdr:cNvSpPr>
          <a:spLocks xmlns:a="http://schemas.openxmlformats.org/drawingml/2006/main" noGrp="1"/>
        </cdr:cNvSpPr>
      </cdr:nvSpPr>
      <cdr:spPr bwMode="auto">
        <a:xfrm xmlns:a="http://schemas.openxmlformats.org/drawingml/2006/main">
          <a:off x="0" y="1669067"/>
          <a:ext cx="9144000" cy="456094"/>
        </a:xfrm>
        <a:prstGeom xmlns:a="http://schemas.openxmlformats.org/drawingml/2006/main" prst="rect">
          <a:avLst/>
        </a:prstGeom>
        <a:noFill xmlns:a="http://schemas.openxmlformats.org/drawingml/2006/main"/>
        <a:ln xmlns:a="http://schemas.openxmlformats.org/drawingml/2006/main">
          <a:miter lim="800000"/>
          <a:headEnd/>
          <a:tailEnd/>
        </a:ln>
      </cdr:spPr>
      <cdr:txBody>
        <a:bodyPr xmlns:a="http://schemas.openxmlformats.org/drawingml/2006/main" vert="horz" wrap="square" lIns="91440" tIns="45720" rIns="91440" bIns="45720" numCol="1" anchor="t" anchorCtr="0" compatLnSpc="1">
          <a:prstTxWarp prst="textNoShape">
            <a:avLst/>
          </a:prstTxWarp>
          <a:spAutoFit/>
        </a:bodyPr>
        <a:lstStyle xmlns:a="http://schemas.openxmlformats.org/drawingml/2006/main">
          <a:lvl1pPr marL="0" indent="0" algn="ctr" rtl="0" eaLnBrk="0" fontAlgn="base" hangingPunct="0">
            <a:lnSpc>
              <a:spcPct val="100000"/>
            </a:lnSpc>
            <a:spcBef>
              <a:spcPts val="0"/>
            </a:spcBef>
            <a:spcAft>
              <a:spcPct val="0"/>
            </a:spcAft>
            <a:buNone/>
            <a:defRPr lang="en-US" sz="1800" b="1" i="1" dirty="0" smtClean="0">
              <a:solidFill>
                <a:schemeClr val="bg1"/>
              </a:solidFill>
              <a:latin typeface="Times New Roman" pitchFamily="18" charset="0"/>
              <a:ea typeface="+mn-ea"/>
              <a:cs typeface="Times New Roman" pitchFamily="18" charset="0"/>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xmlns:a="http://schemas.openxmlformats.org/drawingml/2006/main">
          <a:pPr eaLnBrk="1" hangingPunct="1">
            <a:lnSpc>
              <a:spcPct val="85000"/>
            </a:lnSpc>
            <a:spcBef>
              <a:spcPct val="0"/>
            </a:spcBef>
          </a:pPr>
          <a:r>
            <a:rPr lang="en-US" sz="1400" dirty="0">
              <a:solidFill>
                <a:srgbClr val="000076"/>
              </a:solidFill>
              <a:latin typeface="+mn-lt"/>
            </a:rPr>
            <a:t>All states should have the same standards</a:t>
          </a:r>
        </a:p>
        <a:p xmlns:a="http://schemas.openxmlformats.org/drawingml/2006/main">
          <a:pPr eaLnBrk="1" hangingPunct="1">
            <a:lnSpc>
              <a:spcPct val="85000"/>
            </a:lnSpc>
            <a:spcBef>
              <a:spcPct val="0"/>
            </a:spcBef>
          </a:pPr>
          <a:r>
            <a:rPr lang="en-US" sz="1400" dirty="0">
              <a:solidFill>
                <a:srgbClr val="AC1C04"/>
              </a:solidFill>
              <a:latin typeface="+mn-lt"/>
            </a:rPr>
            <a:t>Each state should have its own standards</a:t>
          </a:r>
          <a:endParaRPr sz="1400" dirty="0">
            <a:solidFill>
              <a:srgbClr val="AC1C04"/>
            </a:solidFill>
            <a:latin typeface="+mn-lt"/>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0.21181</cdr:y>
    </cdr:from>
    <cdr:to>
      <cdr:x>1</cdr:x>
      <cdr:y>0.28051</cdr:y>
    </cdr:to>
    <cdr:sp macro="" textlink="">
      <cdr:nvSpPr>
        <cdr:cNvPr id="2" name="Text Placeholder 2"/>
        <cdr:cNvSpPr>
          <a:spLocks xmlns:a="http://schemas.openxmlformats.org/drawingml/2006/main" noGrp="1"/>
        </cdr:cNvSpPr>
      </cdr:nvSpPr>
      <cdr:spPr bwMode="auto">
        <a:xfrm xmlns:a="http://schemas.openxmlformats.org/drawingml/2006/main">
          <a:off x="0" y="1413930"/>
          <a:ext cx="9144000" cy="458602"/>
        </a:xfrm>
        <a:prstGeom xmlns:a="http://schemas.openxmlformats.org/drawingml/2006/main" prst="rect">
          <a:avLst/>
        </a:prstGeom>
        <a:noFill xmlns:a="http://schemas.openxmlformats.org/drawingml/2006/main"/>
        <a:ln xmlns:a="http://schemas.openxmlformats.org/drawingml/2006/main">
          <a:miter lim="800000"/>
          <a:headEnd/>
          <a:tailEnd/>
        </a:ln>
      </cdr:spPr>
      <cdr:txBody>
        <a:bodyPr xmlns:a="http://schemas.openxmlformats.org/drawingml/2006/main" vert="horz" wrap="square" lIns="91440" tIns="45720" rIns="91440" bIns="45720" numCol="1" anchor="t" anchorCtr="0" compatLnSpc="1">
          <a:prstTxWarp prst="textNoShape">
            <a:avLst/>
          </a:prstTxWarp>
          <a:spAutoFit/>
        </a:bodyPr>
        <a:lstStyle xmlns:a="http://schemas.openxmlformats.org/drawingml/2006/main">
          <a:lvl1pPr marL="0" indent="0" algn="ctr" rtl="0" eaLnBrk="0" fontAlgn="base" hangingPunct="0">
            <a:lnSpc>
              <a:spcPct val="100000"/>
            </a:lnSpc>
            <a:spcBef>
              <a:spcPts val="0"/>
            </a:spcBef>
            <a:spcAft>
              <a:spcPct val="0"/>
            </a:spcAft>
            <a:buNone/>
            <a:defRPr lang="en-US" sz="1800" b="1" i="1" dirty="0" smtClean="0">
              <a:solidFill>
                <a:schemeClr val="bg1"/>
              </a:solidFill>
              <a:latin typeface="Times New Roman" pitchFamily="18" charset="0"/>
              <a:ea typeface="+mn-ea"/>
              <a:cs typeface="Times New Roman" pitchFamily="18" charset="0"/>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xmlns:a="http://schemas.openxmlformats.org/drawingml/2006/main">
          <a:pPr eaLnBrk="1" hangingPunct="1">
            <a:lnSpc>
              <a:spcPct val="85000"/>
            </a:lnSpc>
            <a:spcBef>
              <a:spcPct val="0"/>
            </a:spcBef>
          </a:pPr>
          <a:r>
            <a:rPr lang="en-US" sz="1400" dirty="0">
              <a:solidFill>
                <a:srgbClr val="000076"/>
              </a:solidFill>
              <a:latin typeface="+mn-lt"/>
            </a:rPr>
            <a:t>All states should have the same standards</a:t>
          </a:r>
        </a:p>
        <a:p xmlns:a="http://schemas.openxmlformats.org/drawingml/2006/main">
          <a:pPr eaLnBrk="1" hangingPunct="1">
            <a:lnSpc>
              <a:spcPct val="85000"/>
            </a:lnSpc>
            <a:spcBef>
              <a:spcPct val="0"/>
            </a:spcBef>
          </a:pPr>
          <a:r>
            <a:rPr lang="en-US" sz="1400" dirty="0">
              <a:solidFill>
                <a:srgbClr val="AC1C04"/>
              </a:solidFill>
              <a:latin typeface="+mn-lt"/>
            </a:rPr>
            <a:t>Each state should have its own standards</a:t>
          </a:r>
          <a:endParaRPr sz="1400" dirty="0">
            <a:solidFill>
              <a:srgbClr val="AC1C04"/>
            </a:solidFill>
            <a:latin typeface="+mn-lt"/>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0.00549</cdr:x>
      <cdr:y>0.25541</cdr:y>
    </cdr:from>
    <cdr:to>
      <cdr:x>0.99451</cdr:x>
      <cdr:y>0.29667</cdr:y>
    </cdr:to>
    <cdr:sp macro="" textlink="">
      <cdr:nvSpPr>
        <cdr:cNvPr id="3" name="Text Placeholder 2"/>
        <cdr:cNvSpPr>
          <a:spLocks xmlns:a="http://schemas.openxmlformats.org/drawingml/2006/main" noGrp="1"/>
        </cdr:cNvSpPr>
      </cdr:nvSpPr>
      <cdr:spPr bwMode="auto">
        <a:xfrm xmlns:a="http://schemas.openxmlformats.org/drawingml/2006/main">
          <a:off x="50716" y="1704975"/>
          <a:ext cx="9144084" cy="275429"/>
        </a:xfrm>
        <a:prstGeom xmlns:a="http://schemas.openxmlformats.org/drawingml/2006/main" prst="rect">
          <a:avLst/>
        </a:prstGeom>
        <a:noFill xmlns:a="http://schemas.openxmlformats.org/drawingml/2006/main"/>
        <a:ln xmlns:a="http://schemas.openxmlformats.org/drawingml/2006/main">
          <a:miter lim="800000"/>
          <a:headEnd/>
          <a:tailEnd/>
        </a:ln>
      </cdr:spPr>
      <cdr:txBody>
        <a:bodyPr xmlns:a="http://schemas.openxmlformats.org/drawingml/2006/main" vert="horz" wrap="square" lIns="91440" tIns="45720" rIns="91440" bIns="45720" numCol="1" anchor="t" anchorCtr="0" compatLnSpc="1">
          <a:prstTxWarp prst="textNoShape">
            <a:avLst/>
          </a:prstTxWarp>
          <a:spAutoFit/>
        </a:bodyPr>
        <a:lstStyle xmlns:a="http://schemas.openxmlformats.org/drawingml/2006/main">
          <a:lvl1pPr marL="0" indent="0" algn="ctr" rtl="0" eaLnBrk="0" fontAlgn="base" hangingPunct="0">
            <a:lnSpc>
              <a:spcPct val="100000"/>
            </a:lnSpc>
            <a:spcBef>
              <a:spcPts val="0"/>
            </a:spcBef>
            <a:spcAft>
              <a:spcPct val="0"/>
            </a:spcAft>
            <a:buNone/>
            <a:defRPr lang="en-US" sz="1800" b="1" i="1" dirty="0" smtClean="0">
              <a:solidFill>
                <a:schemeClr val="bg1"/>
              </a:solidFill>
              <a:latin typeface="Times New Roman" pitchFamily="18" charset="0"/>
              <a:ea typeface="+mn-ea"/>
              <a:cs typeface="Times New Roman" pitchFamily="18" charset="0"/>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xmlns:a="http://schemas.openxmlformats.org/drawingml/2006/main">
          <a:pPr eaLnBrk="1" hangingPunct="1">
            <a:lnSpc>
              <a:spcPct val="85000"/>
            </a:lnSpc>
            <a:spcBef>
              <a:spcPct val="0"/>
            </a:spcBef>
          </a:pPr>
          <a:r>
            <a:rPr lang="en-US" sz="1400" dirty="0">
              <a:solidFill>
                <a:srgbClr val="000076"/>
              </a:solidFill>
              <a:latin typeface="+mn-lt"/>
            </a:rPr>
            <a:t>A lot    </a:t>
          </a:r>
          <a:r>
            <a:rPr lang="en-US" sz="1400" dirty="0">
              <a:solidFill>
                <a:srgbClr val="AC1C04"/>
              </a:solidFill>
              <a:latin typeface="+mn-lt"/>
            </a:rPr>
            <a:t>Some</a:t>
          </a:r>
          <a:r>
            <a:rPr lang="en-US" sz="1400" dirty="0">
              <a:solidFill>
                <a:srgbClr val="000076"/>
              </a:solidFill>
            </a:rPr>
            <a:t>    </a:t>
          </a:r>
          <a:r>
            <a:rPr lang="en-US" sz="1400" dirty="0">
              <a:solidFill>
                <a:srgbClr val="FF6600"/>
              </a:solidFill>
              <a:latin typeface="+mn-lt"/>
            </a:rPr>
            <a:t>Not much    </a:t>
          </a:r>
          <a:r>
            <a:rPr lang="en-US" sz="1400" dirty="0">
              <a:solidFill>
                <a:srgbClr val="008000"/>
              </a:solidFill>
              <a:latin typeface="+mn-lt"/>
            </a:rPr>
            <a:t>Nothing at all</a:t>
          </a:r>
        </a:p>
      </cdr:txBody>
    </cdr:sp>
  </cdr:relSizeAnchor>
</c:userShapes>
</file>

<file path=ppt/drawings/drawing6.xml><?xml version="1.0" encoding="utf-8"?>
<c:userShapes xmlns:c="http://schemas.openxmlformats.org/drawingml/2006/chart">
  <cdr:relSizeAnchor xmlns:cdr="http://schemas.openxmlformats.org/drawingml/2006/chartDrawing">
    <cdr:from>
      <cdr:x>0.00549</cdr:x>
      <cdr:y>0.22076</cdr:y>
    </cdr:from>
    <cdr:to>
      <cdr:x>0.99451</cdr:x>
      <cdr:y>0.31689</cdr:y>
    </cdr:to>
    <cdr:sp macro="" textlink="">
      <cdr:nvSpPr>
        <cdr:cNvPr id="15" name="Text Placeholder 2"/>
        <cdr:cNvSpPr>
          <a:spLocks xmlns:a="http://schemas.openxmlformats.org/drawingml/2006/main" noGrp="1"/>
        </cdr:cNvSpPr>
      </cdr:nvSpPr>
      <cdr:spPr bwMode="auto">
        <a:xfrm xmlns:a="http://schemas.openxmlformats.org/drawingml/2006/main">
          <a:off x="50800" y="1473652"/>
          <a:ext cx="9144084" cy="641710"/>
        </a:xfrm>
        <a:prstGeom xmlns:a="http://schemas.openxmlformats.org/drawingml/2006/main" prst="rect">
          <a:avLst/>
        </a:prstGeom>
        <a:noFill xmlns:a="http://schemas.openxmlformats.org/drawingml/2006/main"/>
        <a:ln xmlns:a="http://schemas.openxmlformats.org/drawingml/2006/main">
          <a:miter lim="800000"/>
          <a:headEnd/>
          <a:tailEnd/>
        </a:ln>
      </cdr:spPr>
      <cdr:txBody>
        <a:bodyPr xmlns:a="http://schemas.openxmlformats.org/drawingml/2006/main" vert="horz" wrap="square" lIns="91440" tIns="45720" rIns="91440" bIns="45720" numCol="1" anchor="t" anchorCtr="0" compatLnSpc="1">
          <a:prstTxWarp prst="textNoShape">
            <a:avLst/>
          </a:prstTxWarp>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lnSpc>
              <a:spcPct val="85000"/>
            </a:lnSpc>
            <a:spcBef>
              <a:spcPct val="0"/>
            </a:spcBef>
          </a:pPr>
          <a:r>
            <a:rPr lang="en-US" sz="1400" b="1" i="1" dirty="0">
              <a:solidFill>
                <a:srgbClr val="000076"/>
              </a:solidFill>
              <a:cs typeface="Times New Roman" panose="02020603050405020304" pitchFamily="18" charset="0"/>
            </a:rPr>
            <a:t>Yes, already opted them out</a:t>
          </a:r>
        </a:p>
        <a:p xmlns:a="http://schemas.openxmlformats.org/drawingml/2006/main">
          <a:pPr algn="ctr" eaLnBrk="1" hangingPunct="1">
            <a:lnSpc>
              <a:spcPct val="85000"/>
            </a:lnSpc>
            <a:spcBef>
              <a:spcPct val="0"/>
            </a:spcBef>
          </a:pPr>
          <a:r>
            <a:rPr lang="en-US" sz="1400" b="1" i="1" dirty="0">
              <a:solidFill>
                <a:srgbClr val="AC1C04"/>
              </a:solidFill>
              <a:cs typeface="Times New Roman" panose="02020603050405020304" pitchFamily="18" charset="0"/>
            </a:rPr>
            <a:t>Yes, planning to opt them out</a:t>
          </a:r>
        </a:p>
        <a:p xmlns:a="http://schemas.openxmlformats.org/drawingml/2006/main">
          <a:pPr algn="ctr" eaLnBrk="1" hangingPunct="1">
            <a:lnSpc>
              <a:spcPct val="85000"/>
            </a:lnSpc>
            <a:spcBef>
              <a:spcPct val="0"/>
            </a:spcBef>
          </a:pPr>
          <a:r>
            <a:rPr lang="en-US" sz="1400" b="1" i="1" dirty="0">
              <a:solidFill>
                <a:srgbClr val="FF6600"/>
              </a:solidFill>
              <a:cs typeface="Times New Roman" panose="02020603050405020304" pitchFamily="18" charset="0"/>
            </a:rPr>
            <a:t>No</a:t>
          </a:r>
        </a:p>
      </cdr:txBody>
    </cdr:sp>
  </cdr:relSizeAnchor>
</c:userShapes>
</file>

<file path=ppt/drawings/drawing7.xml><?xml version="1.0" encoding="utf-8"?>
<c:userShapes xmlns:c="http://schemas.openxmlformats.org/drawingml/2006/chart">
  <cdr:relSizeAnchor xmlns:cdr="http://schemas.openxmlformats.org/drawingml/2006/chartDrawing">
    <cdr:from>
      <cdr:x>0.00549</cdr:x>
      <cdr:y>0.22076</cdr:y>
    </cdr:from>
    <cdr:to>
      <cdr:x>0.99451</cdr:x>
      <cdr:y>0.31689</cdr:y>
    </cdr:to>
    <cdr:sp macro="" textlink="">
      <cdr:nvSpPr>
        <cdr:cNvPr id="15" name="Text Placeholder 2"/>
        <cdr:cNvSpPr>
          <a:spLocks xmlns:a="http://schemas.openxmlformats.org/drawingml/2006/main" noGrp="1"/>
        </cdr:cNvSpPr>
      </cdr:nvSpPr>
      <cdr:spPr bwMode="auto">
        <a:xfrm xmlns:a="http://schemas.openxmlformats.org/drawingml/2006/main">
          <a:off x="50800" y="1473651"/>
          <a:ext cx="9144084" cy="641710"/>
        </a:xfrm>
        <a:prstGeom xmlns:a="http://schemas.openxmlformats.org/drawingml/2006/main" prst="rect">
          <a:avLst/>
        </a:prstGeom>
        <a:noFill xmlns:a="http://schemas.openxmlformats.org/drawingml/2006/main"/>
        <a:ln xmlns:a="http://schemas.openxmlformats.org/drawingml/2006/main">
          <a:miter lim="800000"/>
          <a:headEnd/>
          <a:tailEnd/>
        </a:ln>
      </cdr:spPr>
      <cdr:txBody>
        <a:bodyPr xmlns:a="http://schemas.openxmlformats.org/drawingml/2006/main" vert="horz" wrap="square" lIns="91440" tIns="45720" rIns="91440" bIns="45720" numCol="1" anchor="t" anchorCtr="0" compatLnSpc="1">
          <a:prstTxWarp prst="textNoShape">
            <a:avLst/>
          </a:prstTxWarp>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lnSpc>
              <a:spcPct val="85000"/>
            </a:lnSpc>
            <a:spcBef>
              <a:spcPct val="0"/>
            </a:spcBef>
          </a:pPr>
          <a:r>
            <a:rPr lang="en-US" sz="1400" b="1" i="1" dirty="0">
              <a:solidFill>
                <a:srgbClr val="000076"/>
              </a:solidFill>
              <a:cs typeface="Times New Roman" panose="02020603050405020304" pitchFamily="18" charset="0"/>
            </a:rPr>
            <a:t>Yes, already opted them out</a:t>
          </a:r>
        </a:p>
        <a:p xmlns:a="http://schemas.openxmlformats.org/drawingml/2006/main">
          <a:pPr algn="ctr" eaLnBrk="1" hangingPunct="1">
            <a:lnSpc>
              <a:spcPct val="85000"/>
            </a:lnSpc>
            <a:spcBef>
              <a:spcPct val="0"/>
            </a:spcBef>
          </a:pPr>
          <a:r>
            <a:rPr lang="en-US" sz="1400" b="1" i="1" dirty="0">
              <a:solidFill>
                <a:srgbClr val="AC1C04"/>
              </a:solidFill>
              <a:cs typeface="Times New Roman" panose="02020603050405020304" pitchFamily="18" charset="0"/>
            </a:rPr>
            <a:t>Yes, planning to opt them out</a:t>
          </a:r>
        </a:p>
        <a:p xmlns:a="http://schemas.openxmlformats.org/drawingml/2006/main">
          <a:pPr algn="ctr" eaLnBrk="1" hangingPunct="1">
            <a:lnSpc>
              <a:spcPct val="85000"/>
            </a:lnSpc>
            <a:spcBef>
              <a:spcPct val="0"/>
            </a:spcBef>
          </a:pPr>
          <a:r>
            <a:rPr lang="en-US" sz="1400" b="1" i="1" dirty="0">
              <a:solidFill>
                <a:srgbClr val="FF6600"/>
              </a:solidFill>
              <a:cs typeface="Times New Roman" panose="02020603050405020304" pitchFamily="18" charset="0"/>
            </a:rPr>
            <a:t>No</a:t>
          </a:r>
        </a:p>
      </cdr:txBody>
    </cdr:sp>
  </cdr:relSizeAnchor>
</c:userShapes>
</file>

<file path=ppt/drawings/drawing8.xml><?xml version="1.0" encoding="utf-8"?>
<c:userShapes xmlns:c="http://schemas.openxmlformats.org/drawingml/2006/chart">
  <cdr:relSizeAnchor xmlns:cdr="http://schemas.openxmlformats.org/drawingml/2006/chartDrawing">
    <cdr:from>
      <cdr:x>0.02066</cdr:x>
      <cdr:y>0.78708</cdr:y>
    </cdr:from>
    <cdr:to>
      <cdr:x>0.11132</cdr:x>
      <cdr:y>0.85624</cdr:y>
    </cdr:to>
    <cdr:sp macro="" textlink="">
      <cdr:nvSpPr>
        <cdr:cNvPr id="4" name="Text Placeholder 2"/>
        <cdr:cNvSpPr txBox="1">
          <a:spLocks xmlns:a="http://schemas.openxmlformats.org/drawingml/2006/main"/>
        </cdr:cNvSpPr>
      </cdr:nvSpPr>
      <cdr:spPr>
        <a:xfrm xmlns:a="http://schemas.openxmlformats.org/drawingml/2006/main">
          <a:off x="188953" y="5254071"/>
          <a:ext cx="828995" cy="461673"/>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spcBef>
              <a:spcPts val="0"/>
            </a:spcBef>
            <a:defRPr/>
          </a:pPr>
          <a:r>
            <a:rPr lang="en-US" sz="1200" b="1" kern="0" dirty="0">
              <a:solidFill>
                <a:schemeClr val="bg1"/>
              </a:solidFill>
              <a:cs typeface="Times New Roman" pitchFamily="18" charset="0"/>
            </a:rPr>
            <a:t>Too </a:t>
          </a:r>
        </a:p>
        <a:p xmlns:a="http://schemas.openxmlformats.org/drawingml/2006/main">
          <a:pPr algn="ctr">
            <a:spcBef>
              <a:spcPts val="0"/>
            </a:spcBef>
            <a:defRPr/>
          </a:pPr>
          <a:r>
            <a:rPr lang="en-US" sz="1200" b="1" kern="0" dirty="0">
              <a:solidFill>
                <a:schemeClr val="bg1"/>
              </a:solidFill>
              <a:cs typeface="Times New Roman" pitchFamily="18" charset="0"/>
            </a:rPr>
            <a:t>Many</a:t>
          </a:r>
        </a:p>
      </cdr:txBody>
    </cdr:sp>
  </cdr:relSizeAnchor>
  <cdr:relSizeAnchor xmlns:cdr="http://schemas.openxmlformats.org/drawingml/2006/chartDrawing">
    <cdr:from>
      <cdr:x>0.26242</cdr:x>
      <cdr:y>0.78708</cdr:y>
    </cdr:from>
    <cdr:to>
      <cdr:x>0.35308</cdr:x>
      <cdr:y>0.85624</cdr:y>
    </cdr:to>
    <cdr:sp macro="" textlink="">
      <cdr:nvSpPr>
        <cdr:cNvPr id="5" name="Text Placeholder 2"/>
        <cdr:cNvSpPr txBox="1">
          <a:spLocks xmlns:a="http://schemas.openxmlformats.org/drawingml/2006/main"/>
        </cdr:cNvSpPr>
      </cdr:nvSpPr>
      <cdr:spPr>
        <a:xfrm xmlns:a="http://schemas.openxmlformats.org/drawingml/2006/main">
          <a:off x="2399607" y="5254071"/>
          <a:ext cx="828995" cy="461673"/>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0"/>
            </a:spcBef>
            <a:defRPr/>
          </a:pPr>
          <a:r>
            <a:rPr lang="en-US" sz="1200" b="1" kern="0" dirty="0">
              <a:solidFill>
                <a:schemeClr val="bg1"/>
              </a:solidFill>
              <a:cs typeface="Times New Roman" pitchFamily="18" charset="0"/>
            </a:rPr>
            <a:t>Too </a:t>
          </a:r>
        </a:p>
        <a:p xmlns:a="http://schemas.openxmlformats.org/drawingml/2006/main">
          <a:pPr algn="ctr">
            <a:spcBef>
              <a:spcPts val="0"/>
            </a:spcBef>
            <a:defRPr/>
          </a:pPr>
          <a:r>
            <a:rPr lang="en-US" sz="1200" b="1" kern="0" dirty="0">
              <a:solidFill>
                <a:schemeClr val="bg1"/>
              </a:solidFill>
              <a:cs typeface="Times New Roman" pitchFamily="18" charset="0"/>
            </a:rPr>
            <a:t>Many</a:t>
          </a:r>
        </a:p>
      </cdr:txBody>
    </cdr:sp>
  </cdr:relSizeAnchor>
  <cdr:relSizeAnchor xmlns:cdr="http://schemas.openxmlformats.org/drawingml/2006/chartDrawing">
    <cdr:from>
      <cdr:x>0.50417</cdr:x>
      <cdr:y>0.78708</cdr:y>
    </cdr:from>
    <cdr:to>
      <cdr:x>0.59483</cdr:x>
      <cdr:y>0.85624</cdr:y>
    </cdr:to>
    <cdr:sp macro="" textlink="">
      <cdr:nvSpPr>
        <cdr:cNvPr id="6" name="Text Placeholder 2"/>
        <cdr:cNvSpPr txBox="1">
          <a:spLocks xmlns:a="http://schemas.openxmlformats.org/drawingml/2006/main"/>
        </cdr:cNvSpPr>
      </cdr:nvSpPr>
      <cdr:spPr>
        <a:xfrm xmlns:a="http://schemas.openxmlformats.org/drawingml/2006/main">
          <a:off x="4610169" y="5254071"/>
          <a:ext cx="828995" cy="461673"/>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0"/>
            </a:spcBef>
            <a:defRPr/>
          </a:pPr>
          <a:r>
            <a:rPr lang="en-US" sz="1200" b="1" kern="0" dirty="0">
              <a:solidFill>
                <a:schemeClr val="bg1"/>
              </a:solidFill>
              <a:cs typeface="Times New Roman" pitchFamily="18" charset="0"/>
            </a:rPr>
            <a:t>Too </a:t>
          </a:r>
        </a:p>
        <a:p xmlns:a="http://schemas.openxmlformats.org/drawingml/2006/main">
          <a:pPr algn="ctr">
            <a:spcBef>
              <a:spcPts val="0"/>
            </a:spcBef>
            <a:defRPr/>
          </a:pPr>
          <a:r>
            <a:rPr lang="en-US" sz="1200" b="1" kern="0" dirty="0">
              <a:solidFill>
                <a:schemeClr val="bg1"/>
              </a:solidFill>
              <a:cs typeface="Times New Roman" pitchFamily="18" charset="0"/>
            </a:rPr>
            <a:t>Many</a:t>
          </a:r>
        </a:p>
      </cdr:txBody>
    </cdr:sp>
  </cdr:relSizeAnchor>
  <cdr:relSizeAnchor xmlns:cdr="http://schemas.openxmlformats.org/drawingml/2006/chartDrawing">
    <cdr:from>
      <cdr:x>0.74593</cdr:x>
      <cdr:y>0.78708</cdr:y>
    </cdr:from>
    <cdr:to>
      <cdr:x>0.83659</cdr:x>
      <cdr:y>0.85624</cdr:y>
    </cdr:to>
    <cdr:sp macro="" textlink="">
      <cdr:nvSpPr>
        <cdr:cNvPr id="7" name="Text Placeholder 2"/>
        <cdr:cNvSpPr txBox="1">
          <a:spLocks xmlns:a="http://schemas.openxmlformats.org/drawingml/2006/main"/>
        </cdr:cNvSpPr>
      </cdr:nvSpPr>
      <cdr:spPr>
        <a:xfrm xmlns:a="http://schemas.openxmlformats.org/drawingml/2006/main">
          <a:off x="6820822" y="5254071"/>
          <a:ext cx="828995" cy="461673"/>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0"/>
            </a:spcBef>
            <a:defRPr/>
          </a:pPr>
          <a:r>
            <a:rPr lang="en-US" sz="1200" b="1" kern="0" dirty="0">
              <a:solidFill>
                <a:schemeClr val="bg1"/>
              </a:solidFill>
              <a:cs typeface="Times New Roman" pitchFamily="18" charset="0"/>
            </a:rPr>
            <a:t>Too </a:t>
          </a:r>
        </a:p>
        <a:p xmlns:a="http://schemas.openxmlformats.org/drawingml/2006/main">
          <a:pPr algn="ctr">
            <a:spcBef>
              <a:spcPts val="0"/>
            </a:spcBef>
            <a:defRPr/>
          </a:pPr>
          <a:r>
            <a:rPr lang="en-US" sz="1200" b="1" kern="0" dirty="0">
              <a:solidFill>
                <a:schemeClr val="bg1"/>
              </a:solidFill>
              <a:cs typeface="Times New Roman" pitchFamily="18" charset="0"/>
            </a:rPr>
            <a:t>Many</a:t>
          </a:r>
        </a:p>
      </cdr:txBody>
    </cdr:sp>
  </cdr:relSizeAnchor>
  <cdr:relSizeAnchor xmlns:cdr="http://schemas.openxmlformats.org/drawingml/2006/chartDrawing">
    <cdr:from>
      <cdr:x>0.08934</cdr:x>
      <cdr:y>0.81474</cdr:y>
    </cdr:from>
    <cdr:to>
      <cdr:x>0.18</cdr:x>
      <cdr:y>0.85624</cdr:y>
    </cdr:to>
    <cdr:sp macro="" textlink="">
      <cdr:nvSpPr>
        <cdr:cNvPr id="8" name="Text Placeholder 2"/>
        <cdr:cNvSpPr txBox="1">
          <a:spLocks xmlns:a="http://schemas.openxmlformats.org/drawingml/2006/main"/>
        </cdr:cNvSpPr>
      </cdr:nvSpPr>
      <cdr:spPr>
        <a:xfrm xmlns:a="http://schemas.openxmlformats.org/drawingml/2006/main">
          <a:off x="816963" y="5438713"/>
          <a:ext cx="828995" cy="277031"/>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0"/>
            </a:spcBef>
            <a:defRPr/>
          </a:pPr>
          <a:r>
            <a:rPr lang="en-US" sz="1200" b="1" kern="0" dirty="0">
              <a:solidFill>
                <a:schemeClr val="bg1"/>
              </a:solidFill>
              <a:cs typeface="Times New Roman" pitchFamily="18" charset="0"/>
            </a:rPr>
            <a:t>Too Few</a:t>
          </a:r>
        </a:p>
      </cdr:txBody>
    </cdr:sp>
  </cdr:relSizeAnchor>
  <cdr:relSizeAnchor xmlns:cdr="http://schemas.openxmlformats.org/drawingml/2006/chartDrawing">
    <cdr:from>
      <cdr:x>0.33384</cdr:x>
      <cdr:y>0.81474</cdr:y>
    </cdr:from>
    <cdr:to>
      <cdr:x>0.42176</cdr:x>
      <cdr:y>0.85624</cdr:y>
    </cdr:to>
    <cdr:sp macro="" textlink="">
      <cdr:nvSpPr>
        <cdr:cNvPr id="9" name="Text Placeholder 2"/>
        <cdr:cNvSpPr txBox="1">
          <a:spLocks xmlns:a="http://schemas.openxmlformats.org/drawingml/2006/main"/>
        </cdr:cNvSpPr>
      </cdr:nvSpPr>
      <cdr:spPr>
        <a:xfrm xmlns:a="http://schemas.openxmlformats.org/drawingml/2006/main">
          <a:off x="3052671" y="5438713"/>
          <a:ext cx="803941" cy="277031"/>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0"/>
            </a:spcBef>
            <a:defRPr/>
          </a:pPr>
          <a:r>
            <a:rPr lang="en-US" sz="1200" b="1" kern="0" dirty="0">
              <a:solidFill>
                <a:schemeClr val="bg1"/>
              </a:solidFill>
              <a:cs typeface="Times New Roman" pitchFamily="18" charset="0"/>
            </a:rPr>
            <a:t>Too Few</a:t>
          </a:r>
        </a:p>
      </cdr:txBody>
    </cdr:sp>
  </cdr:relSizeAnchor>
  <cdr:relSizeAnchor xmlns:cdr="http://schemas.openxmlformats.org/drawingml/2006/chartDrawing">
    <cdr:from>
      <cdr:x>0.57286</cdr:x>
      <cdr:y>0.81474</cdr:y>
    </cdr:from>
    <cdr:to>
      <cdr:x>0.66352</cdr:x>
      <cdr:y>0.85624</cdr:y>
    </cdr:to>
    <cdr:sp macro="" textlink="">
      <cdr:nvSpPr>
        <cdr:cNvPr id="10" name="Text Placeholder 2"/>
        <cdr:cNvSpPr txBox="1">
          <a:spLocks xmlns:a="http://schemas.openxmlformats.org/drawingml/2006/main"/>
        </cdr:cNvSpPr>
      </cdr:nvSpPr>
      <cdr:spPr>
        <a:xfrm xmlns:a="http://schemas.openxmlformats.org/drawingml/2006/main">
          <a:off x="5238270" y="5438713"/>
          <a:ext cx="828995" cy="277031"/>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0"/>
            </a:spcBef>
            <a:defRPr/>
          </a:pPr>
          <a:r>
            <a:rPr lang="en-US" sz="1200" b="1" kern="0" dirty="0">
              <a:solidFill>
                <a:schemeClr val="bg1"/>
              </a:solidFill>
              <a:cs typeface="Times New Roman" pitchFamily="18" charset="0"/>
            </a:rPr>
            <a:t>Too Few</a:t>
          </a:r>
        </a:p>
      </cdr:txBody>
    </cdr:sp>
  </cdr:relSizeAnchor>
  <cdr:relSizeAnchor xmlns:cdr="http://schemas.openxmlformats.org/drawingml/2006/chartDrawing">
    <cdr:from>
      <cdr:x>0.81187</cdr:x>
      <cdr:y>0.81475</cdr:y>
    </cdr:from>
    <cdr:to>
      <cdr:x>0.91077</cdr:x>
      <cdr:y>0.85624</cdr:y>
    </cdr:to>
    <cdr:sp macro="" textlink="">
      <cdr:nvSpPr>
        <cdr:cNvPr id="11" name="Text Placeholder 2"/>
        <cdr:cNvSpPr txBox="1">
          <a:spLocks xmlns:a="http://schemas.openxmlformats.org/drawingml/2006/main"/>
        </cdr:cNvSpPr>
      </cdr:nvSpPr>
      <cdr:spPr>
        <a:xfrm xmlns:a="http://schemas.openxmlformats.org/drawingml/2006/main">
          <a:off x="7423777" y="5438780"/>
          <a:ext cx="904342" cy="276964"/>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0"/>
            </a:spcBef>
            <a:defRPr/>
          </a:pPr>
          <a:r>
            <a:rPr lang="en-US" sz="1200" b="1" kern="0" dirty="0">
              <a:solidFill>
                <a:schemeClr val="bg1"/>
              </a:solidFill>
              <a:cs typeface="Times New Roman" pitchFamily="18" charset="0"/>
            </a:rPr>
            <a:t>Too Few</a:t>
          </a:r>
        </a:p>
      </cdr:txBody>
    </cdr:sp>
  </cdr:relSizeAnchor>
  <cdr:relSizeAnchor xmlns:cdr="http://schemas.openxmlformats.org/drawingml/2006/chartDrawing">
    <cdr:from>
      <cdr:x>0.16077</cdr:x>
      <cdr:y>0.78708</cdr:y>
    </cdr:from>
    <cdr:to>
      <cdr:x>0.25143</cdr:x>
      <cdr:y>0.85624</cdr:y>
    </cdr:to>
    <cdr:sp macro="" textlink="">
      <cdr:nvSpPr>
        <cdr:cNvPr id="12" name="Text Placeholder 2"/>
        <cdr:cNvSpPr txBox="1">
          <a:spLocks xmlns:a="http://schemas.openxmlformats.org/drawingml/2006/main"/>
        </cdr:cNvSpPr>
      </cdr:nvSpPr>
      <cdr:spPr>
        <a:xfrm xmlns:a="http://schemas.openxmlformats.org/drawingml/2006/main">
          <a:off x="1470119" y="5254071"/>
          <a:ext cx="828995" cy="461673"/>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0"/>
            </a:spcBef>
            <a:defRPr/>
          </a:pPr>
          <a:r>
            <a:rPr lang="en-US" sz="1200" b="1" kern="0" dirty="0">
              <a:solidFill>
                <a:schemeClr val="bg1"/>
              </a:solidFill>
              <a:cs typeface="Times New Roman" pitchFamily="18" charset="0"/>
            </a:rPr>
            <a:t>Right</a:t>
          </a:r>
        </a:p>
        <a:p xmlns:a="http://schemas.openxmlformats.org/drawingml/2006/main">
          <a:pPr algn="ctr">
            <a:spcBef>
              <a:spcPts val="0"/>
            </a:spcBef>
            <a:defRPr/>
          </a:pPr>
          <a:r>
            <a:rPr lang="en-US" sz="1200" b="1" dirty="0">
              <a:solidFill>
                <a:schemeClr val="bg1"/>
              </a:solidFill>
              <a:cs typeface="Times New Roman" pitchFamily="18" charset="0"/>
            </a:rPr>
            <a:t>Amount</a:t>
          </a:r>
        </a:p>
      </cdr:txBody>
    </cdr:sp>
  </cdr:relSizeAnchor>
  <cdr:relSizeAnchor xmlns:cdr="http://schemas.openxmlformats.org/drawingml/2006/chartDrawing">
    <cdr:from>
      <cdr:x>0.38879</cdr:x>
      <cdr:y>0.78708</cdr:y>
    </cdr:from>
    <cdr:to>
      <cdr:x>0.50418</cdr:x>
      <cdr:y>0.85624</cdr:y>
    </cdr:to>
    <cdr:sp macro="" textlink="">
      <cdr:nvSpPr>
        <cdr:cNvPr id="16" name="Text Placeholder 2"/>
        <cdr:cNvSpPr txBox="1">
          <a:spLocks xmlns:a="http://schemas.openxmlformats.org/drawingml/2006/main"/>
        </cdr:cNvSpPr>
      </cdr:nvSpPr>
      <cdr:spPr>
        <a:xfrm xmlns:a="http://schemas.openxmlformats.org/drawingml/2006/main">
          <a:off x="3555134" y="5254071"/>
          <a:ext cx="1055126" cy="461673"/>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0"/>
            </a:spcBef>
            <a:defRPr/>
          </a:pPr>
          <a:r>
            <a:rPr lang="en-US" sz="1200" b="1" kern="0" dirty="0">
              <a:solidFill>
                <a:schemeClr val="bg1"/>
              </a:solidFill>
              <a:cs typeface="Times New Roman" pitchFamily="18" charset="0"/>
            </a:rPr>
            <a:t>Right</a:t>
          </a:r>
        </a:p>
        <a:p xmlns:a="http://schemas.openxmlformats.org/drawingml/2006/main">
          <a:pPr algn="ctr">
            <a:spcBef>
              <a:spcPts val="0"/>
            </a:spcBef>
            <a:defRPr/>
          </a:pPr>
          <a:r>
            <a:rPr lang="en-US" sz="1200" b="1" dirty="0">
              <a:solidFill>
                <a:schemeClr val="bg1"/>
              </a:solidFill>
              <a:cs typeface="Times New Roman" pitchFamily="18" charset="0"/>
            </a:rPr>
            <a:t>Amount</a:t>
          </a:r>
        </a:p>
      </cdr:txBody>
    </cdr:sp>
  </cdr:relSizeAnchor>
  <cdr:relSizeAnchor xmlns:cdr="http://schemas.openxmlformats.org/drawingml/2006/chartDrawing">
    <cdr:from>
      <cdr:x>0.64062</cdr:x>
      <cdr:y>0.78708</cdr:y>
    </cdr:from>
    <cdr:to>
      <cdr:x>0.74043</cdr:x>
      <cdr:y>0.85624</cdr:y>
    </cdr:to>
    <cdr:sp macro="" textlink="">
      <cdr:nvSpPr>
        <cdr:cNvPr id="19" name="Text Placeholder 2"/>
        <cdr:cNvSpPr txBox="1">
          <a:spLocks xmlns:a="http://schemas.openxmlformats.org/drawingml/2006/main"/>
        </cdr:cNvSpPr>
      </cdr:nvSpPr>
      <cdr:spPr>
        <a:xfrm xmlns:a="http://schemas.openxmlformats.org/drawingml/2006/main">
          <a:off x="5857867" y="5254071"/>
          <a:ext cx="912663" cy="461673"/>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0"/>
            </a:spcBef>
            <a:defRPr/>
          </a:pPr>
          <a:r>
            <a:rPr lang="en-US" sz="1200" b="1" kern="0" dirty="0">
              <a:solidFill>
                <a:schemeClr val="bg1"/>
              </a:solidFill>
              <a:cs typeface="Times New Roman" pitchFamily="18" charset="0"/>
            </a:rPr>
            <a:t>Right</a:t>
          </a:r>
        </a:p>
        <a:p xmlns:a="http://schemas.openxmlformats.org/drawingml/2006/main">
          <a:pPr algn="ctr">
            <a:spcBef>
              <a:spcPts val="0"/>
            </a:spcBef>
            <a:defRPr/>
          </a:pPr>
          <a:r>
            <a:rPr lang="en-US" sz="1200" b="1" dirty="0">
              <a:solidFill>
                <a:schemeClr val="bg1"/>
              </a:solidFill>
              <a:cs typeface="Times New Roman" pitchFamily="18" charset="0"/>
            </a:rPr>
            <a:t>Amount</a:t>
          </a:r>
        </a:p>
      </cdr:txBody>
    </cdr:sp>
  </cdr:relSizeAnchor>
  <cdr:relSizeAnchor xmlns:cdr="http://schemas.openxmlformats.org/drawingml/2006/chartDrawing">
    <cdr:from>
      <cdr:x>0.88604</cdr:x>
      <cdr:y>0.78708</cdr:y>
    </cdr:from>
    <cdr:to>
      <cdr:x>0.9767</cdr:x>
      <cdr:y>0.85624</cdr:y>
    </cdr:to>
    <cdr:sp macro="" textlink="">
      <cdr:nvSpPr>
        <cdr:cNvPr id="20" name="Text Placeholder 2"/>
        <cdr:cNvSpPr txBox="1">
          <a:spLocks xmlns:a="http://schemas.openxmlformats.org/drawingml/2006/main"/>
        </cdr:cNvSpPr>
      </cdr:nvSpPr>
      <cdr:spPr>
        <a:xfrm xmlns:a="http://schemas.openxmlformats.org/drawingml/2006/main">
          <a:off x="8101988" y="5254071"/>
          <a:ext cx="828995" cy="461673"/>
        </a:xfrm>
        <a:prstGeom xmlns:a="http://schemas.openxmlformats.org/drawingml/2006/main" prst="rect">
          <a:avLst/>
        </a:prstGeom>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Bef>
              <a:spcPts val="0"/>
            </a:spcBef>
            <a:defRPr/>
          </a:pPr>
          <a:r>
            <a:rPr lang="en-US" sz="1200" b="1" kern="0">
              <a:solidFill>
                <a:schemeClr val="bg1"/>
              </a:solidFill>
              <a:cs typeface="Times New Roman" pitchFamily="18" charset="0"/>
            </a:rPr>
            <a:t>Right</a:t>
          </a:r>
        </a:p>
        <a:p xmlns:a="http://schemas.openxmlformats.org/drawingml/2006/main">
          <a:pPr algn="ctr">
            <a:spcBef>
              <a:spcPts val="0"/>
            </a:spcBef>
            <a:defRPr/>
          </a:pPr>
          <a:r>
            <a:rPr lang="en-US" sz="1200" b="1">
              <a:solidFill>
                <a:schemeClr val="bg1"/>
              </a:solidFill>
              <a:cs typeface="Times New Roman" pitchFamily="18" charset="0"/>
            </a:rPr>
            <a:t>Amount</a:t>
          </a:r>
          <a:endParaRPr lang="en-US" sz="1200" b="1" dirty="0">
            <a:solidFill>
              <a:schemeClr val="bg1"/>
            </a:solidFill>
            <a:cs typeface="Times New Roman" pitchFamily="18" charset="0"/>
          </a:endParaRPr>
        </a:p>
      </cdr:txBody>
    </cdr:sp>
  </cdr:relSizeAnchor>
  <cdr:relSizeAnchor xmlns:cdr="http://schemas.openxmlformats.org/drawingml/2006/chartDrawing">
    <cdr:from>
      <cdr:x>0.06535</cdr:x>
      <cdr:y>0.35921</cdr:y>
    </cdr:from>
    <cdr:to>
      <cdr:x>0.19887</cdr:x>
      <cdr:y>0.40532</cdr:y>
    </cdr:to>
    <cdr:sp macro="" textlink="">
      <cdr:nvSpPr>
        <cdr:cNvPr id="15" name="TextBox 2"/>
        <cdr:cNvSpPr txBox="1"/>
      </cdr:nvSpPr>
      <cdr:spPr>
        <a:xfrm xmlns:a="http://schemas.openxmlformats.org/drawingml/2006/main">
          <a:off x="597590" y="2397855"/>
          <a:ext cx="1220907" cy="30780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i="1" dirty="0">
              <a:latin typeface="+mj-lt"/>
              <a:cs typeface="Times New Roman" panose="02020603050405020304" pitchFamily="18" charset="0"/>
            </a:rPr>
            <a:t>2015</a:t>
          </a:r>
        </a:p>
      </cdr:txBody>
    </cdr:sp>
  </cdr:relSizeAnchor>
</c:userShapes>
</file>

<file path=ppt/drawings/drawing9.xml><?xml version="1.0" encoding="utf-8"?>
<c:userShapes xmlns:c="http://schemas.openxmlformats.org/drawingml/2006/chart">
  <cdr:relSizeAnchor xmlns:cdr="http://schemas.openxmlformats.org/drawingml/2006/chartDrawing">
    <cdr:from>
      <cdr:x>0.00549</cdr:x>
      <cdr:y>0.22449</cdr:y>
    </cdr:from>
    <cdr:to>
      <cdr:x>0.99451</cdr:x>
      <cdr:y>0.37548</cdr:y>
    </cdr:to>
    <cdr:sp macro="" textlink="">
      <cdr:nvSpPr>
        <cdr:cNvPr id="3" name="Text Placeholder 2"/>
        <cdr:cNvSpPr>
          <a:spLocks xmlns:a="http://schemas.openxmlformats.org/drawingml/2006/main" noGrp="1"/>
        </cdr:cNvSpPr>
      </cdr:nvSpPr>
      <cdr:spPr bwMode="auto">
        <a:xfrm xmlns:a="http://schemas.openxmlformats.org/drawingml/2006/main">
          <a:off x="50201" y="1498600"/>
          <a:ext cx="9043598" cy="1007924"/>
        </a:xfrm>
        <a:prstGeom xmlns:a="http://schemas.openxmlformats.org/drawingml/2006/main" prst="rect">
          <a:avLst/>
        </a:prstGeom>
        <a:noFill xmlns:a="http://schemas.openxmlformats.org/drawingml/2006/main"/>
        <a:ln xmlns:a="http://schemas.openxmlformats.org/drawingml/2006/main">
          <a:miter lim="800000"/>
          <a:headEnd/>
          <a:tailEnd/>
        </a:ln>
      </cdr:spPr>
      <cdr:txBody>
        <a:bodyPr xmlns:a="http://schemas.openxmlformats.org/drawingml/2006/main" vert="horz" wrap="square" lIns="91440" tIns="45720" rIns="91440" bIns="45720" numCol="1" anchor="t" anchorCtr="0" compatLnSpc="1">
          <a:prstTxWarp prst="textNoShape">
            <a:avLst/>
          </a:prstTxWarp>
          <a:spAutoFit/>
        </a:bodyPr>
        <a:lstStyle xmlns:a="http://schemas.openxmlformats.org/drawingml/2006/main">
          <a:lvl1pPr marL="0" indent="0" algn="ctr" rtl="0" eaLnBrk="0" fontAlgn="base" hangingPunct="0">
            <a:lnSpc>
              <a:spcPct val="100000"/>
            </a:lnSpc>
            <a:spcBef>
              <a:spcPts val="0"/>
            </a:spcBef>
            <a:spcAft>
              <a:spcPct val="0"/>
            </a:spcAft>
            <a:buNone/>
            <a:defRPr lang="en-US" sz="1800" b="1" i="1" dirty="0" smtClean="0">
              <a:solidFill>
                <a:schemeClr val="bg1"/>
              </a:solidFill>
              <a:latin typeface="Times New Roman" pitchFamily="18" charset="0"/>
              <a:ea typeface="+mn-ea"/>
              <a:cs typeface="Times New Roman" pitchFamily="18" charset="0"/>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xmlns:a="http://schemas.openxmlformats.org/drawingml/2006/main">
          <a:pPr eaLnBrk="1" hangingPunct="1">
            <a:lnSpc>
              <a:spcPct val="85000"/>
            </a:lnSpc>
            <a:spcBef>
              <a:spcPct val="0"/>
            </a:spcBef>
          </a:pPr>
          <a:r>
            <a:rPr lang="en-US" sz="1400" dirty="0">
              <a:solidFill>
                <a:srgbClr val="000076"/>
              </a:solidFill>
              <a:latin typeface="+mn-lt"/>
            </a:rPr>
            <a:t>Parent-Teacher Conferences </a:t>
          </a:r>
        </a:p>
        <a:p xmlns:a="http://schemas.openxmlformats.org/drawingml/2006/main">
          <a:pPr eaLnBrk="1" hangingPunct="1">
            <a:lnSpc>
              <a:spcPct val="85000"/>
            </a:lnSpc>
            <a:spcBef>
              <a:spcPct val="0"/>
            </a:spcBef>
          </a:pPr>
          <a:r>
            <a:rPr lang="en-US" sz="1400" dirty="0">
              <a:solidFill>
                <a:srgbClr val="AC1C04"/>
              </a:solidFill>
              <a:latin typeface="+mn-lt"/>
            </a:rPr>
            <a:t>Online portals, reports, and resources</a:t>
          </a:r>
        </a:p>
        <a:p xmlns:a="http://schemas.openxmlformats.org/drawingml/2006/main">
          <a:pPr eaLnBrk="1" hangingPunct="1">
            <a:lnSpc>
              <a:spcPct val="85000"/>
            </a:lnSpc>
            <a:spcBef>
              <a:spcPct val="0"/>
            </a:spcBef>
          </a:pPr>
          <a:r>
            <a:rPr lang="en-US" sz="1400" dirty="0">
              <a:solidFill>
                <a:srgbClr val="FF6600"/>
              </a:solidFill>
              <a:latin typeface="+mn-lt"/>
            </a:rPr>
            <a:t>Report Cards </a:t>
          </a:r>
        </a:p>
        <a:p xmlns:a="http://schemas.openxmlformats.org/drawingml/2006/main">
          <a:pPr eaLnBrk="1" hangingPunct="1">
            <a:lnSpc>
              <a:spcPct val="85000"/>
            </a:lnSpc>
            <a:spcBef>
              <a:spcPct val="0"/>
            </a:spcBef>
          </a:pPr>
          <a:r>
            <a:rPr lang="en-US" sz="1400" dirty="0">
              <a:solidFill>
                <a:srgbClr val="008000"/>
              </a:solidFill>
              <a:latin typeface="+mn-lt"/>
            </a:rPr>
            <a:t>Classroom tests and quizzes</a:t>
          </a:r>
          <a:r>
            <a:rPr lang="en-US" sz="1400" dirty="0">
              <a:solidFill>
                <a:srgbClr val="FFFF99"/>
              </a:solidFill>
              <a:latin typeface="+mn-lt"/>
            </a:rPr>
            <a:t> </a:t>
          </a:r>
        </a:p>
        <a:p xmlns:a="http://schemas.openxmlformats.org/drawingml/2006/main">
          <a:pPr eaLnBrk="1" hangingPunct="1">
            <a:lnSpc>
              <a:spcPct val="85000"/>
            </a:lnSpc>
            <a:spcBef>
              <a:spcPct val="0"/>
            </a:spcBef>
          </a:pPr>
          <a:r>
            <a:rPr lang="en-US" sz="1400" dirty="0">
              <a:solidFill>
                <a:srgbClr val="7030A0"/>
              </a:solidFill>
              <a:latin typeface="+mn-lt"/>
            </a:rPr>
            <a:t>State standardized tests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1649956-2971-4536-84AF-8FFC11EAA914}" type="datetimeFigureOut">
              <a:rPr lang="en-US" smtClean="0"/>
              <a:t>6/30/2016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456EC54-59C5-41E4-876C-03E3A398A211}" type="slidenum">
              <a:rPr lang="en-US" smtClean="0"/>
              <a:t>‹#›</a:t>
            </a:fld>
            <a:endParaRPr lang="en-US"/>
          </a:p>
        </p:txBody>
      </p:sp>
    </p:spTree>
    <p:extLst>
      <p:ext uri="{BB962C8B-B14F-4D97-AF65-F5344CB8AC3E}">
        <p14:creationId xmlns:p14="http://schemas.microsoft.com/office/powerpoint/2010/main" val="3405740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3</a:t>
            </a:fld>
            <a:endParaRPr lang="en-US"/>
          </a:p>
        </p:txBody>
      </p:sp>
    </p:spTree>
    <p:extLst>
      <p:ext uri="{BB962C8B-B14F-4D97-AF65-F5344CB8AC3E}">
        <p14:creationId xmlns:p14="http://schemas.microsoft.com/office/powerpoint/2010/main" val="7942105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pPr>
                <a:defRPr/>
              </a:pPr>
              <a:t>12</a:t>
            </a:fld>
            <a:endParaRPr lang="en-US"/>
          </a:p>
        </p:txBody>
      </p:sp>
    </p:spTree>
    <p:extLst>
      <p:ext uri="{BB962C8B-B14F-4D97-AF65-F5344CB8AC3E}">
        <p14:creationId xmlns:p14="http://schemas.microsoft.com/office/powerpoint/2010/main" val="4225661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a:solidFill>
                  <a:prstClr val="black"/>
                </a:solidFill>
              </a:rPr>
              <a:pPr>
                <a:defRPr/>
              </a:pPr>
              <a:t>13</a:t>
            </a:fld>
            <a:endParaRPr lang="en-US">
              <a:solidFill>
                <a:prstClr val="black"/>
              </a:solidFill>
            </a:endParaRPr>
          </a:p>
        </p:txBody>
      </p:sp>
    </p:spTree>
    <p:extLst>
      <p:ext uri="{BB962C8B-B14F-4D97-AF65-F5344CB8AC3E}">
        <p14:creationId xmlns:p14="http://schemas.microsoft.com/office/powerpoint/2010/main" val="4002648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solidFill>
                  <a:prstClr val="black"/>
                </a:solidFill>
              </a:rPr>
              <a:pPr>
                <a:defRPr/>
              </a:pPr>
              <a:t>14</a:t>
            </a:fld>
            <a:endParaRPr lang="en-US">
              <a:solidFill>
                <a:prstClr val="black"/>
              </a:solidFill>
            </a:endParaRPr>
          </a:p>
        </p:txBody>
      </p:sp>
    </p:spTree>
    <p:extLst>
      <p:ext uri="{BB962C8B-B14F-4D97-AF65-F5344CB8AC3E}">
        <p14:creationId xmlns:p14="http://schemas.microsoft.com/office/powerpoint/2010/main" val="2810353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a:solidFill>
                  <a:prstClr val="black"/>
                </a:solidFill>
              </a:rPr>
              <a:pPr>
                <a:defRPr/>
              </a:pPr>
              <a:t>15</a:t>
            </a:fld>
            <a:endParaRPr lang="en-US">
              <a:solidFill>
                <a:prstClr val="black"/>
              </a:solidFill>
            </a:endParaRPr>
          </a:p>
        </p:txBody>
      </p:sp>
    </p:spTree>
    <p:extLst>
      <p:ext uri="{BB962C8B-B14F-4D97-AF65-F5344CB8AC3E}">
        <p14:creationId xmlns:p14="http://schemas.microsoft.com/office/powerpoint/2010/main" val="32893228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16</a:t>
            </a:fld>
            <a:endParaRPr lang="en-US"/>
          </a:p>
        </p:txBody>
      </p:sp>
    </p:spTree>
    <p:extLst>
      <p:ext uri="{BB962C8B-B14F-4D97-AF65-F5344CB8AC3E}">
        <p14:creationId xmlns:p14="http://schemas.microsoft.com/office/powerpoint/2010/main" val="31757517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solidFill>
                  <a:prstClr val="black"/>
                </a:solidFill>
              </a:rPr>
              <a:pPr>
                <a:defRPr/>
              </a:pPr>
              <a:t>17</a:t>
            </a:fld>
            <a:endParaRPr lang="en-US">
              <a:solidFill>
                <a:prstClr val="black"/>
              </a:solidFill>
            </a:endParaRPr>
          </a:p>
        </p:txBody>
      </p:sp>
    </p:spTree>
    <p:extLst>
      <p:ext uri="{BB962C8B-B14F-4D97-AF65-F5344CB8AC3E}">
        <p14:creationId xmlns:p14="http://schemas.microsoft.com/office/powerpoint/2010/main" val="34616281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18</a:t>
            </a:fld>
            <a:endParaRPr lang="en-US"/>
          </a:p>
        </p:txBody>
      </p:sp>
    </p:spTree>
    <p:extLst>
      <p:ext uri="{BB962C8B-B14F-4D97-AF65-F5344CB8AC3E}">
        <p14:creationId xmlns:p14="http://schemas.microsoft.com/office/powerpoint/2010/main" val="38603854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a:solidFill>
                  <a:prstClr val="black"/>
                </a:solidFill>
              </a:rPr>
              <a:pPr>
                <a:defRPr/>
              </a:pPr>
              <a:t>19</a:t>
            </a:fld>
            <a:endParaRPr lang="en-US">
              <a:solidFill>
                <a:prstClr val="black"/>
              </a:solidFill>
            </a:endParaRPr>
          </a:p>
        </p:txBody>
      </p:sp>
    </p:spTree>
    <p:extLst>
      <p:ext uri="{BB962C8B-B14F-4D97-AF65-F5344CB8AC3E}">
        <p14:creationId xmlns:p14="http://schemas.microsoft.com/office/powerpoint/2010/main" val="22180108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solidFill>
                  <a:prstClr val="black"/>
                </a:solidFill>
              </a:rPr>
              <a:pPr>
                <a:defRPr/>
              </a:pPr>
              <a:t>20</a:t>
            </a:fld>
            <a:endParaRPr lang="en-US">
              <a:solidFill>
                <a:prstClr val="black"/>
              </a:solidFill>
            </a:endParaRPr>
          </a:p>
        </p:txBody>
      </p:sp>
    </p:spTree>
    <p:extLst>
      <p:ext uri="{BB962C8B-B14F-4D97-AF65-F5344CB8AC3E}">
        <p14:creationId xmlns:p14="http://schemas.microsoft.com/office/powerpoint/2010/main" val="40832710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solidFill>
                  <a:prstClr val="black"/>
                </a:solidFill>
              </a:rPr>
              <a:pPr>
                <a:defRPr/>
              </a:pPr>
              <a:t>21</a:t>
            </a:fld>
            <a:endParaRPr lang="en-US">
              <a:solidFill>
                <a:prstClr val="black"/>
              </a:solidFill>
            </a:endParaRPr>
          </a:p>
        </p:txBody>
      </p:sp>
    </p:spTree>
    <p:extLst>
      <p:ext uri="{BB962C8B-B14F-4D97-AF65-F5344CB8AC3E}">
        <p14:creationId xmlns:p14="http://schemas.microsoft.com/office/powerpoint/2010/main" val="1946221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pPr>
                <a:defRPr/>
              </a:pPr>
              <a:t>4</a:t>
            </a:fld>
            <a:endParaRPr lang="en-US"/>
          </a:p>
        </p:txBody>
      </p:sp>
    </p:spTree>
    <p:extLst>
      <p:ext uri="{BB962C8B-B14F-4D97-AF65-F5344CB8AC3E}">
        <p14:creationId xmlns:p14="http://schemas.microsoft.com/office/powerpoint/2010/main" val="9064295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solidFill>
                  <a:prstClr val="black"/>
                </a:solidFill>
              </a:rPr>
              <a:pPr>
                <a:defRPr/>
              </a:pPr>
              <a:t>22</a:t>
            </a:fld>
            <a:endParaRPr lang="en-US">
              <a:solidFill>
                <a:prstClr val="black"/>
              </a:solidFill>
            </a:endParaRPr>
          </a:p>
        </p:txBody>
      </p:sp>
    </p:spTree>
    <p:extLst>
      <p:ext uri="{BB962C8B-B14F-4D97-AF65-F5344CB8AC3E}">
        <p14:creationId xmlns:p14="http://schemas.microsoft.com/office/powerpoint/2010/main" val="8188237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pPr>
                <a:defRPr/>
              </a:pPr>
              <a:t>24</a:t>
            </a:fld>
            <a:endParaRPr lang="en-US"/>
          </a:p>
        </p:txBody>
      </p:sp>
    </p:spTree>
    <p:extLst>
      <p:ext uri="{BB962C8B-B14F-4D97-AF65-F5344CB8AC3E}">
        <p14:creationId xmlns:p14="http://schemas.microsoft.com/office/powerpoint/2010/main" val="40930571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pPr>
                <a:defRPr/>
              </a:pPr>
              <a:t>25</a:t>
            </a:fld>
            <a:endParaRPr lang="en-US"/>
          </a:p>
        </p:txBody>
      </p:sp>
    </p:spTree>
    <p:extLst>
      <p:ext uri="{BB962C8B-B14F-4D97-AF65-F5344CB8AC3E}">
        <p14:creationId xmlns:p14="http://schemas.microsoft.com/office/powerpoint/2010/main" val="11001674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solidFill>
                  <a:prstClr val="black"/>
                </a:solidFill>
              </a:rPr>
              <a:pPr>
                <a:defRPr/>
              </a:pPr>
              <a:t>26</a:t>
            </a:fld>
            <a:endParaRPr lang="en-US">
              <a:solidFill>
                <a:prstClr val="black"/>
              </a:solidFill>
            </a:endParaRPr>
          </a:p>
        </p:txBody>
      </p:sp>
    </p:spTree>
    <p:extLst>
      <p:ext uri="{BB962C8B-B14F-4D97-AF65-F5344CB8AC3E}">
        <p14:creationId xmlns:p14="http://schemas.microsoft.com/office/powerpoint/2010/main" val="39253177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27</a:t>
            </a:fld>
            <a:endParaRPr lang="en-US"/>
          </a:p>
        </p:txBody>
      </p:sp>
    </p:spTree>
    <p:extLst>
      <p:ext uri="{BB962C8B-B14F-4D97-AF65-F5344CB8AC3E}">
        <p14:creationId xmlns:p14="http://schemas.microsoft.com/office/powerpoint/2010/main" val="28455842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28</a:t>
            </a:fld>
            <a:endParaRPr lang="en-US"/>
          </a:p>
        </p:txBody>
      </p:sp>
    </p:spTree>
    <p:extLst>
      <p:ext uri="{BB962C8B-B14F-4D97-AF65-F5344CB8AC3E}">
        <p14:creationId xmlns:p14="http://schemas.microsoft.com/office/powerpoint/2010/main" val="35304344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29</a:t>
            </a:fld>
            <a:endParaRPr lang="en-US"/>
          </a:p>
        </p:txBody>
      </p:sp>
    </p:spTree>
    <p:extLst>
      <p:ext uri="{BB962C8B-B14F-4D97-AF65-F5344CB8AC3E}">
        <p14:creationId xmlns:p14="http://schemas.microsoft.com/office/powerpoint/2010/main" val="9468922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30</a:t>
            </a:fld>
            <a:endParaRPr lang="en-US"/>
          </a:p>
        </p:txBody>
      </p:sp>
    </p:spTree>
    <p:extLst>
      <p:ext uri="{BB962C8B-B14F-4D97-AF65-F5344CB8AC3E}">
        <p14:creationId xmlns:p14="http://schemas.microsoft.com/office/powerpoint/2010/main" val="42461890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31</a:t>
            </a:fld>
            <a:endParaRPr lang="en-US"/>
          </a:p>
        </p:txBody>
      </p:sp>
    </p:spTree>
    <p:extLst>
      <p:ext uri="{BB962C8B-B14F-4D97-AF65-F5344CB8AC3E}">
        <p14:creationId xmlns:p14="http://schemas.microsoft.com/office/powerpoint/2010/main" val="12107651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32</a:t>
            </a:fld>
            <a:endParaRPr lang="en-US"/>
          </a:p>
        </p:txBody>
      </p:sp>
    </p:spTree>
    <p:extLst>
      <p:ext uri="{BB962C8B-B14F-4D97-AF65-F5344CB8AC3E}">
        <p14:creationId xmlns:p14="http://schemas.microsoft.com/office/powerpoint/2010/main" val="1883373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pPr>
                <a:defRPr/>
              </a:pPr>
              <a:t>5</a:t>
            </a:fld>
            <a:endParaRPr lang="en-US"/>
          </a:p>
        </p:txBody>
      </p:sp>
    </p:spTree>
    <p:extLst>
      <p:ext uri="{BB962C8B-B14F-4D97-AF65-F5344CB8AC3E}">
        <p14:creationId xmlns:p14="http://schemas.microsoft.com/office/powerpoint/2010/main" val="3342200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33</a:t>
            </a:fld>
            <a:endParaRPr lang="en-US"/>
          </a:p>
        </p:txBody>
      </p:sp>
    </p:spTree>
    <p:extLst>
      <p:ext uri="{BB962C8B-B14F-4D97-AF65-F5344CB8AC3E}">
        <p14:creationId xmlns:p14="http://schemas.microsoft.com/office/powerpoint/2010/main" val="19392127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34</a:t>
            </a:fld>
            <a:endParaRPr lang="en-US"/>
          </a:p>
        </p:txBody>
      </p:sp>
    </p:spTree>
    <p:extLst>
      <p:ext uri="{BB962C8B-B14F-4D97-AF65-F5344CB8AC3E}">
        <p14:creationId xmlns:p14="http://schemas.microsoft.com/office/powerpoint/2010/main" val="42250874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35</a:t>
            </a:fld>
            <a:endParaRPr lang="en-US"/>
          </a:p>
        </p:txBody>
      </p:sp>
    </p:spTree>
    <p:extLst>
      <p:ext uri="{BB962C8B-B14F-4D97-AF65-F5344CB8AC3E}">
        <p14:creationId xmlns:p14="http://schemas.microsoft.com/office/powerpoint/2010/main" val="30207402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3C77F-7F50-43DA-8CF8-819F7BA1F6AA}" type="slidenum">
              <a:rPr lang="en-US" smtClean="0"/>
              <a:t>36</a:t>
            </a:fld>
            <a:endParaRPr lang="en-US"/>
          </a:p>
        </p:txBody>
      </p:sp>
    </p:spTree>
    <p:extLst>
      <p:ext uri="{BB962C8B-B14F-4D97-AF65-F5344CB8AC3E}">
        <p14:creationId xmlns:p14="http://schemas.microsoft.com/office/powerpoint/2010/main" val="29726763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solidFill>
                  <a:prstClr val="black"/>
                </a:solidFill>
              </a:rPr>
              <a:pPr>
                <a:defRPr/>
              </a:pPr>
              <a:t>6</a:t>
            </a:fld>
            <a:endParaRPr lang="en-US">
              <a:solidFill>
                <a:prstClr val="black"/>
              </a:solidFill>
            </a:endParaRPr>
          </a:p>
        </p:txBody>
      </p:sp>
    </p:spTree>
    <p:extLst>
      <p:ext uri="{BB962C8B-B14F-4D97-AF65-F5344CB8AC3E}">
        <p14:creationId xmlns:p14="http://schemas.microsoft.com/office/powerpoint/2010/main" val="1564334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solidFill>
                  <a:prstClr val="black"/>
                </a:solidFill>
              </a:rPr>
              <a:pPr>
                <a:defRPr/>
              </a:pPr>
              <a:t>7</a:t>
            </a:fld>
            <a:endParaRPr lang="en-US">
              <a:solidFill>
                <a:prstClr val="black"/>
              </a:solidFill>
            </a:endParaRPr>
          </a:p>
        </p:txBody>
      </p:sp>
    </p:spTree>
    <p:extLst>
      <p:ext uri="{BB962C8B-B14F-4D97-AF65-F5344CB8AC3E}">
        <p14:creationId xmlns:p14="http://schemas.microsoft.com/office/powerpoint/2010/main" val="3918915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pPr>
                <a:defRPr/>
              </a:pPr>
              <a:t>8</a:t>
            </a:fld>
            <a:endParaRPr lang="en-US"/>
          </a:p>
        </p:txBody>
      </p:sp>
    </p:spTree>
    <p:extLst>
      <p:ext uri="{BB962C8B-B14F-4D97-AF65-F5344CB8AC3E}">
        <p14:creationId xmlns:p14="http://schemas.microsoft.com/office/powerpoint/2010/main" val="1848587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pPr>
                <a:defRPr/>
              </a:pPr>
              <a:t>9</a:t>
            </a:fld>
            <a:endParaRPr lang="en-US"/>
          </a:p>
        </p:txBody>
      </p:sp>
    </p:spTree>
    <p:extLst>
      <p:ext uri="{BB962C8B-B14F-4D97-AF65-F5344CB8AC3E}">
        <p14:creationId xmlns:p14="http://schemas.microsoft.com/office/powerpoint/2010/main" val="3851135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solidFill>
                  <a:prstClr val="black"/>
                </a:solidFill>
              </a:rPr>
              <a:pPr>
                <a:defRPr/>
              </a:pPr>
              <a:t>10</a:t>
            </a:fld>
            <a:endParaRPr lang="en-US">
              <a:solidFill>
                <a:prstClr val="black"/>
              </a:solidFill>
            </a:endParaRPr>
          </a:p>
        </p:txBody>
      </p:sp>
    </p:spTree>
    <p:extLst>
      <p:ext uri="{BB962C8B-B14F-4D97-AF65-F5344CB8AC3E}">
        <p14:creationId xmlns:p14="http://schemas.microsoft.com/office/powerpoint/2010/main" val="1628086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3CBEB01-FCE7-4243-AFC7-B2478F7F3858}" type="slidenum">
              <a:rPr lang="en-US" smtClean="0">
                <a:solidFill>
                  <a:prstClr val="black"/>
                </a:solidFill>
              </a:rPr>
              <a:pPr>
                <a:defRPr/>
              </a:pPr>
              <a:t>11</a:t>
            </a:fld>
            <a:endParaRPr lang="en-US">
              <a:solidFill>
                <a:prstClr val="black"/>
              </a:solidFill>
            </a:endParaRPr>
          </a:p>
        </p:txBody>
      </p:sp>
    </p:spTree>
    <p:extLst>
      <p:ext uri="{BB962C8B-B14F-4D97-AF65-F5344CB8AC3E}">
        <p14:creationId xmlns:p14="http://schemas.microsoft.com/office/powerpoint/2010/main" val="4094677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1718CFF-A8BD-EB47-8F44-778BB3A0591C}" type="slidenum">
              <a:rPr lang="en-US" smtClean="0"/>
              <a:t>‹#›</a:t>
            </a:fld>
            <a:endParaRPr lang="en-US"/>
          </a:p>
        </p:txBody>
      </p:sp>
    </p:spTree>
    <p:extLst>
      <p:ext uri="{BB962C8B-B14F-4D97-AF65-F5344CB8AC3E}">
        <p14:creationId xmlns:p14="http://schemas.microsoft.com/office/powerpoint/2010/main" val="1279384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956610" y="6416295"/>
            <a:ext cx="2133600" cy="365125"/>
          </a:xfrm>
        </p:spPr>
        <p:txBody>
          <a:bodyPr/>
          <a:lstStyle>
            <a:lvl1pPr>
              <a:defRPr b="1"/>
            </a:lvl1pPr>
          </a:lstStyle>
          <a:p>
            <a:fld id="{11718CFF-A8BD-EB47-8F44-778BB3A0591C}" type="slidenum">
              <a:rPr lang="en-US" smtClean="0"/>
              <a:pPr/>
              <a:t>‹#›</a:t>
            </a:fld>
            <a:endParaRPr lang="en-US" dirty="0"/>
          </a:p>
        </p:txBody>
      </p:sp>
      <p:sp>
        <p:nvSpPr>
          <p:cNvPr id="7" name="Title 1"/>
          <p:cNvSpPr>
            <a:spLocks noGrp="1"/>
          </p:cNvSpPr>
          <p:nvPr>
            <p:ph type="title"/>
          </p:nvPr>
        </p:nvSpPr>
        <p:spPr>
          <a:xfrm>
            <a:off x="457200" y="208536"/>
            <a:ext cx="8229600" cy="1143000"/>
          </a:xfrm>
          <a:prstGeom prst="rect">
            <a:avLst/>
          </a:prstGeom>
        </p:spPr>
        <p:txBody>
          <a:bodyPr/>
          <a:lstStyle>
            <a:lvl1pPr>
              <a:defRPr sz="2800" b="1"/>
            </a:lvl1pPr>
          </a:lstStyle>
          <a:p>
            <a:pPr algn="l"/>
            <a:r>
              <a:rPr lang="en-US" dirty="0"/>
              <a:t>Content Slide</a:t>
            </a:r>
          </a:p>
        </p:txBody>
      </p:sp>
      <p:sp>
        <p:nvSpPr>
          <p:cNvPr id="8" name="Content Placeholder 2"/>
          <p:cNvSpPr>
            <a:spLocks noGrp="1"/>
          </p:cNvSpPr>
          <p:nvPr>
            <p:ph idx="1"/>
          </p:nvPr>
        </p:nvSpPr>
        <p:spPr>
          <a:xfrm>
            <a:off x="457200" y="1600200"/>
            <a:ext cx="8229600" cy="4525963"/>
          </a:xfrm>
          <a:prstGeom prst="rect">
            <a:avLst/>
          </a:prstGeom>
        </p:spPr>
        <p:txBody>
          <a:bodyPr/>
          <a:lstStyle>
            <a:lvl1pPr>
              <a:defRPr sz="1800" b="1" i="1"/>
            </a:lvl1pPr>
          </a:lstStyle>
          <a:p>
            <a:pPr>
              <a:buClr>
                <a:schemeClr val="accent6"/>
              </a:buClr>
              <a:buSzPct val="92000"/>
              <a:buFont typeface="Courier New"/>
              <a:buChar char="o"/>
            </a:pPr>
            <a:r>
              <a:rPr lang="en-US" dirty="0">
                <a:solidFill>
                  <a:schemeClr val="bg1">
                    <a:lumMod val="65000"/>
                  </a:schemeClr>
                </a:solidFill>
              </a:rPr>
              <a:t>Point One</a:t>
            </a:r>
          </a:p>
          <a:p>
            <a:pPr>
              <a:buClr>
                <a:schemeClr val="accent6"/>
              </a:buClr>
              <a:buSzPct val="92000"/>
              <a:buFont typeface="Wingdings" charset="2"/>
              <a:buChar char="²"/>
            </a:pPr>
            <a:endParaRPr lang="en-US" dirty="0">
              <a:solidFill>
                <a:schemeClr val="bg1">
                  <a:lumMod val="65000"/>
                </a:schemeClr>
              </a:solidFill>
            </a:endParaRPr>
          </a:p>
        </p:txBody>
      </p:sp>
    </p:spTree>
    <p:extLst>
      <p:ext uri="{BB962C8B-B14F-4D97-AF65-F5344CB8AC3E}">
        <p14:creationId xmlns:p14="http://schemas.microsoft.com/office/powerpoint/2010/main" val="27613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43_Title and Content">
    <p:spTree>
      <p:nvGrpSpPr>
        <p:cNvPr id="1" name=""/>
        <p:cNvGrpSpPr/>
        <p:nvPr/>
      </p:nvGrpSpPr>
      <p:grpSpPr>
        <a:xfrm>
          <a:off x="0" y="0"/>
          <a:ext cx="0" cy="0"/>
          <a:chOff x="0" y="0"/>
          <a:chExt cx="0" cy="0"/>
        </a:xfrm>
      </p:grpSpPr>
      <p:sp>
        <p:nvSpPr>
          <p:cNvPr id="9" name="Text Placeholder 2"/>
          <p:cNvSpPr>
            <a:spLocks noGrp="1"/>
          </p:cNvSpPr>
          <p:nvPr>
            <p:ph type="body" sz="quarter" idx="10" hasCustomPrompt="1"/>
          </p:nvPr>
        </p:nvSpPr>
        <p:spPr>
          <a:xfrm>
            <a:off x="246741" y="407233"/>
            <a:ext cx="8636002" cy="964367"/>
          </a:xfrm>
          <a:prstGeom prst="rect">
            <a:avLst/>
          </a:prstGeom>
        </p:spPr>
        <p:txBody>
          <a:bodyPr>
            <a:spAutoFit/>
          </a:bodyPr>
          <a:lstStyle>
            <a:lvl1pPr marL="0" indent="0" algn="ctr">
              <a:lnSpc>
                <a:spcPts val="3400"/>
              </a:lnSpc>
              <a:spcBef>
                <a:spcPts val="0"/>
              </a:spcBef>
              <a:buNone/>
              <a:defRPr lang="en-US" b="1" dirty="0" smtClean="0">
                <a:latin typeface="Times New Roman" pitchFamily="18" charset="0"/>
                <a:cs typeface="Times New Roman" pitchFamily="18" charset="0"/>
              </a:defRPr>
            </a:lvl1pPr>
          </a:lstStyle>
          <a:p>
            <a:pPr lvl="0"/>
            <a:r>
              <a:rPr lang="en-US" dirty="0"/>
              <a:t>TITLE</a:t>
            </a:r>
          </a:p>
          <a:p>
            <a:pPr lvl="0"/>
            <a:r>
              <a:rPr lang="en-US" dirty="0"/>
              <a:t>TITLE</a:t>
            </a:r>
          </a:p>
        </p:txBody>
      </p:sp>
      <p:sp>
        <p:nvSpPr>
          <p:cNvPr id="10" name="Text Placeholder 2"/>
          <p:cNvSpPr>
            <a:spLocks noGrp="1"/>
          </p:cNvSpPr>
          <p:nvPr>
            <p:ph type="body" sz="quarter" idx="11" hasCustomPrompt="1"/>
          </p:nvPr>
        </p:nvSpPr>
        <p:spPr>
          <a:xfrm>
            <a:off x="246741" y="1548825"/>
            <a:ext cx="8636002" cy="584775"/>
          </a:xfrm>
          <a:prstGeom prst="rect">
            <a:avLst/>
          </a:prstGeom>
        </p:spPr>
        <p:txBody>
          <a:bodyPr>
            <a:spAutoFit/>
          </a:bodyPr>
          <a:lstStyle>
            <a:lvl1pPr marL="0" indent="0" algn="ctr">
              <a:lnSpc>
                <a:spcPct val="100000"/>
              </a:lnSpc>
              <a:spcBef>
                <a:spcPts val="0"/>
              </a:spcBef>
              <a:buNone/>
              <a:defRPr lang="en-US" sz="1600" b="1" i="1" dirty="0" smtClean="0">
                <a:latin typeface="Times New Roman" pitchFamily="18" charset="0"/>
                <a:cs typeface="Times New Roman" pitchFamily="18" charset="0"/>
              </a:defRPr>
            </a:lvl1pPr>
          </a:lstStyle>
          <a:p>
            <a:pPr lvl="0"/>
            <a:r>
              <a:rPr lang="en-US" dirty="0"/>
              <a:t>QUESTION</a:t>
            </a:r>
          </a:p>
          <a:p>
            <a:pPr lvl="0"/>
            <a:r>
              <a:rPr lang="en-US" dirty="0"/>
              <a:t>QUESTION</a:t>
            </a:r>
          </a:p>
        </p:txBody>
      </p:sp>
      <p:sp>
        <p:nvSpPr>
          <p:cNvPr id="12" name="Chart Placeholder 5"/>
          <p:cNvSpPr>
            <a:spLocks noGrp="1"/>
          </p:cNvSpPr>
          <p:nvPr>
            <p:ph type="chart" sz="quarter" idx="12"/>
          </p:nvPr>
        </p:nvSpPr>
        <p:spPr>
          <a:xfrm>
            <a:off x="0" y="1727200"/>
            <a:ext cx="9144000" cy="4717143"/>
          </a:xfrm>
          <a:prstGeom prst="rect">
            <a:avLst/>
          </a:prstGeom>
        </p:spPr>
        <p:txBody>
          <a:bodyPr/>
          <a:lstStyle/>
          <a:p>
            <a:endParaRPr lang="en-US" dirty="0"/>
          </a:p>
        </p:txBody>
      </p:sp>
    </p:spTree>
    <p:extLst>
      <p:ext uri="{BB962C8B-B14F-4D97-AF65-F5344CB8AC3E}">
        <p14:creationId xmlns:p14="http://schemas.microsoft.com/office/powerpoint/2010/main" val="29902119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585523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718CFF-A8BD-EB47-8F44-778BB3A0591C}" type="slidenum">
              <a:rPr lang="en-US" smtClean="0"/>
              <a:t>‹#›</a:t>
            </a:fld>
            <a:endParaRPr lang="en-US" dirty="0"/>
          </a:p>
        </p:txBody>
      </p:sp>
    </p:spTree>
    <p:extLst>
      <p:ext uri="{BB962C8B-B14F-4D97-AF65-F5344CB8AC3E}">
        <p14:creationId xmlns:p14="http://schemas.microsoft.com/office/powerpoint/2010/main" val="3346639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lvl1pPr algn="ctr" defTabSz="457200" rtl="0" eaLnBrk="1" latinLnBrk="0" hangingPunct="1">
        <a:spcBef>
          <a:spcPct val="0"/>
        </a:spcBef>
        <a:buNone/>
        <a:defRPr sz="4400" kern="1200">
          <a:solidFill>
            <a:srgbClr val="095595"/>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095595"/>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bg1">
              <a:lumMod val="65000"/>
            </a:schemeClr>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bg1">
              <a:lumMod val="6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bg1">
              <a:lumMod val="6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bg1">
              <a:lumMod val="6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88970" y="1987888"/>
            <a:ext cx="7929997" cy="1470025"/>
          </a:xfrm>
        </p:spPr>
        <p:txBody>
          <a:bodyPr>
            <a:noAutofit/>
          </a:bodyPr>
          <a:lstStyle/>
          <a:p>
            <a:pPr algn="l"/>
            <a:r>
              <a:rPr lang="en-US" sz="6000" b="1" dirty="0"/>
              <a:t>Achieve National Survey</a:t>
            </a:r>
          </a:p>
        </p:txBody>
      </p:sp>
      <p:sp>
        <p:nvSpPr>
          <p:cNvPr id="3" name="Subtitle 2"/>
          <p:cNvSpPr>
            <a:spLocks noGrp="1"/>
          </p:cNvSpPr>
          <p:nvPr>
            <p:ph type="subTitle" idx="1"/>
          </p:nvPr>
        </p:nvSpPr>
        <p:spPr>
          <a:xfrm>
            <a:off x="588970" y="3042125"/>
            <a:ext cx="8126766" cy="983611"/>
          </a:xfrm>
        </p:spPr>
        <p:txBody>
          <a:bodyPr/>
          <a:lstStyle/>
          <a:p>
            <a:r>
              <a:rPr lang="en-US" dirty="0">
                <a:solidFill>
                  <a:schemeClr val="tx1">
                    <a:lumMod val="65000"/>
                    <a:lumOff val="35000"/>
                  </a:schemeClr>
                </a:solidFill>
              </a:rPr>
              <a:t>Key findings from a survey of 1,200 public school parents, conducted May 2016</a:t>
            </a:r>
          </a:p>
          <a:p>
            <a:endParaRPr lang="en-US" dirty="0"/>
          </a:p>
        </p:txBody>
      </p:sp>
      <p:pic>
        <p:nvPicPr>
          <p:cNvPr id="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64" y="5579237"/>
            <a:ext cx="3227780" cy="70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Greenberg Quinlan Rosner Research"/>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1537" y="5822316"/>
            <a:ext cx="4505436" cy="168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7294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3179760011"/>
              </p:ext>
            </p:extLst>
          </p:nvPr>
        </p:nvGraphicFramePr>
        <p:xfrm>
          <a:off x="0" y="0"/>
          <a:ext cx="9144000" cy="663892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dirty="0"/>
              <a:t>Even when the standards are labeled Common Core, parents still say all states should have the same standards.</a:t>
            </a:r>
          </a:p>
        </p:txBody>
      </p:sp>
      <p:sp>
        <p:nvSpPr>
          <p:cNvPr id="30" name="Text Placeholder 2"/>
          <p:cNvSpPr>
            <a:spLocks noGrp="1"/>
          </p:cNvSpPr>
          <p:nvPr>
            <p:ph type="body" sz="quarter" idx="4294967295"/>
          </p:nvPr>
        </p:nvSpPr>
        <p:spPr bwMode="auto">
          <a:xfrm>
            <a:off x="0" y="1362456"/>
            <a:ext cx="9144000" cy="50958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If those same standards across all the states are the Common Core State Standards, do you think:*</a:t>
            </a:r>
            <a:endParaRPr sz="1600" b="1" i="1" dirty="0">
              <a:solidFill>
                <a:schemeClr val="tx1"/>
              </a:solidFill>
              <a:latin typeface="+mn-lt"/>
            </a:endParaRPr>
          </a:p>
        </p:txBody>
      </p:sp>
      <p:sp>
        <p:nvSpPr>
          <p:cNvPr id="10" name="Text Placeholder 2"/>
          <p:cNvSpPr>
            <a:spLocks noGrp="1"/>
          </p:cNvSpPr>
          <p:nvPr>
            <p:ph type="body" sz="quarter" idx="4294967295"/>
          </p:nvPr>
        </p:nvSpPr>
        <p:spPr bwMode="auto">
          <a:xfrm>
            <a:off x="1828800" y="6410325"/>
            <a:ext cx="54864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sz="1400" b="1" i="1" dirty="0">
                <a:solidFill>
                  <a:schemeClr val="tx1"/>
                </a:solidFill>
                <a:latin typeface="+mn-lt"/>
              </a:rPr>
              <a:t>* Asked of Sample A</a:t>
            </a:r>
          </a:p>
        </p:txBody>
      </p:sp>
      <p:sp>
        <p:nvSpPr>
          <p:cNvPr id="6" name="Text Placeholder 2"/>
          <p:cNvSpPr>
            <a:spLocks noGrp="1"/>
          </p:cNvSpPr>
          <p:nvPr>
            <p:ph type="body" sz="quarter" idx="4294967295"/>
          </p:nvPr>
        </p:nvSpPr>
        <p:spPr bwMode="auto">
          <a:xfrm>
            <a:off x="0" y="2392033"/>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Parents</a:t>
            </a:r>
            <a:endParaRPr sz="1800" b="1" i="1" dirty="0">
              <a:solidFill>
                <a:schemeClr val="tx1"/>
              </a:solidFill>
              <a:cs typeface="Times New Roman" pitchFamily="18" charset="0"/>
            </a:endParaRPr>
          </a:p>
        </p:txBody>
      </p:sp>
      <p:sp>
        <p:nvSpPr>
          <p:cNvPr id="8" name="Text Placeholder 2"/>
          <p:cNvSpPr>
            <a:spLocks noGrp="1"/>
          </p:cNvSpPr>
          <p:nvPr>
            <p:ph type="body" sz="quarter" idx="4294967295"/>
          </p:nvPr>
        </p:nvSpPr>
        <p:spPr bwMode="auto">
          <a:xfrm>
            <a:off x="2286000" y="2392033"/>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cxnSp>
        <p:nvCxnSpPr>
          <p:cNvPr id="7" name="Straight Connector 6"/>
          <p:cNvCxnSpPr/>
          <p:nvPr/>
        </p:nvCxnSpPr>
        <p:spPr>
          <a:xfrm>
            <a:off x="2324100" y="2362200"/>
            <a:ext cx="0" cy="38004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11718CFF-A8BD-EB47-8F44-778BB3A0591C}" type="slidenum">
              <a:rPr lang="en-US" smtClean="0"/>
              <a:t>10</a:t>
            </a:fld>
            <a:endParaRPr lang="en-US" dirty="0"/>
          </a:p>
        </p:txBody>
      </p:sp>
    </p:spTree>
    <p:extLst>
      <p:ext uri="{BB962C8B-B14F-4D97-AF65-F5344CB8AC3E}">
        <p14:creationId xmlns:p14="http://schemas.microsoft.com/office/powerpoint/2010/main" val="3256516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2506075391"/>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dirty="0"/>
              <a:t>When their state name is included, support for consistent state standards increases. </a:t>
            </a:r>
          </a:p>
        </p:txBody>
      </p:sp>
      <p:sp>
        <p:nvSpPr>
          <p:cNvPr id="30" name="Text Placeholder 2"/>
          <p:cNvSpPr>
            <a:spLocks noGrp="1"/>
          </p:cNvSpPr>
          <p:nvPr>
            <p:ph type="body" sz="quarter" idx="4294967295"/>
          </p:nvPr>
        </p:nvSpPr>
        <p:spPr bwMode="auto">
          <a:xfrm>
            <a:off x="0" y="987425"/>
            <a:ext cx="9144000" cy="3016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If those same standards across all states refer to State Name for Standards, do you think:^</a:t>
            </a:r>
            <a:endParaRPr sz="1600" b="1" i="1" dirty="0">
              <a:solidFill>
                <a:schemeClr val="tx1"/>
              </a:solidFill>
              <a:latin typeface="+mn-lt"/>
            </a:endParaRPr>
          </a:p>
        </p:txBody>
      </p:sp>
      <p:sp>
        <p:nvSpPr>
          <p:cNvPr id="10" name="Text Placeholder 2"/>
          <p:cNvSpPr>
            <a:spLocks noGrp="1"/>
          </p:cNvSpPr>
          <p:nvPr>
            <p:ph type="body" sz="quarter" idx="4294967295"/>
          </p:nvPr>
        </p:nvSpPr>
        <p:spPr bwMode="auto">
          <a:xfrm>
            <a:off x="1828800" y="6409200"/>
            <a:ext cx="5486400" cy="277813"/>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sz="1400" b="1" i="1" dirty="0">
                <a:solidFill>
                  <a:schemeClr val="tx1"/>
                </a:solidFill>
                <a:latin typeface="+mj-lt"/>
              </a:rPr>
              <a:t>^ Asked of Sample B</a:t>
            </a:r>
          </a:p>
        </p:txBody>
      </p:sp>
      <p:sp>
        <p:nvSpPr>
          <p:cNvPr id="6" name="Text Placeholder 2"/>
          <p:cNvSpPr>
            <a:spLocks noGrp="1"/>
          </p:cNvSpPr>
          <p:nvPr>
            <p:ph type="body" sz="quarter" idx="4294967295"/>
          </p:nvPr>
        </p:nvSpPr>
        <p:spPr bwMode="auto">
          <a:xfrm>
            <a:off x="0" y="2337057"/>
            <a:ext cx="2333625" cy="32861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sz="1800" b="1" i="1" dirty="0">
                <a:solidFill>
                  <a:schemeClr val="tx1"/>
                </a:solidFill>
                <a:cs typeface="Times New Roman" pitchFamily="18" charset="0"/>
              </a:rPr>
              <a:t>Parents</a:t>
            </a:r>
          </a:p>
        </p:txBody>
      </p:sp>
      <p:sp>
        <p:nvSpPr>
          <p:cNvPr id="8" name="Text Placeholder 2"/>
          <p:cNvSpPr>
            <a:spLocks noGrp="1"/>
          </p:cNvSpPr>
          <p:nvPr>
            <p:ph type="body" sz="quarter" idx="4294967295"/>
          </p:nvPr>
        </p:nvSpPr>
        <p:spPr bwMode="auto">
          <a:xfrm>
            <a:off x="2286000" y="2337057"/>
            <a:ext cx="6858000" cy="32861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cxnSp>
        <p:nvCxnSpPr>
          <p:cNvPr id="7" name="Straight Connector 6"/>
          <p:cNvCxnSpPr/>
          <p:nvPr/>
        </p:nvCxnSpPr>
        <p:spPr>
          <a:xfrm>
            <a:off x="2324100" y="2209800"/>
            <a:ext cx="0" cy="39528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11718CFF-A8BD-EB47-8F44-778BB3A0591C}" type="slidenum">
              <a:rPr lang="en-US" smtClean="0"/>
              <a:t>11</a:t>
            </a:fld>
            <a:endParaRPr lang="en-US" dirty="0"/>
          </a:p>
        </p:txBody>
      </p:sp>
    </p:spTree>
    <p:extLst>
      <p:ext uri="{BB962C8B-B14F-4D97-AF65-F5344CB8AC3E}">
        <p14:creationId xmlns:p14="http://schemas.microsoft.com/office/powerpoint/2010/main" val="4277722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2957540787"/>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sz="2800" b="1" dirty="0"/>
              <a:t>Upper-Income Suburban moms have heard significantly more than either African-American or Hispanic moms about opting out. </a:t>
            </a:r>
          </a:p>
        </p:txBody>
      </p:sp>
      <p:sp>
        <p:nvSpPr>
          <p:cNvPr id="30" name="Text Placeholder 2"/>
          <p:cNvSpPr>
            <a:spLocks noGrp="1"/>
          </p:cNvSpPr>
          <p:nvPr>
            <p:ph type="body" sz="quarter" idx="4294967295"/>
          </p:nvPr>
        </p:nvSpPr>
        <p:spPr bwMode="auto">
          <a:xfrm>
            <a:off x="0" y="1243012"/>
            <a:ext cx="9144000" cy="5111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How much have you seen, read or heard about parents opting their children out of or having their children refuse to take the end‐of‐year state standardized tests?</a:t>
            </a:r>
          </a:p>
        </p:txBody>
      </p:sp>
      <p:sp>
        <p:nvSpPr>
          <p:cNvPr id="5" name="Text Placeholder 2"/>
          <p:cNvSpPr>
            <a:spLocks noGrp="1"/>
          </p:cNvSpPr>
          <p:nvPr>
            <p:ph type="body" sz="quarter" idx="4294967295"/>
          </p:nvPr>
        </p:nvSpPr>
        <p:spPr bwMode="auto">
          <a:xfrm>
            <a:off x="0" y="1969168"/>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sz="1800" b="1" i="1" dirty="0">
                <a:solidFill>
                  <a:schemeClr val="tx1"/>
                </a:solidFill>
                <a:cs typeface="Times New Roman" pitchFamily="18" charset="0"/>
              </a:rPr>
              <a:t>Parents</a:t>
            </a:r>
          </a:p>
        </p:txBody>
      </p:sp>
      <p:sp>
        <p:nvSpPr>
          <p:cNvPr id="7" name="Text Placeholder 2"/>
          <p:cNvSpPr>
            <a:spLocks noGrp="1"/>
          </p:cNvSpPr>
          <p:nvPr>
            <p:ph type="body" sz="quarter" idx="4294967295"/>
          </p:nvPr>
        </p:nvSpPr>
        <p:spPr bwMode="auto">
          <a:xfrm>
            <a:off x="2286000" y="1969168"/>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cxnSp>
        <p:nvCxnSpPr>
          <p:cNvPr id="6" name="Straight Connector 5"/>
          <p:cNvCxnSpPr/>
          <p:nvPr/>
        </p:nvCxnSpPr>
        <p:spPr>
          <a:xfrm>
            <a:off x="2324100" y="2362200"/>
            <a:ext cx="0" cy="38004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11718CFF-A8BD-EB47-8F44-778BB3A0591C}" type="slidenum">
              <a:rPr lang="en-US" smtClean="0"/>
              <a:t>12</a:t>
            </a:fld>
            <a:endParaRPr lang="en-US" dirty="0"/>
          </a:p>
        </p:txBody>
      </p:sp>
    </p:spTree>
    <p:extLst>
      <p:ext uri="{BB962C8B-B14F-4D97-AF65-F5344CB8AC3E}">
        <p14:creationId xmlns:p14="http://schemas.microsoft.com/office/powerpoint/2010/main" val="4164117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1931627709"/>
              </p:ext>
            </p:extLst>
          </p:nvPr>
        </p:nvGraphicFramePr>
        <p:xfrm>
          <a:off x="0" y="0"/>
          <a:ext cx="9144000" cy="6629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sz="2800" b="1" dirty="0"/>
              <a:t>Seventy percent (70%)+ of parents report not planning to opt their children out of state standardized tests. </a:t>
            </a:r>
          </a:p>
        </p:txBody>
      </p:sp>
      <p:sp>
        <p:nvSpPr>
          <p:cNvPr id="30" name="Text Placeholder 2"/>
          <p:cNvSpPr>
            <a:spLocks noGrp="1"/>
          </p:cNvSpPr>
          <p:nvPr>
            <p:ph type="body" sz="quarter" idx="4294967295"/>
          </p:nvPr>
        </p:nvSpPr>
        <p:spPr bwMode="auto">
          <a:xfrm>
            <a:off x="0" y="987425"/>
            <a:ext cx="9144000" cy="5111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Are you planning to, or have you already, opted any of your children out of the end‐of‐year state standardized tests for THIS school year?</a:t>
            </a:r>
            <a:endParaRPr sz="1600" b="1" i="1" dirty="0">
              <a:solidFill>
                <a:schemeClr val="tx1"/>
              </a:solidFill>
              <a:latin typeface="+mn-lt"/>
            </a:endParaRPr>
          </a:p>
        </p:txBody>
      </p:sp>
      <p:sp>
        <p:nvSpPr>
          <p:cNvPr id="5" name="Text Placeholder 2"/>
          <p:cNvSpPr>
            <a:spLocks noGrp="1"/>
          </p:cNvSpPr>
          <p:nvPr>
            <p:ph type="body" sz="quarter" idx="4294967295"/>
          </p:nvPr>
        </p:nvSpPr>
        <p:spPr bwMode="auto">
          <a:xfrm>
            <a:off x="0" y="1966999"/>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sz="1800" b="1" i="1" dirty="0">
                <a:solidFill>
                  <a:schemeClr val="tx1"/>
                </a:solidFill>
                <a:cs typeface="Times New Roman" pitchFamily="18" charset="0"/>
              </a:rPr>
              <a:t>Parents</a:t>
            </a:r>
          </a:p>
        </p:txBody>
      </p:sp>
      <p:sp>
        <p:nvSpPr>
          <p:cNvPr id="7" name="Text Placeholder 2"/>
          <p:cNvSpPr>
            <a:spLocks noGrp="1"/>
          </p:cNvSpPr>
          <p:nvPr>
            <p:ph type="body" sz="quarter" idx="4294967295"/>
          </p:nvPr>
        </p:nvSpPr>
        <p:spPr bwMode="auto">
          <a:xfrm>
            <a:off x="2286000" y="1966999"/>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cxnSp>
        <p:nvCxnSpPr>
          <p:cNvPr id="6" name="Straight Connector 5"/>
          <p:cNvCxnSpPr/>
          <p:nvPr/>
        </p:nvCxnSpPr>
        <p:spPr>
          <a:xfrm>
            <a:off x="2324100" y="2352675"/>
            <a:ext cx="0" cy="381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11718CFF-A8BD-EB47-8F44-778BB3A0591C}" type="slidenum">
              <a:rPr lang="en-US" smtClean="0"/>
              <a:t>13</a:t>
            </a:fld>
            <a:endParaRPr lang="en-US" dirty="0"/>
          </a:p>
        </p:txBody>
      </p:sp>
    </p:spTree>
    <p:extLst>
      <p:ext uri="{BB962C8B-B14F-4D97-AF65-F5344CB8AC3E}">
        <p14:creationId xmlns:p14="http://schemas.microsoft.com/office/powerpoint/2010/main" val="1059453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890917642"/>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sz="2800" b="1" dirty="0"/>
              <a:t>Thirteen percent (13%) of parents say they opted their </a:t>
            </a:r>
            <a:br>
              <a:rPr lang="en-US" sz="2800" b="1" dirty="0"/>
            </a:br>
            <a:r>
              <a:rPr lang="en-US" sz="2800" b="1" dirty="0"/>
              <a:t>children out last year. </a:t>
            </a:r>
          </a:p>
        </p:txBody>
      </p:sp>
      <p:sp>
        <p:nvSpPr>
          <p:cNvPr id="30" name="Text Placeholder 2"/>
          <p:cNvSpPr>
            <a:spLocks noGrp="1"/>
          </p:cNvSpPr>
          <p:nvPr>
            <p:ph type="body" sz="quarter" idx="4294967295"/>
          </p:nvPr>
        </p:nvSpPr>
        <p:spPr bwMode="auto">
          <a:xfrm>
            <a:off x="0" y="987425"/>
            <a:ext cx="9144000" cy="3016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Did you opt any of your children out of the end‐of‐year state standardized tests LAST year?</a:t>
            </a:r>
            <a:endParaRPr sz="1600" b="1" i="1" dirty="0">
              <a:solidFill>
                <a:schemeClr val="tx1"/>
              </a:solidFill>
              <a:latin typeface="+mn-lt"/>
            </a:endParaRPr>
          </a:p>
        </p:txBody>
      </p:sp>
      <p:sp>
        <p:nvSpPr>
          <p:cNvPr id="13" name="Text Placeholder 2"/>
          <p:cNvSpPr>
            <a:spLocks noGrp="1"/>
          </p:cNvSpPr>
          <p:nvPr>
            <p:ph type="body" sz="quarter" idx="4294967295"/>
          </p:nvPr>
        </p:nvSpPr>
        <p:spPr bwMode="auto">
          <a:xfrm>
            <a:off x="0" y="1958975"/>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sz="1800" b="1" i="1" dirty="0">
                <a:solidFill>
                  <a:schemeClr val="tx1"/>
                </a:solidFill>
                <a:cs typeface="Times New Roman" pitchFamily="18" charset="0"/>
              </a:rPr>
              <a:t>Parents</a:t>
            </a:r>
          </a:p>
        </p:txBody>
      </p:sp>
      <p:sp>
        <p:nvSpPr>
          <p:cNvPr id="16" name="Text Placeholder 2"/>
          <p:cNvSpPr>
            <a:spLocks noGrp="1"/>
          </p:cNvSpPr>
          <p:nvPr>
            <p:ph type="body" sz="quarter" idx="4294967295"/>
          </p:nvPr>
        </p:nvSpPr>
        <p:spPr bwMode="auto">
          <a:xfrm>
            <a:off x="2286000" y="1958975"/>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sp>
        <p:nvSpPr>
          <p:cNvPr id="11" name="Text Placeholder 2"/>
          <p:cNvSpPr txBox="1">
            <a:spLocks/>
          </p:cNvSpPr>
          <p:nvPr/>
        </p:nvSpPr>
        <p:spPr>
          <a:xfrm>
            <a:off x="166908" y="5335045"/>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Yes</a:t>
            </a:r>
          </a:p>
        </p:txBody>
      </p:sp>
      <p:sp>
        <p:nvSpPr>
          <p:cNvPr id="15" name="Text Placeholder 2"/>
          <p:cNvSpPr txBox="1">
            <a:spLocks/>
          </p:cNvSpPr>
          <p:nvPr/>
        </p:nvSpPr>
        <p:spPr>
          <a:xfrm>
            <a:off x="2402108" y="5335045"/>
            <a:ext cx="1209675" cy="338554"/>
          </a:xfrm>
          <a:prstGeom prst="rect">
            <a:avLst/>
          </a:prstGeom>
        </p:spPr>
        <p:txBody>
          <a:bodyPr wrap="square">
            <a:spAutoFit/>
          </a:bodyPr>
          <a:lstStyle/>
          <a:p>
            <a:pPr algn="ctr">
              <a:defRPr/>
            </a:pPr>
            <a:r>
              <a:rPr lang="en-US" sz="1600" b="1" kern="0" dirty="0">
                <a:solidFill>
                  <a:schemeClr val="bg1"/>
                </a:solidFill>
                <a:cs typeface="Times New Roman" pitchFamily="18" charset="0"/>
              </a:rPr>
              <a:t>Yes</a:t>
            </a:r>
          </a:p>
        </p:txBody>
      </p:sp>
      <p:sp>
        <p:nvSpPr>
          <p:cNvPr id="20" name="Text Placeholder 2"/>
          <p:cNvSpPr txBox="1">
            <a:spLocks/>
          </p:cNvSpPr>
          <p:nvPr/>
        </p:nvSpPr>
        <p:spPr>
          <a:xfrm>
            <a:off x="4649834" y="4953000"/>
            <a:ext cx="1209675" cy="338554"/>
          </a:xfrm>
          <a:prstGeom prst="rect">
            <a:avLst/>
          </a:prstGeom>
        </p:spPr>
        <p:txBody>
          <a:bodyPr wrap="square">
            <a:spAutoFit/>
          </a:bodyPr>
          <a:lstStyle/>
          <a:p>
            <a:pPr algn="ctr">
              <a:spcBef>
                <a:spcPts val="0"/>
              </a:spcBef>
              <a:defRPr/>
            </a:pPr>
            <a:r>
              <a:rPr lang="en-US" sz="1600" b="1" kern="0" dirty="0">
                <a:cs typeface="Times New Roman" pitchFamily="18" charset="0"/>
              </a:rPr>
              <a:t>Yes</a:t>
            </a:r>
          </a:p>
        </p:txBody>
      </p:sp>
      <p:sp>
        <p:nvSpPr>
          <p:cNvPr id="24" name="Text Placeholder 2"/>
          <p:cNvSpPr txBox="1">
            <a:spLocks/>
          </p:cNvSpPr>
          <p:nvPr/>
        </p:nvSpPr>
        <p:spPr>
          <a:xfrm>
            <a:off x="6872508" y="5335045"/>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Yes</a:t>
            </a:r>
          </a:p>
        </p:txBody>
      </p:sp>
      <p:sp>
        <p:nvSpPr>
          <p:cNvPr id="33" name="Text Placeholder 2"/>
          <p:cNvSpPr txBox="1">
            <a:spLocks/>
          </p:cNvSpPr>
          <p:nvPr/>
        </p:nvSpPr>
        <p:spPr>
          <a:xfrm>
            <a:off x="1028874" y="5335045"/>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sp>
        <p:nvSpPr>
          <p:cNvPr id="34" name="Text Placeholder 2"/>
          <p:cNvSpPr txBox="1">
            <a:spLocks/>
          </p:cNvSpPr>
          <p:nvPr/>
        </p:nvSpPr>
        <p:spPr>
          <a:xfrm>
            <a:off x="3264074" y="5335045"/>
            <a:ext cx="1209675" cy="338554"/>
          </a:xfrm>
          <a:prstGeom prst="rect">
            <a:avLst/>
          </a:prstGeom>
        </p:spPr>
        <p:txBody>
          <a:bodyPr wrap="square">
            <a:spAutoFit/>
          </a:bodyPr>
          <a:lstStyle/>
          <a:p>
            <a:pPr algn="ctr">
              <a:defRPr/>
            </a:pPr>
            <a:r>
              <a:rPr lang="en-US" sz="1600" b="1" kern="0" dirty="0">
                <a:solidFill>
                  <a:schemeClr val="bg1"/>
                </a:solidFill>
                <a:cs typeface="Times New Roman" pitchFamily="18" charset="0"/>
              </a:rPr>
              <a:t>No</a:t>
            </a:r>
          </a:p>
        </p:txBody>
      </p:sp>
      <p:sp>
        <p:nvSpPr>
          <p:cNvPr id="36" name="Text Placeholder 2"/>
          <p:cNvSpPr txBox="1">
            <a:spLocks/>
          </p:cNvSpPr>
          <p:nvPr/>
        </p:nvSpPr>
        <p:spPr>
          <a:xfrm>
            <a:off x="5499274" y="5335045"/>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sp>
        <p:nvSpPr>
          <p:cNvPr id="37" name="Text Placeholder 2"/>
          <p:cNvSpPr txBox="1">
            <a:spLocks/>
          </p:cNvSpPr>
          <p:nvPr/>
        </p:nvSpPr>
        <p:spPr>
          <a:xfrm>
            <a:off x="7734474" y="5335045"/>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cxnSp>
        <p:nvCxnSpPr>
          <p:cNvPr id="14" name="Straight Connector 13"/>
          <p:cNvCxnSpPr/>
          <p:nvPr/>
        </p:nvCxnSpPr>
        <p:spPr>
          <a:xfrm>
            <a:off x="2324100" y="2352675"/>
            <a:ext cx="0" cy="381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11718CFF-A8BD-EB47-8F44-778BB3A0591C}" type="slidenum">
              <a:rPr lang="en-US" smtClean="0"/>
              <a:t>14</a:t>
            </a:fld>
            <a:endParaRPr lang="en-US" dirty="0"/>
          </a:p>
        </p:txBody>
      </p:sp>
    </p:spTree>
    <p:extLst>
      <p:ext uri="{BB962C8B-B14F-4D97-AF65-F5344CB8AC3E}">
        <p14:creationId xmlns:p14="http://schemas.microsoft.com/office/powerpoint/2010/main" val="2871703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2635440069"/>
              </p:ext>
            </p:extLst>
          </p:nvPr>
        </p:nvGraphicFramePr>
        <p:xfrm>
          <a:off x="0" y="0"/>
          <a:ext cx="9144000" cy="6629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sz="2800" b="1" dirty="0"/>
              <a:t>More than a quarter of parents know someone who plans to opt their children out this year. </a:t>
            </a:r>
          </a:p>
        </p:txBody>
      </p:sp>
      <p:sp>
        <p:nvSpPr>
          <p:cNvPr id="30" name="Text Placeholder 2"/>
          <p:cNvSpPr>
            <a:spLocks noGrp="1"/>
          </p:cNvSpPr>
          <p:nvPr>
            <p:ph type="body" sz="quarter" idx="4294967295"/>
          </p:nvPr>
        </p:nvSpPr>
        <p:spPr bwMode="auto">
          <a:xfrm>
            <a:off x="0" y="987425"/>
            <a:ext cx="9144000" cy="5111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Do you know anyone who is planning to, or has already, opted any of their children out of the end‐of‐year state standardized tests for THIS school year?</a:t>
            </a:r>
            <a:endParaRPr sz="1600" b="1" i="1" dirty="0">
              <a:solidFill>
                <a:schemeClr val="tx1"/>
              </a:solidFill>
              <a:latin typeface="+mn-lt"/>
            </a:endParaRPr>
          </a:p>
        </p:txBody>
      </p:sp>
      <p:sp>
        <p:nvSpPr>
          <p:cNvPr id="5" name="Text Placeholder 2"/>
          <p:cNvSpPr>
            <a:spLocks noGrp="1"/>
          </p:cNvSpPr>
          <p:nvPr>
            <p:ph type="body" sz="quarter" idx="4294967295"/>
          </p:nvPr>
        </p:nvSpPr>
        <p:spPr bwMode="auto">
          <a:xfrm>
            <a:off x="0" y="1966999"/>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Parents</a:t>
            </a:r>
            <a:endParaRPr sz="1800" b="1" i="1" dirty="0">
              <a:solidFill>
                <a:schemeClr val="tx1"/>
              </a:solidFill>
              <a:cs typeface="Times New Roman" pitchFamily="18" charset="0"/>
            </a:endParaRPr>
          </a:p>
        </p:txBody>
      </p:sp>
      <p:sp>
        <p:nvSpPr>
          <p:cNvPr id="7" name="Text Placeholder 2"/>
          <p:cNvSpPr>
            <a:spLocks noGrp="1"/>
          </p:cNvSpPr>
          <p:nvPr>
            <p:ph type="body" sz="quarter" idx="4294967295"/>
          </p:nvPr>
        </p:nvSpPr>
        <p:spPr bwMode="auto">
          <a:xfrm>
            <a:off x="2286000" y="1966999"/>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cxnSp>
        <p:nvCxnSpPr>
          <p:cNvPr id="6" name="Straight Connector 5"/>
          <p:cNvCxnSpPr/>
          <p:nvPr/>
        </p:nvCxnSpPr>
        <p:spPr>
          <a:xfrm>
            <a:off x="2324100" y="2352675"/>
            <a:ext cx="0" cy="381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11718CFF-A8BD-EB47-8F44-778BB3A0591C}" type="slidenum">
              <a:rPr lang="en-US" smtClean="0"/>
              <a:t>15</a:t>
            </a:fld>
            <a:endParaRPr lang="en-US" dirty="0"/>
          </a:p>
        </p:txBody>
      </p:sp>
    </p:spTree>
    <p:extLst>
      <p:ext uri="{BB962C8B-B14F-4D97-AF65-F5344CB8AC3E}">
        <p14:creationId xmlns:p14="http://schemas.microsoft.com/office/powerpoint/2010/main" val="2081026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nvPr>
        </p:nvGraphicFramePr>
        <p:xfrm>
          <a:off x="108284" y="1552187"/>
          <a:ext cx="8903369" cy="4686909"/>
        </p:xfrm>
        <a:graphic>
          <a:graphicData uri="http://schemas.openxmlformats.org/drawingml/2006/table">
            <a:tbl>
              <a:tblPr/>
              <a:tblGrid>
                <a:gridCol w="6363604">
                  <a:extLst>
                    <a:ext uri="{9D8B030D-6E8A-4147-A177-3AD203B41FA5}">
                      <a16:colId xmlns:a16="http://schemas.microsoft.com/office/drawing/2014/main" val="20000"/>
                    </a:ext>
                  </a:extLst>
                </a:gridCol>
                <a:gridCol w="737904">
                  <a:extLst>
                    <a:ext uri="{9D8B030D-6E8A-4147-A177-3AD203B41FA5}">
                      <a16:colId xmlns:a16="http://schemas.microsoft.com/office/drawing/2014/main" val="20001"/>
                    </a:ext>
                  </a:extLst>
                </a:gridCol>
                <a:gridCol w="558216">
                  <a:extLst>
                    <a:ext uri="{9D8B030D-6E8A-4147-A177-3AD203B41FA5}">
                      <a16:colId xmlns:a16="http://schemas.microsoft.com/office/drawing/2014/main" val="20002"/>
                    </a:ext>
                  </a:extLst>
                </a:gridCol>
                <a:gridCol w="558216">
                  <a:extLst>
                    <a:ext uri="{9D8B030D-6E8A-4147-A177-3AD203B41FA5}">
                      <a16:colId xmlns:a16="http://schemas.microsoft.com/office/drawing/2014/main" val="20003"/>
                    </a:ext>
                  </a:extLst>
                </a:gridCol>
                <a:gridCol w="685429">
                  <a:extLst>
                    <a:ext uri="{9D8B030D-6E8A-4147-A177-3AD203B41FA5}">
                      <a16:colId xmlns:a16="http://schemas.microsoft.com/office/drawing/2014/main" val="20004"/>
                    </a:ext>
                  </a:extLst>
                </a:gridCol>
              </a:tblGrid>
              <a:tr h="2960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1" u="none" strike="noStrike" cap="none" normalizeH="0" baseline="0" dirty="0">
                          <a:ln>
                            <a:noFill/>
                          </a:ln>
                          <a:solidFill>
                            <a:srgbClr val="000000"/>
                          </a:solidFill>
                          <a:effectLst/>
                          <a:latin typeface="+mn-lt"/>
                          <a:cs typeface="Times New Roman" pitchFamily="18" charset="0"/>
                        </a:rPr>
                        <a:t>% Reasons Why Opted Out By Key Groups</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Parents</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SB</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AA</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err="1">
                          <a:ln>
                            <a:noFill/>
                          </a:ln>
                          <a:solidFill>
                            <a:schemeClr val="bg1"/>
                          </a:solidFill>
                          <a:effectLst/>
                          <a:latin typeface="+mn-lt"/>
                        </a:rPr>
                        <a:t>Hisp</a:t>
                      </a:r>
                      <a:endParaRPr kumimoji="0" lang="en-US" sz="1400" b="1" i="0" u="none" strike="noStrike" cap="none" normalizeH="0" baseline="0" dirty="0">
                        <a:ln>
                          <a:noFill/>
                        </a:ln>
                        <a:solidFill>
                          <a:schemeClr val="bg1"/>
                        </a:solidFill>
                        <a:effectLst/>
                        <a:latin typeface="+mn-lt"/>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296029">
                <a:tc>
                  <a:txBody>
                    <a:bodyPr/>
                    <a:lstStyle/>
                    <a:p>
                      <a:pPr marL="0" lvl="1" algn="r" defTabSz="914400" rtl="0" eaLnBrk="1" latinLnBrk="0" hangingPunct="1">
                        <a:lnSpc>
                          <a:spcPct val="95000"/>
                        </a:lnSpc>
                        <a:spcBef>
                          <a:spcPts val="0"/>
                        </a:spcBef>
                      </a:pPr>
                      <a:r>
                        <a:rPr lang="en-US" sz="1500" b="1" dirty="0">
                          <a:solidFill>
                            <a:schemeClr val="bg1"/>
                          </a:solidFill>
                          <a:latin typeface="+mn-lt"/>
                        </a:rPr>
                        <a:t>Test anxiety/child nervous about tests</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53%</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51%</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42%</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26%</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6029">
                <a:tc>
                  <a:txBody>
                    <a:bodyPr/>
                    <a:lstStyle/>
                    <a:p>
                      <a:pPr marL="0" lvl="1" algn="r" defTabSz="914400" rtl="0" eaLnBrk="1" latinLnBrk="0" hangingPunct="1">
                        <a:lnSpc>
                          <a:spcPct val="95000"/>
                        </a:lnSpc>
                        <a:spcBef>
                          <a:spcPts val="0"/>
                        </a:spcBef>
                      </a:pPr>
                      <a:r>
                        <a:rPr lang="en-US" sz="1500" b="1" kern="1200" dirty="0">
                          <a:solidFill>
                            <a:schemeClr val="bg1"/>
                          </a:solidFill>
                          <a:latin typeface="+mn-lt"/>
                          <a:ea typeface="+mn-ea"/>
                          <a:cs typeface="+mn-cs"/>
                        </a:rPr>
                        <a:t>Test does a</a:t>
                      </a:r>
                      <a:r>
                        <a:rPr lang="en-US" sz="1500" b="1" kern="1200" baseline="0" dirty="0">
                          <a:solidFill>
                            <a:schemeClr val="bg1"/>
                          </a:solidFill>
                          <a:latin typeface="+mn-lt"/>
                          <a:ea typeface="+mn-ea"/>
                          <a:cs typeface="+mn-cs"/>
                        </a:rPr>
                        <a:t> poor job of capturing child’s ability</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49%</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57%</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41%</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44%</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6029">
                <a:tc>
                  <a:txBody>
                    <a:bodyPr/>
                    <a:lstStyle/>
                    <a:p>
                      <a:pPr marL="0" lvl="1" algn="r" defTabSz="914400" rtl="0" eaLnBrk="1" latinLnBrk="0" hangingPunct="1">
                        <a:lnSpc>
                          <a:spcPct val="95000"/>
                        </a:lnSpc>
                        <a:spcBef>
                          <a:spcPts val="0"/>
                        </a:spcBef>
                      </a:pPr>
                      <a:r>
                        <a:rPr lang="en-US" sz="1500" b="1" baseline="0" dirty="0">
                          <a:solidFill>
                            <a:schemeClr val="bg1"/>
                          </a:solidFill>
                          <a:latin typeface="+mn-lt"/>
                        </a:rPr>
                        <a:t>Too much pressure on child by teachers and schools to do well </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49%</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43%</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53%</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28%</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96029">
                <a:tc>
                  <a:txBody>
                    <a:bodyPr/>
                    <a:lstStyle/>
                    <a:p>
                      <a:pPr marL="0" lvl="1" algn="r" defTabSz="914400" rtl="0" eaLnBrk="1" latinLnBrk="0" hangingPunct="1">
                        <a:lnSpc>
                          <a:spcPct val="95000"/>
                        </a:lnSpc>
                        <a:spcBef>
                          <a:spcPts val="0"/>
                        </a:spcBef>
                      </a:pPr>
                      <a:r>
                        <a:rPr lang="en-US" sz="1500" b="1">
                          <a:solidFill>
                            <a:schemeClr val="bg1"/>
                          </a:solidFill>
                          <a:latin typeface="+mn-lt"/>
                        </a:rPr>
                        <a:t>No positive benefit to child taking the test</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48%</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56%</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24%</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38%</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4365">
                <a:tc>
                  <a:txBody>
                    <a:bodyPr/>
                    <a:lstStyle/>
                    <a:p>
                      <a:pPr marL="0" marR="0" lvl="1" indent="0" algn="r" defTabSz="914400" rtl="0" eaLnBrk="1" fontAlgn="auto" latinLnBrk="0" hangingPunct="1">
                        <a:lnSpc>
                          <a:spcPct val="95000"/>
                        </a:lnSpc>
                        <a:spcBef>
                          <a:spcPts val="0"/>
                        </a:spcBef>
                        <a:spcAft>
                          <a:spcPts val="0"/>
                        </a:spcAft>
                        <a:buClrTx/>
                        <a:buSzTx/>
                        <a:buFontTx/>
                        <a:buNone/>
                        <a:tabLst/>
                        <a:defRPr/>
                      </a:pPr>
                      <a:r>
                        <a:rPr lang="en-US" sz="1500" b="1">
                          <a:solidFill>
                            <a:schemeClr val="bg1"/>
                          </a:solidFill>
                          <a:latin typeface="+mn-lt"/>
                        </a:rPr>
                        <a:t>Test doesn’t matter/test doesn’t count</a:t>
                      </a:r>
                      <a:r>
                        <a:rPr lang="en-US" sz="1500" b="1" baseline="0">
                          <a:solidFill>
                            <a:schemeClr val="bg1"/>
                          </a:solidFill>
                          <a:latin typeface="+mn-lt"/>
                        </a:rPr>
                        <a:t> for anything/not meaningful for my child</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40%</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44%</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7%</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26%</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6029">
                <a:tc>
                  <a:txBody>
                    <a:bodyPr/>
                    <a:lstStyle/>
                    <a:p>
                      <a:pPr marL="0" lvl="1" algn="r" defTabSz="914400" rtl="0" eaLnBrk="1" latinLnBrk="0" hangingPunct="1">
                        <a:lnSpc>
                          <a:spcPct val="95000"/>
                        </a:lnSpc>
                        <a:spcBef>
                          <a:spcPts val="0"/>
                        </a:spcBef>
                      </a:pPr>
                      <a:r>
                        <a:rPr lang="en-US" sz="1500" b="1">
                          <a:solidFill>
                            <a:schemeClr val="bg1"/>
                          </a:solidFill>
                          <a:latin typeface="+mn-lt"/>
                        </a:rPr>
                        <a:t>A voice for parents/way to protest the system/parents take back</a:t>
                      </a:r>
                      <a:r>
                        <a:rPr lang="en-US" sz="1500" b="1" baseline="0">
                          <a:solidFill>
                            <a:schemeClr val="bg1"/>
                          </a:solidFill>
                          <a:latin typeface="+mn-lt"/>
                        </a:rPr>
                        <a:t> control</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38%</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41%</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7%</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22%</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78651">
                <a:tc>
                  <a:txBody>
                    <a:bodyPr/>
                    <a:lstStyle/>
                    <a:p>
                      <a:pPr marL="0" lvl="1" algn="r" defTabSz="914400" rtl="0" eaLnBrk="1" latinLnBrk="0" hangingPunct="1">
                        <a:lnSpc>
                          <a:spcPct val="95000"/>
                        </a:lnSpc>
                        <a:spcBef>
                          <a:spcPts val="0"/>
                        </a:spcBef>
                      </a:pPr>
                      <a:r>
                        <a:rPr lang="en-US" sz="1500" b="1">
                          <a:solidFill>
                            <a:schemeClr val="bg1"/>
                          </a:solidFill>
                          <a:latin typeface="+mn-lt"/>
                        </a:rPr>
                        <a:t>Test fatigue/too many tests</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36%</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37%</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53%</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26%</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96029">
                <a:tc>
                  <a:txBody>
                    <a:bodyPr/>
                    <a:lstStyle/>
                    <a:p>
                      <a:pPr marL="0" lvl="1" algn="r" defTabSz="914400" rtl="0" eaLnBrk="1" latinLnBrk="0" hangingPunct="1">
                        <a:lnSpc>
                          <a:spcPct val="95000"/>
                        </a:lnSpc>
                        <a:spcBef>
                          <a:spcPts val="0"/>
                        </a:spcBef>
                      </a:pPr>
                      <a:r>
                        <a:rPr lang="en-US" sz="1500" b="1">
                          <a:solidFill>
                            <a:schemeClr val="bg1"/>
                          </a:solidFill>
                          <a:latin typeface="+mn-lt"/>
                        </a:rPr>
                        <a:t>Child does not do well on tests</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28%</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24%</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40%</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20%</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96029">
                <a:tc>
                  <a:txBody>
                    <a:bodyPr/>
                    <a:lstStyle/>
                    <a:p>
                      <a:pPr marL="0" lvl="1" algn="r" defTabSz="914400" rtl="0" eaLnBrk="1" latinLnBrk="0" hangingPunct="1">
                        <a:lnSpc>
                          <a:spcPct val="95000"/>
                        </a:lnSpc>
                        <a:spcBef>
                          <a:spcPts val="0"/>
                        </a:spcBef>
                      </a:pPr>
                      <a:r>
                        <a:rPr lang="en-US" sz="1500" b="1" kern="1200">
                          <a:solidFill>
                            <a:schemeClr val="bg1"/>
                          </a:solidFill>
                          <a:latin typeface="+mn-lt"/>
                          <a:ea typeface="+mn-ea"/>
                          <a:cs typeface="+mn-cs"/>
                        </a:rPr>
                        <a:t>Child has an IEP or is a Special</a:t>
                      </a:r>
                      <a:r>
                        <a:rPr lang="en-US" sz="1500" b="1" kern="1200" baseline="0">
                          <a:solidFill>
                            <a:schemeClr val="bg1"/>
                          </a:solidFill>
                          <a:latin typeface="+mn-lt"/>
                          <a:ea typeface="+mn-ea"/>
                          <a:cs typeface="+mn-cs"/>
                        </a:rPr>
                        <a:t> Education student</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21%</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16%</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39%</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22%</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96029">
                <a:tc>
                  <a:txBody>
                    <a:bodyPr/>
                    <a:lstStyle/>
                    <a:p>
                      <a:pPr marL="0" lvl="1" algn="r" defTabSz="914400" rtl="0" eaLnBrk="1" latinLnBrk="0" hangingPunct="1">
                        <a:lnSpc>
                          <a:spcPct val="95000"/>
                        </a:lnSpc>
                        <a:spcBef>
                          <a:spcPts val="0"/>
                        </a:spcBef>
                      </a:pPr>
                      <a:r>
                        <a:rPr lang="en-US" sz="1500" b="1" kern="1200">
                          <a:solidFill>
                            <a:schemeClr val="bg1"/>
                          </a:solidFill>
                          <a:latin typeface="+mn-lt"/>
                          <a:ea typeface="+mn-ea"/>
                          <a:cs typeface="+mn-cs"/>
                        </a:rPr>
                        <a:t>No negative consequences for</a:t>
                      </a:r>
                      <a:r>
                        <a:rPr lang="en-US" sz="1500" b="1" kern="1200" baseline="0">
                          <a:solidFill>
                            <a:schemeClr val="bg1"/>
                          </a:solidFill>
                          <a:latin typeface="+mn-lt"/>
                          <a:ea typeface="+mn-ea"/>
                          <a:cs typeface="+mn-cs"/>
                        </a:rPr>
                        <a:t> opting child out</a:t>
                      </a:r>
                      <a:r>
                        <a:rPr lang="en-US" sz="1500" b="1" kern="1200">
                          <a:solidFill>
                            <a:schemeClr val="bg1"/>
                          </a:solidFill>
                          <a:latin typeface="+mn-lt"/>
                          <a:ea typeface="+mn-ea"/>
                          <a:cs typeface="+mn-cs"/>
                        </a:rPr>
                        <a:t> </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19%</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15%</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19%</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30%</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6029">
                <a:tc>
                  <a:txBody>
                    <a:bodyPr/>
                    <a:lstStyle/>
                    <a:p>
                      <a:pPr marL="0" lvl="1" algn="r" defTabSz="914400" rtl="0" eaLnBrk="1" latinLnBrk="0" hangingPunct="1">
                        <a:lnSpc>
                          <a:spcPct val="95000"/>
                        </a:lnSpc>
                        <a:spcBef>
                          <a:spcPts val="0"/>
                        </a:spcBef>
                      </a:pPr>
                      <a:r>
                        <a:rPr lang="en-US" sz="1500" b="1" kern="1200">
                          <a:solidFill>
                            <a:schemeClr val="bg1"/>
                          </a:solidFill>
                          <a:latin typeface="+mn-lt"/>
                          <a:ea typeface="+mn-ea"/>
                          <a:cs typeface="+mn-cs"/>
                        </a:rPr>
                        <a:t>Worried about child’s scores going down/performance will drop</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17%</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9%</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32%</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18%</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96029">
                <a:tc>
                  <a:txBody>
                    <a:bodyPr/>
                    <a:lstStyle/>
                    <a:p>
                      <a:pPr marL="0" lvl="1" algn="r" defTabSz="914400" rtl="0" eaLnBrk="1" latinLnBrk="0" hangingPunct="1">
                        <a:lnSpc>
                          <a:spcPct val="95000"/>
                        </a:lnSpc>
                        <a:spcBef>
                          <a:spcPts val="0"/>
                        </a:spcBef>
                      </a:pPr>
                      <a:r>
                        <a:rPr lang="en-US" sz="1500" b="1" kern="1200">
                          <a:solidFill>
                            <a:schemeClr val="bg1"/>
                          </a:solidFill>
                          <a:latin typeface="+mn-lt"/>
                          <a:ea typeface="+mn-ea"/>
                          <a:cs typeface="+mn-cs"/>
                        </a:rPr>
                        <a:t>Teacher or school administrator recommended</a:t>
                      </a:r>
                      <a:r>
                        <a:rPr lang="en-US" sz="1500" b="1" kern="1200" baseline="0">
                          <a:solidFill>
                            <a:schemeClr val="bg1"/>
                          </a:solidFill>
                          <a:latin typeface="+mn-lt"/>
                          <a:ea typeface="+mn-ea"/>
                          <a:cs typeface="+mn-cs"/>
                        </a:rPr>
                        <a:t> child not take it</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8%</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0%</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10%</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3%</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96029">
                <a:tc>
                  <a:txBody>
                    <a:bodyPr/>
                    <a:lstStyle/>
                    <a:p>
                      <a:pPr marL="0" lvl="1" algn="r" defTabSz="914400" rtl="0" eaLnBrk="1" latinLnBrk="0" hangingPunct="1">
                        <a:lnSpc>
                          <a:spcPct val="95000"/>
                        </a:lnSpc>
                        <a:spcBef>
                          <a:spcPts val="0"/>
                        </a:spcBef>
                      </a:pPr>
                      <a:r>
                        <a:rPr lang="en-US" sz="1500" b="1" kern="1200">
                          <a:solidFill>
                            <a:schemeClr val="bg1"/>
                          </a:solidFill>
                          <a:latin typeface="+mn-lt"/>
                          <a:ea typeface="+mn-ea"/>
                          <a:cs typeface="+mn-cs"/>
                        </a:rPr>
                        <a:t>Worried about child taking tests on a computer</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4%</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4%</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10%</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0%</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96029">
                <a:tc>
                  <a:txBody>
                    <a:bodyPr/>
                    <a:lstStyle/>
                    <a:p>
                      <a:pPr marL="0" lvl="1" algn="r" defTabSz="914400" rtl="0" eaLnBrk="1" latinLnBrk="0" hangingPunct="1">
                        <a:lnSpc>
                          <a:spcPct val="95000"/>
                        </a:lnSpc>
                        <a:spcBef>
                          <a:spcPts val="0"/>
                        </a:spcBef>
                      </a:pPr>
                      <a:r>
                        <a:rPr lang="en-US" sz="1500" b="1" kern="1200">
                          <a:solidFill>
                            <a:schemeClr val="bg1"/>
                          </a:solidFill>
                          <a:latin typeface="+mn-lt"/>
                          <a:ea typeface="+mn-ea"/>
                          <a:cs typeface="+mn-cs"/>
                        </a:rPr>
                        <a:t>Test is in English/poor English skills/English is second</a:t>
                      </a:r>
                      <a:r>
                        <a:rPr lang="en-US" sz="1500" b="1" kern="1200" baseline="0">
                          <a:solidFill>
                            <a:schemeClr val="bg1"/>
                          </a:solidFill>
                          <a:latin typeface="+mn-lt"/>
                          <a:ea typeface="+mn-ea"/>
                          <a:cs typeface="+mn-cs"/>
                        </a:rPr>
                        <a:t> language</a:t>
                      </a:r>
                      <a:endParaRPr lang="en-US" sz="15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2%</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0%</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mn-lt"/>
                          <a:cs typeface="Arial" charset="0"/>
                        </a:rPr>
                        <a:t>6%</a:t>
                      </a:r>
                      <a:endParaRPr kumimoji="0" lang="en-US" sz="1800" b="1" i="0" u="none" strike="noStrike" cap="none" normalizeH="0" baseline="0" dirty="0">
                        <a:ln>
                          <a:noFill/>
                        </a:ln>
                        <a:solidFill>
                          <a:schemeClr val="tx1"/>
                        </a:solidFill>
                        <a:effectLst/>
                        <a:latin typeface="+mn-lt"/>
                        <a:cs typeface="Arial" charset="0"/>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13%</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bl>
          </a:graphicData>
        </a:graphic>
      </p:graphicFrame>
      <p:sp>
        <p:nvSpPr>
          <p:cNvPr id="3" name="Title 2"/>
          <p:cNvSpPr>
            <a:spLocks noGrp="1"/>
          </p:cNvSpPr>
          <p:nvPr>
            <p:ph type="title"/>
          </p:nvPr>
        </p:nvSpPr>
        <p:spPr>
          <a:xfrm>
            <a:off x="0" y="208536"/>
            <a:ext cx="9144000" cy="1143000"/>
          </a:xfrm>
        </p:spPr>
        <p:txBody>
          <a:bodyPr/>
          <a:lstStyle/>
          <a:p>
            <a:pPr>
              <a:lnSpc>
                <a:spcPct val="85000"/>
              </a:lnSpc>
            </a:pPr>
            <a:r>
              <a:rPr lang="en-US" dirty="0"/>
              <a:t>Test anxiety, the belief that the tests do not measure ability and adult pressure are driving the opt out movement.</a:t>
            </a:r>
          </a:p>
        </p:txBody>
      </p:sp>
      <p:sp>
        <p:nvSpPr>
          <p:cNvPr id="2" name="Rectangle 1"/>
          <p:cNvSpPr/>
          <p:nvPr/>
        </p:nvSpPr>
        <p:spPr>
          <a:xfrm>
            <a:off x="0" y="940952"/>
            <a:ext cx="9144000" cy="510909"/>
          </a:xfrm>
          <a:prstGeom prst="rect">
            <a:avLst/>
          </a:prstGeom>
        </p:spPr>
        <p:txBody>
          <a:bodyPr wrap="square">
            <a:spAutoFit/>
          </a:bodyPr>
          <a:lstStyle/>
          <a:p>
            <a:pPr algn="ctr">
              <a:lnSpc>
                <a:spcPct val="85000"/>
              </a:lnSpc>
              <a:defRPr/>
            </a:pPr>
            <a:r>
              <a:rPr lang="en-US" sz="1600" b="1" i="1" dirty="0">
                <a:latin typeface="+mj-lt"/>
                <a:cs typeface="Times New Roman" panose="02020603050405020304" pitchFamily="18" charset="0"/>
              </a:rPr>
              <a:t>Could you tell me some of the reasons people you know (have chosen to opt their child out/are planning to opt their child out) of the end‐of‐year state standardized tests? Please select all that apply.</a:t>
            </a:r>
          </a:p>
        </p:txBody>
      </p:sp>
      <p:sp>
        <p:nvSpPr>
          <p:cNvPr id="7" name="Oval 6"/>
          <p:cNvSpPr/>
          <p:nvPr/>
        </p:nvSpPr>
        <p:spPr>
          <a:xfrm>
            <a:off x="6557210" y="1852863"/>
            <a:ext cx="505327" cy="326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259053" y="2170564"/>
            <a:ext cx="505327" cy="326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7760368" y="2480722"/>
            <a:ext cx="505327" cy="326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8398042" y="2167032"/>
            <a:ext cx="505327" cy="326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lide Number Placeholder 11"/>
          <p:cNvSpPr>
            <a:spLocks noGrp="1"/>
          </p:cNvSpPr>
          <p:nvPr>
            <p:ph type="sldNum" sz="quarter" idx="12"/>
          </p:nvPr>
        </p:nvSpPr>
        <p:spPr/>
        <p:txBody>
          <a:bodyPr/>
          <a:lstStyle/>
          <a:p>
            <a:fld id="{11718CFF-A8BD-EB47-8F44-778BB3A0591C}" type="slidenum">
              <a:rPr lang="en-US" smtClean="0"/>
              <a:t>16</a:t>
            </a:fld>
            <a:endParaRPr lang="en-US" dirty="0"/>
          </a:p>
        </p:txBody>
      </p:sp>
    </p:spTree>
    <p:extLst>
      <p:ext uri="{BB962C8B-B14F-4D97-AF65-F5344CB8AC3E}">
        <p14:creationId xmlns:p14="http://schemas.microsoft.com/office/powerpoint/2010/main" val="4215124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3221615884"/>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sz="2800" b="1" dirty="0"/>
              <a:t>Parents, especially Upper-Income Suburban Moms, say there is too much emphasis on tests.</a:t>
            </a:r>
          </a:p>
        </p:txBody>
      </p:sp>
      <p:sp>
        <p:nvSpPr>
          <p:cNvPr id="30" name="Text Placeholder 2"/>
          <p:cNvSpPr>
            <a:spLocks noGrp="1"/>
          </p:cNvSpPr>
          <p:nvPr>
            <p:ph type="body" sz="quarter" idx="4294967295"/>
          </p:nvPr>
        </p:nvSpPr>
        <p:spPr bwMode="auto">
          <a:xfrm>
            <a:off x="0" y="987425"/>
            <a:ext cx="9144000" cy="3016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And do you believe there too much emphasis put on standardized tests?</a:t>
            </a:r>
            <a:endParaRPr sz="1600" b="1" i="1" dirty="0">
              <a:solidFill>
                <a:schemeClr val="tx1"/>
              </a:solidFill>
              <a:latin typeface="+mn-lt"/>
            </a:endParaRPr>
          </a:p>
        </p:txBody>
      </p:sp>
      <p:sp>
        <p:nvSpPr>
          <p:cNvPr id="13" name="Text Placeholder 2"/>
          <p:cNvSpPr>
            <a:spLocks noGrp="1"/>
          </p:cNvSpPr>
          <p:nvPr>
            <p:ph type="body" sz="quarter" idx="4294967295"/>
          </p:nvPr>
        </p:nvSpPr>
        <p:spPr bwMode="auto">
          <a:xfrm>
            <a:off x="0" y="1958975"/>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sz="1800" b="1" i="1" dirty="0">
                <a:solidFill>
                  <a:schemeClr val="tx1"/>
                </a:solidFill>
                <a:cs typeface="Times New Roman" pitchFamily="18" charset="0"/>
              </a:rPr>
              <a:t>Parents</a:t>
            </a:r>
          </a:p>
        </p:txBody>
      </p:sp>
      <p:sp>
        <p:nvSpPr>
          <p:cNvPr id="16" name="Text Placeholder 2"/>
          <p:cNvSpPr>
            <a:spLocks noGrp="1"/>
          </p:cNvSpPr>
          <p:nvPr>
            <p:ph type="body" sz="quarter" idx="4294967295"/>
          </p:nvPr>
        </p:nvSpPr>
        <p:spPr bwMode="auto">
          <a:xfrm>
            <a:off x="2286000" y="1958975"/>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sp>
        <p:nvSpPr>
          <p:cNvPr id="11" name="Text Placeholder 2"/>
          <p:cNvSpPr txBox="1">
            <a:spLocks/>
          </p:cNvSpPr>
          <p:nvPr/>
        </p:nvSpPr>
        <p:spPr>
          <a:xfrm>
            <a:off x="179434" y="5240924"/>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Yes</a:t>
            </a:r>
          </a:p>
        </p:txBody>
      </p:sp>
      <p:sp>
        <p:nvSpPr>
          <p:cNvPr id="15" name="Text Placeholder 2"/>
          <p:cNvSpPr txBox="1">
            <a:spLocks/>
          </p:cNvSpPr>
          <p:nvPr/>
        </p:nvSpPr>
        <p:spPr>
          <a:xfrm>
            <a:off x="2414634" y="5240924"/>
            <a:ext cx="1209675" cy="338554"/>
          </a:xfrm>
          <a:prstGeom prst="rect">
            <a:avLst/>
          </a:prstGeom>
        </p:spPr>
        <p:txBody>
          <a:bodyPr wrap="square">
            <a:spAutoFit/>
          </a:bodyPr>
          <a:lstStyle/>
          <a:p>
            <a:pPr algn="ctr">
              <a:defRPr/>
            </a:pPr>
            <a:r>
              <a:rPr lang="en-US" sz="1600" b="1" kern="0" dirty="0">
                <a:solidFill>
                  <a:schemeClr val="bg1"/>
                </a:solidFill>
                <a:cs typeface="Times New Roman" pitchFamily="18" charset="0"/>
              </a:rPr>
              <a:t>Yes</a:t>
            </a:r>
          </a:p>
        </p:txBody>
      </p:sp>
      <p:sp>
        <p:nvSpPr>
          <p:cNvPr id="20" name="Text Placeholder 2"/>
          <p:cNvSpPr txBox="1">
            <a:spLocks/>
          </p:cNvSpPr>
          <p:nvPr/>
        </p:nvSpPr>
        <p:spPr>
          <a:xfrm>
            <a:off x="4649834" y="5240924"/>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Yes</a:t>
            </a:r>
          </a:p>
        </p:txBody>
      </p:sp>
      <p:sp>
        <p:nvSpPr>
          <p:cNvPr id="24" name="Text Placeholder 2"/>
          <p:cNvSpPr txBox="1">
            <a:spLocks/>
          </p:cNvSpPr>
          <p:nvPr/>
        </p:nvSpPr>
        <p:spPr>
          <a:xfrm>
            <a:off x="6885034" y="5240924"/>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Yes</a:t>
            </a:r>
          </a:p>
        </p:txBody>
      </p:sp>
      <p:sp>
        <p:nvSpPr>
          <p:cNvPr id="33" name="Text Placeholder 2"/>
          <p:cNvSpPr txBox="1">
            <a:spLocks/>
          </p:cNvSpPr>
          <p:nvPr/>
        </p:nvSpPr>
        <p:spPr>
          <a:xfrm>
            <a:off x="1041400" y="5240924"/>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sp>
        <p:nvSpPr>
          <p:cNvPr id="34" name="Text Placeholder 2"/>
          <p:cNvSpPr txBox="1">
            <a:spLocks/>
          </p:cNvSpPr>
          <p:nvPr/>
        </p:nvSpPr>
        <p:spPr>
          <a:xfrm>
            <a:off x="3276600" y="5240924"/>
            <a:ext cx="1209675" cy="338554"/>
          </a:xfrm>
          <a:prstGeom prst="rect">
            <a:avLst/>
          </a:prstGeom>
        </p:spPr>
        <p:txBody>
          <a:bodyPr wrap="square">
            <a:spAutoFit/>
          </a:bodyPr>
          <a:lstStyle/>
          <a:p>
            <a:pPr algn="ctr">
              <a:defRPr/>
            </a:pPr>
            <a:r>
              <a:rPr lang="en-US" sz="1600" b="1" kern="0" dirty="0">
                <a:solidFill>
                  <a:schemeClr val="bg1"/>
                </a:solidFill>
                <a:cs typeface="Times New Roman" pitchFamily="18" charset="0"/>
              </a:rPr>
              <a:t>No</a:t>
            </a:r>
          </a:p>
        </p:txBody>
      </p:sp>
      <p:sp>
        <p:nvSpPr>
          <p:cNvPr id="36" name="Text Placeholder 2"/>
          <p:cNvSpPr txBox="1">
            <a:spLocks/>
          </p:cNvSpPr>
          <p:nvPr/>
        </p:nvSpPr>
        <p:spPr>
          <a:xfrm>
            <a:off x="5511800" y="5240924"/>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sp>
        <p:nvSpPr>
          <p:cNvPr id="37" name="Text Placeholder 2"/>
          <p:cNvSpPr txBox="1">
            <a:spLocks/>
          </p:cNvSpPr>
          <p:nvPr/>
        </p:nvSpPr>
        <p:spPr>
          <a:xfrm>
            <a:off x="7747000" y="5240924"/>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cxnSp>
        <p:nvCxnSpPr>
          <p:cNvPr id="14" name="Straight Connector 13"/>
          <p:cNvCxnSpPr/>
          <p:nvPr/>
        </p:nvCxnSpPr>
        <p:spPr>
          <a:xfrm>
            <a:off x="2324100" y="2352675"/>
            <a:ext cx="0" cy="381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11718CFF-A8BD-EB47-8F44-778BB3A0591C}" type="slidenum">
              <a:rPr lang="en-US" smtClean="0"/>
              <a:t>17</a:t>
            </a:fld>
            <a:endParaRPr lang="en-US" dirty="0"/>
          </a:p>
        </p:txBody>
      </p:sp>
    </p:spTree>
    <p:extLst>
      <p:ext uri="{BB962C8B-B14F-4D97-AF65-F5344CB8AC3E}">
        <p14:creationId xmlns:p14="http://schemas.microsoft.com/office/powerpoint/2010/main" val="3744824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nvPr>
        </p:nvGraphicFramePr>
        <p:xfrm>
          <a:off x="325682" y="1752601"/>
          <a:ext cx="8492636" cy="4190999"/>
        </p:xfrm>
        <a:graphic>
          <a:graphicData uri="http://schemas.openxmlformats.org/drawingml/2006/table">
            <a:tbl>
              <a:tblPr/>
              <a:tblGrid>
                <a:gridCol w="3955017">
                  <a:extLst>
                    <a:ext uri="{9D8B030D-6E8A-4147-A177-3AD203B41FA5}">
                      <a16:colId xmlns:a16="http://schemas.microsoft.com/office/drawing/2014/main" val="20000"/>
                    </a:ext>
                  </a:extLst>
                </a:gridCol>
                <a:gridCol w="978702">
                  <a:extLst>
                    <a:ext uri="{9D8B030D-6E8A-4147-A177-3AD203B41FA5}">
                      <a16:colId xmlns:a16="http://schemas.microsoft.com/office/drawing/2014/main" val="20001"/>
                    </a:ext>
                  </a:extLst>
                </a:gridCol>
                <a:gridCol w="1156648">
                  <a:extLst>
                    <a:ext uri="{9D8B030D-6E8A-4147-A177-3AD203B41FA5}">
                      <a16:colId xmlns:a16="http://schemas.microsoft.com/office/drawing/2014/main" val="20002"/>
                    </a:ext>
                  </a:extLst>
                </a:gridCol>
                <a:gridCol w="1245621">
                  <a:extLst>
                    <a:ext uri="{9D8B030D-6E8A-4147-A177-3AD203B41FA5}">
                      <a16:colId xmlns:a16="http://schemas.microsoft.com/office/drawing/2014/main" val="20003"/>
                    </a:ext>
                  </a:extLst>
                </a:gridCol>
                <a:gridCol w="1156648">
                  <a:extLst>
                    <a:ext uri="{9D8B030D-6E8A-4147-A177-3AD203B41FA5}">
                      <a16:colId xmlns:a16="http://schemas.microsoft.com/office/drawing/2014/main" val="20004"/>
                    </a:ext>
                  </a:extLst>
                </a:gridCol>
              </a:tblGrid>
              <a:tr h="68991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00000"/>
                          </a:solidFill>
                          <a:effectLst/>
                          <a:latin typeface="+mn-lt"/>
                          <a:cs typeface="Times New Roman" pitchFamily="18" charset="0"/>
                        </a:rPr>
                        <a:t>First Choice % Most Responsible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00000"/>
                          </a:solidFill>
                          <a:effectLst/>
                          <a:latin typeface="+mn-lt"/>
                          <a:cs typeface="Times New Roman" pitchFamily="18" charset="0"/>
                        </a:rPr>
                        <a:t> By Key Groups</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Parents</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Upper-Income Suburban</a:t>
                      </a:r>
                    </a:p>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Moms</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African-American</a:t>
                      </a:r>
                    </a:p>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Moms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Hispanic</a:t>
                      </a:r>
                    </a:p>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Moms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350108">
                <a:tc>
                  <a:txBody>
                    <a:bodyPr/>
                    <a:lstStyle/>
                    <a:p>
                      <a:pPr marL="0" lvl="1" algn="r" defTabSz="914400" rtl="0" eaLnBrk="1" latinLnBrk="0" hangingPunct="1">
                        <a:lnSpc>
                          <a:spcPct val="95000"/>
                        </a:lnSpc>
                        <a:spcBef>
                          <a:spcPts val="0"/>
                        </a:spcBef>
                      </a:pPr>
                      <a:r>
                        <a:rPr lang="en-US" sz="1300" b="1" dirty="0">
                          <a:solidFill>
                            <a:schemeClr val="bg1"/>
                          </a:solidFill>
                          <a:latin typeface="+mn-lt"/>
                        </a:rPr>
                        <a:t>Federal</a:t>
                      </a:r>
                      <a:r>
                        <a:rPr lang="en-US" sz="1300" b="1" baseline="0" dirty="0">
                          <a:solidFill>
                            <a:schemeClr val="bg1"/>
                          </a:solidFill>
                          <a:latin typeface="+mn-lt"/>
                        </a:rPr>
                        <a:t> Government</a:t>
                      </a:r>
                      <a:endParaRPr lang="en-US" sz="13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35%</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40%</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29%</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50108">
                <a:tc>
                  <a:txBody>
                    <a:bodyPr/>
                    <a:lstStyle/>
                    <a:p>
                      <a:pPr marL="0" lvl="1" algn="r" defTabSz="914400" rtl="0" eaLnBrk="1" latinLnBrk="0" hangingPunct="1">
                        <a:lnSpc>
                          <a:spcPct val="95000"/>
                        </a:lnSpc>
                        <a:spcBef>
                          <a:spcPts val="0"/>
                        </a:spcBef>
                      </a:pPr>
                      <a:r>
                        <a:rPr lang="en-US" sz="1300" b="1" kern="1200" dirty="0">
                          <a:solidFill>
                            <a:schemeClr val="bg1"/>
                          </a:solidFill>
                          <a:latin typeface="+mn-lt"/>
                          <a:ea typeface="+mn-ea"/>
                          <a:cs typeface="+mn-cs"/>
                        </a:rPr>
                        <a:t>State</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29%</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33%</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34%</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50108">
                <a:tc>
                  <a:txBody>
                    <a:bodyPr/>
                    <a:lstStyle/>
                    <a:p>
                      <a:pPr marL="0" lvl="1" algn="r" defTabSz="914400" rtl="0" eaLnBrk="1" latinLnBrk="0" hangingPunct="1">
                        <a:lnSpc>
                          <a:spcPct val="95000"/>
                        </a:lnSpc>
                        <a:spcBef>
                          <a:spcPts val="0"/>
                        </a:spcBef>
                      </a:pPr>
                      <a:r>
                        <a:rPr lang="en-US" sz="1300" b="1" dirty="0">
                          <a:solidFill>
                            <a:schemeClr val="bg1"/>
                          </a:solidFill>
                          <a:latin typeface="+mn-lt"/>
                        </a:rPr>
                        <a:t>School Districts</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15%</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12%</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26%</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13%</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50108">
                <a:tc>
                  <a:txBody>
                    <a:bodyPr/>
                    <a:lstStyle/>
                    <a:p>
                      <a:pPr marL="0" lvl="1" algn="r" defTabSz="914400" rtl="0" eaLnBrk="1" latinLnBrk="0" hangingPunct="1">
                        <a:lnSpc>
                          <a:spcPct val="95000"/>
                        </a:lnSpc>
                        <a:spcBef>
                          <a:spcPts val="0"/>
                        </a:spcBef>
                      </a:pPr>
                      <a:r>
                        <a:rPr lang="en-US" sz="1300" b="1" dirty="0">
                          <a:solidFill>
                            <a:schemeClr val="bg1"/>
                          </a:solidFill>
                          <a:latin typeface="+mn-lt"/>
                        </a:rPr>
                        <a:t>Teachers</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7%</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50108">
                <a:tc>
                  <a:txBody>
                    <a:bodyPr/>
                    <a:lstStyle/>
                    <a:p>
                      <a:pPr marL="0" marR="0" lvl="1" indent="0" algn="r" defTabSz="914400" rtl="0" eaLnBrk="1" fontAlgn="auto" latinLnBrk="0" hangingPunct="1">
                        <a:lnSpc>
                          <a:spcPct val="95000"/>
                        </a:lnSpc>
                        <a:spcBef>
                          <a:spcPts val="0"/>
                        </a:spcBef>
                        <a:spcAft>
                          <a:spcPts val="0"/>
                        </a:spcAft>
                        <a:buClrTx/>
                        <a:buSzTx/>
                        <a:buFontTx/>
                        <a:buNone/>
                        <a:tabLst/>
                        <a:defRPr/>
                      </a:pPr>
                      <a:r>
                        <a:rPr lang="en-US" sz="1300" b="1" dirty="0">
                          <a:solidFill>
                            <a:schemeClr val="bg1"/>
                          </a:solidFill>
                          <a:latin typeface="+mn-lt"/>
                        </a:rPr>
                        <a:t>Schools</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6%</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10%</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50108">
                <a:tc>
                  <a:txBody>
                    <a:bodyPr/>
                    <a:lstStyle/>
                    <a:p>
                      <a:pPr marL="0" lvl="1" algn="r" defTabSz="914400" rtl="0" eaLnBrk="1" latinLnBrk="0" hangingPunct="1">
                        <a:lnSpc>
                          <a:spcPct val="95000"/>
                        </a:lnSpc>
                        <a:spcBef>
                          <a:spcPts val="0"/>
                        </a:spcBef>
                      </a:pPr>
                      <a:r>
                        <a:rPr lang="en-US" sz="1300" b="1" dirty="0">
                          <a:solidFill>
                            <a:schemeClr val="bg1"/>
                          </a:solidFill>
                          <a:latin typeface="+mn-lt"/>
                        </a:rPr>
                        <a:t>Parents</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50108">
                <a:tc>
                  <a:txBody>
                    <a:bodyPr/>
                    <a:lstStyle/>
                    <a:p>
                      <a:pPr marL="0" lvl="1" algn="r" defTabSz="914400" rtl="0" eaLnBrk="1" latinLnBrk="0" hangingPunct="1">
                        <a:lnSpc>
                          <a:spcPct val="95000"/>
                        </a:lnSpc>
                        <a:spcBef>
                          <a:spcPts val="0"/>
                        </a:spcBef>
                      </a:pPr>
                      <a:r>
                        <a:rPr lang="en-US" sz="1300" b="1" dirty="0">
                          <a:solidFill>
                            <a:schemeClr val="bg1"/>
                          </a:solidFill>
                          <a:latin typeface="+mn-lt"/>
                        </a:rPr>
                        <a:t>Principals</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50108">
                <a:tc>
                  <a:txBody>
                    <a:bodyPr/>
                    <a:lstStyle/>
                    <a:p>
                      <a:pPr marL="0" lvl="1" algn="r" defTabSz="914400" rtl="0" eaLnBrk="1" latinLnBrk="0" hangingPunct="1">
                        <a:lnSpc>
                          <a:spcPct val="95000"/>
                        </a:lnSpc>
                        <a:spcBef>
                          <a:spcPts val="0"/>
                        </a:spcBef>
                      </a:pPr>
                      <a:r>
                        <a:rPr lang="en-US" sz="1300" b="1" dirty="0">
                          <a:solidFill>
                            <a:schemeClr val="bg1"/>
                          </a:solidFill>
                          <a:latin typeface="+mn-lt"/>
                        </a:rPr>
                        <a:t>Guidance Counselors</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0%</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50108">
                <a:tc>
                  <a:txBody>
                    <a:bodyPr/>
                    <a:lstStyle/>
                    <a:p>
                      <a:pPr marL="0" lvl="1" algn="r" defTabSz="914400" rtl="0" eaLnBrk="1" latinLnBrk="0" hangingPunct="1">
                        <a:lnSpc>
                          <a:spcPct val="95000"/>
                        </a:lnSpc>
                        <a:spcBef>
                          <a:spcPts val="0"/>
                        </a:spcBef>
                      </a:pPr>
                      <a:r>
                        <a:rPr lang="en-US" sz="1300" b="1" kern="1200" dirty="0">
                          <a:solidFill>
                            <a:schemeClr val="bg1"/>
                          </a:solidFill>
                          <a:latin typeface="+mn-lt"/>
                          <a:ea typeface="+mn-ea"/>
                          <a:cs typeface="+mn-cs"/>
                        </a:rPr>
                        <a:t>Other</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0%</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0%</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0%</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50108">
                <a:tc>
                  <a:txBody>
                    <a:bodyPr/>
                    <a:lstStyle/>
                    <a:p>
                      <a:pPr marL="0" lvl="1" algn="r" defTabSz="914400" rtl="0" eaLnBrk="1" latinLnBrk="0" hangingPunct="1">
                        <a:lnSpc>
                          <a:spcPct val="95000"/>
                        </a:lnSpc>
                        <a:spcBef>
                          <a:spcPts val="0"/>
                        </a:spcBef>
                      </a:pPr>
                      <a:r>
                        <a:rPr lang="en-US" sz="1300" b="1" kern="1200" dirty="0">
                          <a:solidFill>
                            <a:schemeClr val="bg1"/>
                          </a:solidFill>
                          <a:latin typeface="+mn-lt"/>
                          <a:ea typeface="+mn-ea"/>
                          <a:cs typeface="+mn-cs"/>
                        </a:rPr>
                        <a:t>All of the above</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0%</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0%</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
        <p:nvSpPr>
          <p:cNvPr id="3" name="Title 2"/>
          <p:cNvSpPr>
            <a:spLocks noGrp="1"/>
          </p:cNvSpPr>
          <p:nvPr>
            <p:ph type="title"/>
          </p:nvPr>
        </p:nvSpPr>
        <p:spPr/>
        <p:txBody>
          <a:bodyPr/>
          <a:lstStyle/>
          <a:p>
            <a:pPr>
              <a:lnSpc>
                <a:spcPct val="85000"/>
              </a:lnSpc>
            </a:pPr>
            <a:r>
              <a:rPr lang="en-US" sz="2800" b="1" dirty="0"/>
              <a:t>Federal and state governments are said to be MOST responsible for putting too much emphasis on tests. </a:t>
            </a:r>
          </a:p>
        </p:txBody>
      </p:sp>
      <p:sp>
        <p:nvSpPr>
          <p:cNvPr id="2" name="Rectangle 1"/>
          <p:cNvSpPr/>
          <p:nvPr/>
        </p:nvSpPr>
        <p:spPr>
          <a:xfrm>
            <a:off x="0" y="987552"/>
            <a:ext cx="9144000" cy="303416"/>
          </a:xfrm>
          <a:prstGeom prst="rect">
            <a:avLst/>
          </a:prstGeom>
        </p:spPr>
        <p:txBody>
          <a:bodyPr wrap="square">
            <a:spAutoFit/>
          </a:bodyPr>
          <a:lstStyle/>
          <a:p>
            <a:pPr algn="ctr">
              <a:lnSpc>
                <a:spcPct val="85000"/>
              </a:lnSpc>
              <a:defRPr/>
            </a:pPr>
            <a:r>
              <a:rPr lang="en-US" sz="1600" b="1" i="1" dirty="0">
                <a:cs typeface="Times New Roman" panose="02020603050405020304" pitchFamily="18" charset="0"/>
              </a:rPr>
              <a:t>Which of the following do you think is MOST responsible for putting too much emphasis on tests?*</a:t>
            </a:r>
          </a:p>
        </p:txBody>
      </p:sp>
      <p:sp>
        <p:nvSpPr>
          <p:cNvPr id="8" name="Text Placeholder 2"/>
          <p:cNvSpPr txBox="1">
            <a:spLocks/>
          </p:cNvSpPr>
          <p:nvPr/>
        </p:nvSpPr>
        <p:spPr bwMode="auto">
          <a:xfrm>
            <a:off x="1828800" y="6400800"/>
            <a:ext cx="5486400" cy="460191"/>
          </a:xfrm>
          <a:prstGeom prst="rect">
            <a:avLst/>
          </a:prstGeom>
          <a:noFill/>
          <a:ln>
            <a:miter lim="800000"/>
            <a:headEnd/>
            <a:tailEnd/>
          </a:ln>
        </p:spPr>
        <p:txBody>
          <a:bodyPr vert="horz" wrap="square" lIns="91440" tIns="45720" rIns="91440" bIns="45720" numCol="1" anchor="t" anchorCtr="0" compatLnSpc="1">
            <a:prstTxWarp prst="textNoShape">
              <a:avLst/>
            </a:prstTxWarp>
            <a:spAutoFit/>
          </a:bodyPr>
          <a:lstStyle>
            <a:lvl1pPr marL="0" indent="0" algn="ctr" defTabSz="914400" rtl="0" eaLnBrk="1" latinLnBrk="0" hangingPunct="1">
              <a:lnSpc>
                <a:spcPct val="100000"/>
              </a:lnSpc>
              <a:spcBef>
                <a:spcPts val="0"/>
              </a:spcBef>
              <a:buFont typeface="Arial" pitchFamily="34" charset="0"/>
              <a:buNone/>
              <a:defRPr lang="en-US" sz="1600" b="1" i="1" kern="1200" dirty="0" smtClean="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5000"/>
              </a:lnSpc>
              <a:spcBef>
                <a:spcPct val="0"/>
              </a:spcBef>
            </a:pPr>
            <a:r>
              <a:rPr lang="en-US" sz="1400" dirty="0">
                <a:latin typeface="+mn-lt"/>
              </a:rPr>
              <a:t>* Asked of those who believe there is too much emphasis on standardized tests</a:t>
            </a:r>
          </a:p>
        </p:txBody>
      </p:sp>
      <p:sp>
        <p:nvSpPr>
          <p:cNvPr id="9" name="Slide Number Placeholder 8"/>
          <p:cNvSpPr>
            <a:spLocks noGrp="1"/>
          </p:cNvSpPr>
          <p:nvPr>
            <p:ph type="sldNum" sz="quarter" idx="12"/>
          </p:nvPr>
        </p:nvSpPr>
        <p:spPr/>
        <p:txBody>
          <a:bodyPr/>
          <a:lstStyle/>
          <a:p>
            <a:fld id="{11718CFF-A8BD-EB47-8F44-778BB3A0591C}" type="slidenum">
              <a:rPr lang="en-US" smtClean="0"/>
              <a:t>18</a:t>
            </a:fld>
            <a:endParaRPr lang="en-US" dirty="0"/>
          </a:p>
        </p:txBody>
      </p:sp>
    </p:spTree>
    <p:extLst>
      <p:ext uri="{BB962C8B-B14F-4D97-AF65-F5344CB8AC3E}">
        <p14:creationId xmlns:p14="http://schemas.microsoft.com/office/powerpoint/2010/main" val="20266654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678860591"/>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57200" y="196961"/>
            <a:ext cx="8229600" cy="1143000"/>
          </a:xfrm>
        </p:spPr>
        <p:txBody>
          <a:bodyPr/>
          <a:lstStyle/>
          <a:p>
            <a:pPr>
              <a:lnSpc>
                <a:spcPct val="85000"/>
              </a:lnSpc>
            </a:pPr>
            <a:r>
              <a:rPr lang="en-US" sz="2800" b="1" dirty="0"/>
              <a:t>More parents say students are given the right amount or too few tests than say they are given too many.</a:t>
            </a:r>
            <a:br>
              <a:rPr lang="en-US" sz="2800" b="1" dirty="0"/>
            </a:br>
            <a:endParaRPr lang="en-US" sz="2800" b="1" dirty="0"/>
          </a:p>
        </p:txBody>
      </p:sp>
      <p:sp>
        <p:nvSpPr>
          <p:cNvPr id="30" name="Text Placeholder 2"/>
          <p:cNvSpPr>
            <a:spLocks noGrp="1"/>
          </p:cNvSpPr>
          <p:nvPr>
            <p:ph type="body" sz="quarter" idx="4294967295"/>
          </p:nvPr>
        </p:nvSpPr>
        <p:spPr bwMode="auto">
          <a:xfrm>
            <a:off x="0" y="987425"/>
            <a:ext cx="9144000" cy="5111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dirty="0">
                <a:solidFill>
                  <a:schemeClr val="tx1"/>
                </a:solidFill>
                <a:latin typeface="+mj-lt"/>
              </a:rPr>
              <a:t>In general, do you believe that students in public schools are given too many tests, not enough, or about the right amount throughout the school year?</a:t>
            </a:r>
            <a:endParaRPr sz="1600" b="1" dirty="0">
              <a:solidFill>
                <a:schemeClr val="tx1"/>
              </a:solidFill>
              <a:latin typeface="+mj-lt"/>
            </a:endParaRPr>
          </a:p>
        </p:txBody>
      </p:sp>
      <p:sp>
        <p:nvSpPr>
          <p:cNvPr id="8" name="Text Placeholder 2"/>
          <p:cNvSpPr>
            <a:spLocks noGrp="1"/>
          </p:cNvSpPr>
          <p:nvPr>
            <p:ph type="body" sz="quarter" idx="4294967295"/>
          </p:nvPr>
        </p:nvSpPr>
        <p:spPr bwMode="auto">
          <a:xfrm>
            <a:off x="0" y="1962988"/>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sz="1800" b="1" i="1" dirty="0">
                <a:solidFill>
                  <a:schemeClr val="tx1"/>
                </a:solidFill>
                <a:cs typeface="Times New Roman" pitchFamily="18" charset="0"/>
              </a:rPr>
              <a:t>Parents</a:t>
            </a:r>
          </a:p>
        </p:txBody>
      </p:sp>
      <p:sp>
        <p:nvSpPr>
          <p:cNvPr id="10" name="Text Placeholder 2"/>
          <p:cNvSpPr>
            <a:spLocks noGrp="1"/>
          </p:cNvSpPr>
          <p:nvPr>
            <p:ph type="body" sz="quarter" idx="4294967295"/>
          </p:nvPr>
        </p:nvSpPr>
        <p:spPr bwMode="auto">
          <a:xfrm>
            <a:off x="2286000" y="1962988"/>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cxnSp>
        <p:nvCxnSpPr>
          <p:cNvPr id="9" name="Straight Connector 8"/>
          <p:cNvCxnSpPr/>
          <p:nvPr/>
        </p:nvCxnSpPr>
        <p:spPr>
          <a:xfrm>
            <a:off x="2324100" y="2352675"/>
            <a:ext cx="0" cy="381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1" name="Table 10"/>
          <p:cNvGraphicFramePr>
            <a:graphicFrameLocks noGrp="1"/>
          </p:cNvGraphicFramePr>
          <p:nvPr>
            <p:extLst>
              <p:ext uri="{D42A27DB-BD31-4B8C-83A1-F6EECF244321}">
                <p14:modId xmlns:p14="http://schemas.microsoft.com/office/powerpoint/2010/main" val="2712885437"/>
              </p:ext>
            </p:extLst>
          </p:nvPr>
        </p:nvGraphicFramePr>
        <p:xfrm>
          <a:off x="285732" y="2705660"/>
          <a:ext cx="1844625" cy="370840"/>
        </p:xfrm>
        <a:graphic>
          <a:graphicData uri="http://schemas.openxmlformats.org/drawingml/2006/table">
            <a:tbl>
              <a:tblPr firstRow="1" bandRow="1">
                <a:tableStyleId>{5C22544A-7EE6-4342-B048-85BDC9FD1C3A}</a:tableStyleId>
              </a:tblPr>
              <a:tblGrid>
                <a:gridCol w="609211">
                  <a:extLst>
                    <a:ext uri="{9D8B030D-6E8A-4147-A177-3AD203B41FA5}">
                      <a16:colId xmlns:a16="http://schemas.microsoft.com/office/drawing/2014/main" val="20000"/>
                    </a:ext>
                  </a:extLst>
                </a:gridCol>
                <a:gridCol w="632300">
                  <a:extLst>
                    <a:ext uri="{9D8B030D-6E8A-4147-A177-3AD203B41FA5}">
                      <a16:colId xmlns:a16="http://schemas.microsoft.com/office/drawing/2014/main" val="20001"/>
                    </a:ext>
                  </a:extLst>
                </a:gridCol>
                <a:gridCol w="603114">
                  <a:extLst>
                    <a:ext uri="{9D8B030D-6E8A-4147-A177-3AD203B41FA5}">
                      <a16:colId xmlns:a16="http://schemas.microsoft.com/office/drawing/2014/main" val="20002"/>
                    </a:ext>
                  </a:extLst>
                </a:gridCol>
              </a:tblGrid>
              <a:tr h="370840">
                <a:tc>
                  <a:txBody>
                    <a:bodyPr/>
                    <a:lstStyle/>
                    <a:p>
                      <a:pPr algn="ctr"/>
                      <a:r>
                        <a:rPr lang="en-US" sz="1400" dirty="0">
                          <a:solidFill>
                            <a:srgbClr val="000076"/>
                          </a:solidFill>
                        </a:rPr>
                        <a:t>53%</a:t>
                      </a:r>
                    </a:p>
                  </a:txBody>
                  <a:tcPr anchor="ctr">
                    <a:solidFill>
                      <a:schemeClr val="bg1">
                        <a:lumMod val="85000"/>
                      </a:schemeClr>
                    </a:solidFill>
                  </a:tcPr>
                </a:tc>
                <a:tc>
                  <a:txBody>
                    <a:bodyPr/>
                    <a:lstStyle/>
                    <a:p>
                      <a:pPr algn="ctr"/>
                      <a:r>
                        <a:rPr lang="en-US" sz="1400" dirty="0">
                          <a:solidFill>
                            <a:srgbClr val="AC1C04"/>
                          </a:solidFill>
                        </a:rPr>
                        <a:t>10%</a:t>
                      </a:r>
                    </a:p>
                  </a:txBody>
                  <a:tcPr anchor="ctr">
                    <a:solidFill>
                      <a:schemeClr val="bg1">
                        <a:lumMod val="85000"/>
                      </a:schemeClr>
                    </a:solidFill>
                  </a:tcPr>
                </a:tc>
                <a:tc>
                  <a:txBody>
                    <a:bodyPr/>
                    <a:lstStyle/>
                    <a:p>
                      <a:pPr algn="ctr"/>
                      <a:r>
                        <a:rPr lang="en-US" sz="1400" baseline="0" dirty="0">
                          <a:solidFill>
                            <a:srgbClr val="FF6600"/>
                          </a:solidFill>
                        </a:rPr>
                        <a:t>33%</a:t>
                      </a:r>
                    </a:p>
                  </a:txBody>
                  <a:tcPr anchor="ctr">
                    <a:solidFill>
                      <a:schemeClr val="bg1">
                        <a:lumMod val="85000"/>
                      </a:schemeClr>
                    </a:solidFill>
                  </a:tcPr>
                </a:tc>
                <a:extLst>
                  <a:ext uri="{0D108BD9-81ED-4DB2-BD59-A6C34878D82A}">
                    <a16:rowId xmlns:a16="http://schemas.microsoft.com/office/drawing/2014/main" val="10000"/>
                  </a:ext>
                </a:extLst>
              </a:tr>
            </a:tbl>
          </a:graphicData>
        </a:graphic>
      </p:graphicFrame>
      <p:sp>
        <p:nvSpPr>
          <p:cNvPr id="7" name="Slide Number Placeholder 6"/>
          <p:cNvSpPr>
            <a:spLocks noGrp="1"/>
          </p:cNvSpPr>
          <p:nvPr>
            <p:ph type="sldNum" sz="quarter" idx="12"/>
          </p:nvPr>
        </p:nvSpPr>
        <p:spPr/>
        <p:txBody>
          <a:bodyPr/>
          <a:lstStyle/>
          <a:p>
            <a:fld id="{11718CFF-A8BD-EB47-8F44-778BB3A0591C}" type="slidenum">
              <a:rPr lang="en-US" smtClean="0"/>
              <a:t>19</a:t>
            </a:fld>
            <a:endParaRPr lang="en-US" dirty="0"/>
          </a:p>
        </p:txBody>
      </p:sp>
    </p:spTree>
    <p:extLst>
      <p:ext uri="{BB962C8B-B14F-4D97-AF65-F5344CB8AC3E}">
        <p14:creationId xmlns:p14="http://schemas.microsoft.com/office/powerpoint/2010/main" val="1365232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a:spLocks noGrp="1"/>
          </p:cNvSpPr>
          <p:nvPr>
            <p:ph idx="1"/>
          </p:nvPr>
        </p:nvSpPr>
        <p:spPr/>
        <p:txBody>
          <a:bodyPr/>
          <a:lstStyle/>
          <a:p>
            <a:pPr marL="0" indent="0">
              <a:lnSpc>
                <a:spcPct val="85000"/>
              </a:lnSpc>
              <a:buNone/>
            </a:pPr>
            <a:r>
              <a:rPr lang="en-US" sz="2800" dirty="0">
                <a:solidFill>
                  <a:schemeClr val="bg1">
                    <a:lumMod val="50000"/>
                  </a:schemeClr>
                </a:solidFill>
              </a:rPr>
              <a:t>On behalf of Achieve, Public Opinion Strategies with Greenberg Quinlan </a:t>
            </a:r>
            <a:r>
              <a:rPr lang="en-US" sz="2800" dirty="0" err="1">
                <a:solidFill>
                  <a:schemeClr val="bg1">
                    <a:lumMod val="50000"/>
                  </a:schemeClr>
                </a:solidFill>
              </a:rPr>
              <a:t>Rosner</a:t>
            </a:r>
            <a:r>
              <a:rPr lang="en-US" sz="2800" dirty="0">
                <a:solidFill>
                  <a:schemeClr val="bg1">
                    <a:lumMod val="50000"/>
                  </a:schemeClr>
                </a:solidFill>
              </a:rPr>
              <a:t> Research conducted a national survey of 1,200 public school parents, with at least one child in grades 3–12 with oversamples of 300 each of Hispanic moms; African-American moms; and suburban moms with a household income of +$80,000. </a:t>
            </a:r>
          </a:p>
          <a:p>
            <a:pPr marL="0" indent="0">
              <a:lnSpc>
                <a:spcPct val="85000"/>
              </a:lnSpc>
              <a:buNone/>
            </a:pPr>
            <a:endParaRPr lang="en-US" sz="2800" dirty="0">
              <a:solidFill>
                <a:schemeClr val="bg1">
                  <a:lumMod val="50000"/>
                </a:schemeClr>
              </a:solidFill>
            </a:endParaRPr>
          </a:p>
          <a:p>
            <a:pPr marL="0" indent="0">
              <a:lnSpc>
                <a:spcPct val="85000"/>
              </a:lnSpc>
              <a:buNone/>
            </a:pPr>
            <a:r>
              <a:rPr lang="en-US" sz="2800" dirty="0">
                <a:solidFill>
                  <a:schemeClr val="bg1">
                    <a:lumMod val="50000"/>
                  </a:schemeClr>
                </a:solidFill>
              </a:rPr>
              <a:t>The survey was conducted in May 2016 and has a margin of error of </a:t>
            </a:r>
            <a:r>
              <a:rPr lang="en-US" sz="2800" u="sng" dirty="0">
                <a:solidFill>
                  <a:schemeClr val="bg1">
                    <a:lumMod val="50000"/>
                  </a:schemeClr>
                </a:solidFill>
              </a:rPr>
              <a:t>+</a:t>
            </a:r>
            <a:r>
              <a:rPr lang="en-US" sz="2800" dirty="0">
                <a:solidFill>
                  <a:schemeClr val="bg1">
                    <a:lumMod val="50000"/>
                  </a:schemeClr>
                </a:solidFill>
              </a:rPr>
              <a:t>2.83%. The margin of error for the oversamples is </a:t>
            </a:r>
            <a:r>
              <a:rPr lang="en-US" sz="2800" u="sng" dirty="0">
                <a:solidFill>
                  <a:schemeClr val="bg1">
                    <a:lumMod val="50000"/>
                  </a:schemeClr>
                </a:solidFill>
              </a:rPr>
              <a:t>+</a:t>
            </a:r>
            <a:r>
              <a:rPr lang="en-US" sz="2800" dirty="0">
                <a:solidFill>
                  <a:schemeClr val="bg1">
                    <a:lumMod val="50000"/>
                  </a:schemeClr>
                </a:solidFill>
              </a:rPr>
              <a:t>5.7%.</a:t>
            </a:r>
          </a:p>
        </p:txBody>
      </p:sp>
      <p:sp>
        <p:nvSpPr>
          <p:cNvPr id="9" name="Title 1"/>
          <p:cNvSpPr>
            <a:spLocks noGrp="1"/>
          </p:cNvSpPr>
          <p:nvPr>
            <p:ph type="title"/>
          </p:nvPr>
        </p:nvSpPr>
        <p:spPr/>
        <p:txBody>
          <a:bodyPr/>
          <a:lstStyle/>
          <a:p>
            <a:pPr algn="l"/>
            <a:r>
              <a:rPr lang="en-US" sz="4000" dirty="0"/>
              <a:t>Methodology</a:t>
            </a:r>
          </a:p>
        </p:txBody>
      </p:sp>
      <p:sp>
        <p:nvSpPr>
          <p:cNvPr id="6" name="Slide Number Placeholder 5"/>
          <p:cNvSpPr>
            <a:spLocks noGrp="1"/>
          </p:cNvSpPr>
          <p:nvPr>
            <p:ph type="sldNum" sz="quarter" idx="12"/>
          </p:nvPr>
        </p:nvSpPr>
        <p:spPr/>
        <p:txBody>
          <a:bodyPr/>
          <a:lstStyle/>
          <a:p>
            <a:fld id="{11718CFF-A8BD-EB47-8F44-778BB3A0591C}" type="slidenum">
              <a:rPr lang="en-US" smtClean="0"/>
              <a:t>2</a:t>
            </a:fld>
            <a:endParaRPr lang="en-US" dirty="0"/>
          </a:p>
        </p:txBody>
      </p:sp>
    </p:spTree>
    <p:extLst>
      <p:ext uri="{BB962C8B-B14F-4D97-AF65-F5344CB8AC3E}">
        <p14:creationId xmlns:p14="http://schemas.microsoft.com/office/powerpoint/2010/main" val="7223661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2958488253"/>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57200" y="193613"/>
            <a:ext cx="8229600" cy="858836"/>
          </a:xfrm>
        </p:spPr>
        <p:txBody>
          <a:bodyPr/>
          <a:lstStyle/>
          <a:p>
            <a:pPr>
              <a:lnSpc>
                <a:spcPct val="85000"/>
              </a:lnSpc>
            </a:pPr>
            <a:r>
              <a:rPr lang="en-US" sz="2800" b="1" dirty="0"/>
              <a:t>Testing students to make sure they are on track in key courses is seen as very important.</a:t>
            </a:r>
          </a:p>
        </p:txBody>
      </p:sp>
      <p:sp>
        <p:nvSpPr>
          <p:cNvPr id="30" name="Text Placeholder 2"/>
          <p:cNvSpPr>
            <a:spLocks noGrp="1"/>
          </p:cNvSpPr>
          <p:nvPr>
            <p:ph type="body" sz="quarter" idx="4294967295"/>
          </p:nvPr>
        </p:nvSpPr>
        <p:spPr bwMode="auto">
          <a:xfrm>
            <a:off x="457200" y="1081192"/>
            <a:ext cx="8229600" cy="5111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How important is it to test students from grades 3 through 12 to know if they are on track in reading, writing, and math?*</a:t>
            </a:r>
            <a:endParaRPr sz="1600" b="1" i="1" dirty="0">
              <a:solidFill>
                <a:schemeClr val="tx1"/>
              </a:solidFill>
              <a:latin typeface="+mn-lt"/>
            </a:endParaRPr>
          </a:p>
        </p:txBody>
      </p:sp>
      <p:sp>
        <p:nvSpPr>
          <p:cNvPr id="31" name="Text Placeholder 2"/>
          <p:cNvSpPr>
            <a:spLocks noGrp="1"/>
          </p:cNvSpPr>
          <p:nvPr>
            <p:ph type="body" sz="quarter" idx="4294967295"/>
          </p:nvPr>
        </p:nvSpPr>
        <p:spPr bwMode="auto">
          <a:xfrm>
            <a:off x="1826397" y="6469208"/>
            <a:ext cx="5486400" cy="2762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sz="1400" b="1" i="1" dirty="0">
                <a:solidFill>
                  <a:schemeClr val="tx1"/>
                </a:solidFill>
                <a:latin typeface="+mn-lt"/>
              </a:rPr>
              <a:t>* Asked of Sample A</a:t>
            </a:r>
          </a:p>
        </p:txBody>
      </p:sp>
      <p:sp>
        <p:nvSpPr>
          <p:cNvPr id="18" name="Text Placeholder 2"/>
          <p:cNvSpPr>
            <a:spLocks noGrp="1"/>
          </p:cNvSpPr>
          <p:nvPr>
            <p:ph type="body" sz="quarter" idx="4294967295"/>
          </p:nvPr>
        </p:nvSpPr>
        <p:spPr bwMode="auto">
          <a:xfrm>
            <a:off x="0" y="1958975"/>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sz="1800" b="1" i="1" dirty="0">
                <a:solidFill>
                  <a:schemeClr val="tx1"/>
                </a:solidFill>
                <a:cs typeface="Times New Roman" pitchFamily="18" charset="0"/>
              </a:rPr>
              <a:t>Parents</a:t>
            </a:r>
          </a:p>
        </p:txBody>
      </p:sp>
      <p:sp>
        <p:nvSpPr>
          <p:cNvPr id="22" name="Text Placeholder 2"/>
          <p:cNvSpPr>
            <a:spLocks noGrp="1"/>
          </p:cNvSpPr>
          <p:nvPr>
            <p:ph type="body" sz="quarter" idx="4294967295"/>
          </p:nvPr>
        </p:nvSpPr>
        <p:spPr bwMode="auto">
          <a:xfrm>
            <a:off x="2286000" y="1958975"/>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sp>
        <p:nvSpPr>
          <p:cNvPr id="11" name="Text Placeholder 2"/>
          <p:cNvSpPr txBox="1">
            <a:spLocks/>
          </p:cNvSpPr>
          <p:nvPr/>
        </p:nvSpPr>
        <p:spPr>
          <a:xfrm>
            <a:off x="185988" y="5422232"/>
            <a:ext cx="1209675" cy="307777"/>
          </a:xfrm>
          <a:prstGeom prst="rect">
            <a:avLst/>
          </a:prstGeom>
        </p:spPr>
        <p:txBody>
          <a:bodyPr wrap="square">
            <a:spAutoFit/>
          </a:bodyPr>
          <a:lstStyle/>
          <a:p>
            <a:pPr algn="ctr">
              <a:spcBef>
                <a:spcPts val="0"/>
              </a:spcBef>
              <a:defRPr/>
            </a:pPr>
            <a:r>
              <a:rPr lang="en-US" sz="1400" b="1" kern="0" dirty="0">
                <a:solidFill>
                  <a:schemeClr val="bg1"/>
                </a:solidFill>
                <a:cs typeface="Times New Roman" pitchFamily="18" charset="0"/>
              </a:rPr>
              <a:t>Important</a:t>
            </a:r>
          </a:p>
        </p:txBody>
      </p:sp>
      <p:sp>
        <p:nvSpPr>
          <p:cNvPr id="12" name="Text Placeholder 2"/>
          <p:cNvSpPr txBox="1">
            <a:spLocks/>
          </p:cNvSpPr>
          <p:nvPr/>
        </p:nvSpPr>
        <p:spPr>
          <a:xfrm>
            <a:off x="83322" y="3606225"/>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61% </a:t>
            </a:r>
          </a:p>
          <a:p>
            <a:pPr algn="ctr">
              <a:spcBef>
                <a:spcPts val="0"/>
              </a:spcBef>
              <a:defRPr/>
            </a:pPr>
            <a:r>
              <a:rPr lang="en-US" sz="1600" b="1" i="1" kern="0" dirty="0">
                <a:solidFill>
                  <a:schemeClr val="bg1"/>
                </a:solidFill>
                <a:cs typeface="Times New Roman" pitchFamily="18" charset="0"/>
              </a:rPr>
              <a:t>Very</a:t>
            </a:r>
          </a:p>
        </p:txBody>
      </p:sp>
      <p:sp>
        <p:nvSpPr>
          <p:cNvPr id="15" name="Text Placeholder 2"/>
          <p:cNvSpPr txBox="1">
            <a:spLocks/>
          </p:cNvSpPr>
          <p:nvPr/>
        </p:nvSpPr>
        <p:spPr>
          <a:xfrm>
            <a:off x="2397125" y="5410201"/>
            <a:ext cx="1209675" cy="523220"/>
          </a:xfrm>
          <a:prstGeom prst="rect">
            <a:avLst/>
          </a:prstGeom>
        </p:spPr>
        <p:txBody>
          <a:bodyPr wrap="square">
            <a:spAutoFit/>
          </a:bodyPr>
          <a:lstStyle/>
          <a:p>
            <a:pPr algn="ctr">
              <a:defRPr/>
            </a:pPr>
            <a:r>
              <a:rPr lang="en-US" sz="1400" b="1" kern="0" dirty="0">
                <a:solidFill>
                  <a:schemeClr val="bg1"/>
                </a:solidFill>
                <a:cs typeface="Times New Roman" pitchFamily="18" charset="0"/>
              </a:rPr>
              <a:t>Important</a:t>
            </a:r>
          </a:p>
          <a:p>
            <a:pPr algn="ctr">
              <a:spcBef>
                <a:spcPts val="0"/>
              </a:spcBef>
              <a:defRPr/>
            </a:pPr>
            <a:endParaRPr lang="en-US" sz="1400" b="1" kern="0" dirty="0">
              <a:solidFill>
                <a:schemeClr val="bg1"/>
              </a:solidFill>
              <a:cs typeface="Times New Roman" pitchFamily="18" charset="0"/>
            </a:endParaRPr>
          </a:p>
        </p:txBody>
      </p:sp>
      <p:sp>
        <p:nvSpPr>
          <p:cNvPr id="16" name="Text Placeholder 2"/>
          <p:cNvSpPr txBox="1">
            <a:spLocks/>
          </p:cNvSpPr>
          <p:nvPr/>
        </p:nvSpPr>
        <p:spPr>
          <a:xfrm>
            <a:off x="2331222" y="4139625"/>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44% </a:t>
            </a:r>
          </a:p>
          <a:p>
            <a:pPr algn="ctr">
              <a:spcBef>
                <a:spcPts val="0"/>
              </a:spcBef>
              <a:defRPr/>
            </a:pPr>
            <a:r>
              <a:rPr lang="en-US" sz="1600" b="1" i="1" kern="0" dirty="0">
                <a:solidFill>
                  <a:schemeClr val="bg1"/>
                </a:solidFill>
                <a:cs typeface="Times New Roman" pitchFamily="18" charset="0"/>
              </a:rPr>
              <a:t>Very</a:t>
            </a:r>
          </a:p>
        </p:txBody>
      </p:sp>
      <p:sp>
        <p:nvSpPr>
          <p:cNvPr id="20" name="Text Placeholder 2"/>
          <p:cNvSpPr txBox="1">
            <a:spLocks/>
          </p:cNvSpPr>
          <p:nvPr/>
        </p:nvSpPr>
        <p:spPr>
          <a:xfrm>
            <a:off x="4632325" y="5410201"/>
            <a:ext cx="1209675" cy="307777"/>
          </a:xfrm>
          <a:prstGeom prst="rect">
            <a:avLst/>
          </a:prstGeom>
        </p:spPr>
        <p:txBody>
          <a:bodyPr wrap="square">
            <a:spAutoFit/>
          </a:bodyPr>
          <a:lstStyle/>
          <a:p>
            <a:pPr algn="ctr">
              <a:spcBef>
                <a:spcPts val="0"/>
              </a:spcBef>
              <a:defRPr/>
            </a:pPr>
            <a:r>
              <a:rPr lang="en-US" sz="1400" b="1" kern="0" dirty="0">
                <a:solidFill>
                  <a:schemeClr val="bg1"/>
                </a:solidFill>
                <a:cs typeface="Times New Roman" pitchFamily="18" charset="0"/>
              </a:rPr>
              <a:t>Important</a:t>
            </a:r>
          </a:p>
        </p:txBody>
      </p:sp>
      <p:sp>
        <p:nvSpPr>
          <p:cNvPr id="21" name="Text Placeholder 2"/>
          <p:cNvSpPr txBox="1">
            <a:spLocks/>
          </p:cNvSpPr>
          <p:nvPr/>
        </p:nvSpPr>
        <p:spPr>
          <a:xfrm>
            <a:off x="4569597" y="3429000"/>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69% </a:t>
            </a:r>
          </a:p>
          <a:p>
            <a:pPr algn="ctr">
              <a:spcBef>
                <a:spcPts val="0"/>
              </a:spcBef>
              <a:defRPr/>
            </a:pPr>
            <a:r>
              <a:rPr lang="en-US" sz="1600" b="1" i="1" kern="0" dirty="0">
                <a:solidFill>
                  <a:schemeClr val="bg1"/>
                </a:solidFill>
                <a:cs typeface="Times New Roman" pitchFamily="18" charset="0"/>
              </a:rPr>
              <a:t>Very</a:t>
            </a:r>
          </a:p>
        </p:txBody>
      </p:sp>
      <p:sp>
        <p:nvSpPr>
          <p:cNvPr id="24" name="Text Placeholder 2"/>
          <p:cNvSpPr txBox="1">
            <a:spLocks/>
          </p:cNvSpPr>
          <p:nvPr/>
        </p:nvSpPr>
        <p:spPr>
          <a:xfrm>
            <a:off x="6867525" y="5410200"/>
            <a:ext cx="1209675" cy="307777"/>
          </a:xfrm>
          <a:prstGeom prst="rect">
            <a:avLst/>
          </a:prstGeom>
        </p:spPr>
        <p:txBody>
          <a:bodyPr wrap="square">
            <a:spAutoFit/>
          </a:bodyPr>
          <a:lstStyle/>
          <a:p>
            <a:pPr algn="ctr">
              <a:spcBef>
                <a:spcPts val="0"/>
              </a:spcBef>
              <a:defRPr/>
            </a:pPr>
            <a:r>
              <a:rPr lang="en-US" sz="1400" b="1" kern="0" dirty="0">
                <a:solidFill>
                  <a:schemeClr val="bg1"/>
                </a:solidFill>
                <a:cs typeface="Times New Roman" pitchFamily="18" charset="0"/>
              </a:rPr>
              <a:t>Important</a:t>
            </a:r>
          </a:p>
        </p:txBody>
      </p:sp>
      <p:sp>
        <p:nvSpPr>
          <p:cNvPr id="25" name="Text Placeholder 2"/>
          <p:cNvSpPr txBox="1">
            <a:spLocks/>
          </p:cNvSpPr>
          <p:nvPr/>
        </p:nvSpPr>
        <p:spPr>
          <a:xfrm>
            <a:off x="6798447" y="3505200"/>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68% </a:t>
            </a:r>
          </a:p>
          <a:p>
            <a:pPr algn="ctr">
              <a:spcBef>
                <a:spcPts val="0"/>
              </a:spcBef>
              <a:defRPr/>
            </a:pPr>
            <a:r>
              <a:rPr lang="en-US" sz="1600" b="1" i="1" kern="0" dirty="0">
                <a:solidFill>
                  <a:schemeClr val="bg1"/>
                </a:solidFill>
                <a:cs typeface="Times New Roman" pitchFamily="18" charset="0"/>
              </a:rPr>
              <a:t>Very</a:t>
            </a:r>
          </a:p>
        </p:txBody>
      </p:sp>
      <p:sp>
        <p:nvSpPr>
          <p:cNvPr id="33" name="Text Placeholder 2"/>
          <p:cNvSpPr txBox="1">
            <a:spLocks/>
          </p:cNvSpPr>
          <p:nvPr/>
        </p:nvSpPr>
        <p:spPr>
          <a:xfrm>
            <a:off x="1101055" y="4629053"/>
            <a:ext cx="1209675" cy="523220"/>
          </a:xfrm>
          <a:prstGeom prst="rect">
            <a:avLst/>
          </a:prstGeom>
        </p:spPr>
        <p:txBody>
          <a:bodyPr wrap="square">
            <a:spAutoFit/>
          </a:bodyPr>
          <a:lstStyle/>
          <a:p>
            <a:pPr algn="ctr">
              <a:spcBef>
                <a:spcPts val="0"/>
              </a:spcBef>
              <a:defRPr/>
            </a:pPr>
            <a:r>
              <a:rPr lang="en-US" sz="1400" b="1" kern="0" dirty="0">
                <a:cs typeface="Times New Roman" pitchFamily="18" charset="0"/>
              </a:rPr>
              <a:t>Not Important</a:t>
            </a:r>
          </a:p>
        </p:txBody>
      </p:sp>
      <p:sp>
        <p:nvSpPr>
          <p:cNvPr id="34" name="Text Placeholder 2"/>
          <p:cNvSpPr txBox="1">
            <a:spLocks/>
          </p:cNvSpPr>
          <p:nvPr/>
        </p:nvSpPr>
        <p:spPr>
          <a:xfrm>
            <a:off x="3290356" y="4512441"/>
            <a:ext cx="1209675" cy="523220"/>
          </a:xfrm>
          <a:prstGeom prst="rect">
            <a:avLst/>
          </a:prstGeom>
        </p:spPr>
        <p:txBody>
          <a:bodyPr wrap="square">
            <a:spAutoFit/>
          </a:bodyPr>
          <a:lstStyle/>
          <a:p>
            <a:pPr algn="ctr">
              <a:spcBef>
                <a:spcPts val="0"/>
              </a:spcBef>
              <a:defRPr/>
            </a:pPr>
            <a:r>
              <a:rPr lang="en-US" sz="1400" b="1" kern="0" dirty="0">
                <a:cs typeface="Times New Roman" pitchFamily="18" charset="0"/>
              </a:rPr>
              <a:t>Not Important</a:t>
            </a:r>
          </a:p>
        </p:txBody>
      </p:sp>
      <p:sp>
        <p:nvSpPr>
          <p:cNvPr id="36" name="Text Placeholder 2"/>
          <p:cNvSpPr txBox="1">
            <a:spLocks/>
          </p:cNvSpPr>
          <p:nvPr/>
        </p:nvSpPr>
        <p:spPr>
          <a:xfrm>
            <a:off x="5525556" y="4746991"/>
            <a:ext cx="1209675" cy="523220"/>
          </a:xfrm>
          <a:prstGeom prst="rect">
            <a:avLst/>
          </a:prstGeom>
        </p:spPr>
        <p:txBody>
          <a:bodyPr wrap="square">
            <a:spAutoFit/>
          </a:bodyPr>
          <a:lstStyle/>
          <a:p>
            <a:pPr algn="ctr">
              <a:spcBef>
                <a:spcPts val="0"/>
              </a:spcBef>
              <a:defRPr/>
            </a:pPr>
            <a:r>
              <a:rPr lang="en-US" sz="1400" b="1" kern="0" dirty="0">
                <a:cs typeface="Times New Roman" pitchFamily="18" charset="0"/>
              </a:rPr>
              <a:t>Not Important</a:t>
            </a:r>
          </a:p>
        </p:txBody>
      </p:sp>
      <p:sp>
        <p:nvSpPr>
          <p:cNvPr id="37" name="Text Placeholder 2"/>
          <p:cNvSpPr txBox="1">
            <a:spLocks/>
          </p:cNvSpPr>
          <p:nvPr/>
        </p:nvSpPr>
        <p:spPr>
          <a:xfrm>
            <a:off x="7736693" y="4745275"/>
            <a:ext cx="1209675" cy="523220"/>
          </a:xfrm>
          <a:prstGeom prst="rect">
            <a:avLst/>
          </a:prstGeom>
        </p:spPr>
        <p:txBody>
          <a:bodyPr wrap="square">
            <a:spAutoFit/>
          </a:bodyPr>
          <a:lstStyle/>
          <a:p>
            <a:pPr algn="ctr">
              <a:spcBef>
                <a:spcPts val="0"/>
              </a:spcBef>
              <a:defRPr/>
            </a:pPr>
            <a:r>
              <a:rPr lang="en-US" sz="1400" b="1" kern="0" dirty="0">
                <a:cs typeface="Times New Roman" pitchFamily="18" charset="0"/>
              </a:rPr>
              <a:t>Not Important</a:t>
            </a:r>
          </a:p>
        </p:txBody>
      </p:sp>
      <p:cxnSp>
        <p:nvCxnSpPr>
          <p:cNvPr id="19" name="Straight Connector 18"/>
          <p:cNvCxnSpPr/>
          <p:nvPr/>
        </p:nvCxnSpPr>
        <p:spPr>
          <a:xfrm>
            <a:off x="2324100" y="2352675"/>
            <a:ext cx="0" cy="381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2641465" y="4089974"/>
            <a:ext cx="636814" cy="6344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p:cNvSpPr>
            <a:spLocks noGrp="1"/>
          </p:cNvSpPr>
          <p:nvPr>
            <p:ph type="sldNum" sz="quarter" idx="12"/>
          </p:nvPr>
        </p:nvSpPr>
        <p:spPr/>
        <p:txBody>
          <a:bodyPr/>
          <a:lstStyle/>
          <a:p>
            <a:fld id="{11718CFF-A8BD-EB47-8F44-778BB3A0591C}" type="slidenum">
              <a:rPr lang="en-US" smtClean="0"/>
              <a:t>20</a:t>
            </a:fld>
            <a:endParaRPr lang="en-US" dirty="0"/>
          </a:p>
        </p:txBody>
      </p:sp>
    </p:spTree>
    <p:extLst>
      <p:ext uri="{BB962C8B-B14F-4D97-AF65-F5344CB8AC3E}">
        <p14:creationId xmlns:p14="http://schemas.microsoft.com/office/powerpoint/2010/main" val="22375035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33822486"/>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57200" y="196961"/>
            <a:ext cx="8229600" cy="1143000"/>
          </a:xfrm>
        </p:spPr>
        <p:txBody>
          <a:bodyPr/>
          <a:lstStyle/>
          <a:p>
            <a:pPr>
              <a:lnSpc>
                <a:spcPct val="85000"/>
              </a:lnSpc>
            </a:pPr>
            <a:r>
              <a:rPr lang="en-US" sz="2800" b="1" dirty="0"/>
              <a:t>Testing students to ensure they will be ready for college and the workplace upon graduation is also seen as very important.</a:t>
            </a:r>
          </a:p>
        </p:txBody>
      </p:sp>
      <p:sp>
        <p:nvSpPr>
          <p:cNvPr id="30" name="Text Placeholder 2"/>
          <p:cNvSpPr>
            <a:spLocks noGrp="1"/>
          </p:cNvSpPr>
          <p:nvPr>
            <p:ph type="body" sz="quarter" idx="4294967295"/>
          </p:nvPr>
        </p:nvSpPr>
        <p:spPr bwMode="auto">
          <a:xfrm>
            <a:off x="-2403" y="1392466"/>
            <a:ext cx="9144000" cy="719137"/>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How important is it to test students from grades 3 through 12 to know if they are on track in reading, writing, and math so they can graduate from high school ready for college and the workplace?^</a:t>
            </a:r>
            <a:endParaRPr sz="1600" b="1" i="1" dirty="0">
              <a:solidFill>
                <a:schemeClr val="tx1"/>
              </a:solidFill>
              <a:latin typeface="+mn-lt"/>
            </a:endParaRPr>
          </a:p>
        </p:txBody>
      </p:sp>
      <p:sp>
        <p:nvSpPr>
          <p:cNvPr id="31" name="Text Placeholder 2"/>
          <p:cNvSpPr>
            <a:spLocks noGrp="1"/>
          </p:cNvSpPr>
          <p:nvPr>
            <p:ph type="body" sz="quarter" idx="4294967295"/>
          </p:nvPr>
        </p:nvSpPr>
        <p:spPr bwMode="auto">
          <a:xfrm>
            <a:off x="1826397" y="6470663"/>
            <a:ext cx="5486400" cy="2762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sz="1400" b="1" i="1" dirty="0">
                <a:solidFill>
                  <a:schemeClr val="tx1"/>
                </a:solidFill>
                <a:latin typeface="+mn-lt"/>
              </a:rPr>
              <a:t>^ Asked of Sample B</a:t>
            </a:r>
          </a:p>
        </p:txBody>
      </p:sp>
      <p:sp>
        <p:nvSpPr>
          <p:cNvPr id="18" name="Text Placeholder 2"/>
          <p:cNvSpPr>
            <a:spLocks noGrp="1"/>
          </p:cNvSpPr>
          <p:nvPr>
            <p:ph type="body" sz="quarter" idx="4294967295"/>
          </p:nvPr>
        </p:nvSpPr>
        <p:spPr bwMode="auto">
          <a:xfrm>
            <a:off x="0" y="1958975"/>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Parents</a:t>
            </a:r>
          </a:p>
        </p:txBody>
      </p:sp>
      <p:sp>
        <p:nvSpPr>
          <p:cNvPr id="28" name="Text Placeholder 2"/>
          <p:cNvSpPr>
            <a:spLocks noGrp="1"/>
          </p:cNvSpPr>
          <p:nvPr>
            <p:ph type="body" sz="quarter" idx="4294967295"/>
          </p:nvPr>
        </p:nvSpPr>
        <p:spPr bwMode="auto">
          <a:xfrm>
            <a:off x="2286000" y="1958975"/>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sp>
        <p:nvSpPr>
          <p:cNvPr id="11" name="Text Placeholder 2"/>
          <p:cNvSpPr txBox="1">
            <a:spLocks/>
          </p:cNvSpPr>
          <p:nvPr/>
        </p:nvSpPr>
        <p:spPr>
          <a:xfrm>
            <a:off x="161925" y="5410201"/>
            <a:ext cx="1209675" cy="307777"/>
          </a:xfrm>
          <a:prstGeom prst="rect">
            <a:avLst/>
          </a:prstGeom>
        </p:spPr>
        <p:txBody>
          <a:bodyPr wrap="square">
            <a:spAutoFit/>
          </a:bodyPr>
          <a:lstStyle/>
          <a:p>
            <a:pPr algn="ctr">
              <a:spcBef>
                <a:spcPts val="0"/>
              </a:spcBef>
              <a:defRPr/>
            </a:pPr>
            <a:r>
              <a:rPr lang="en-US" sz="1400" b="1" kern="0" dirty="0">
                <a:solidFill>
                  <a:schemeClr val="bg1"/>
                </a:solidFill>
                <a:cs typeface="Times New Roman" pitchFamily="18" charset="0"/>
              </a:rPr>
              <a:t>Important</a:t>
            </a:r>
          </a:p>
        </p:txBody>
      </p:sp>
      <p:sp>
        <p:nvSpPr>
          <p:cNvPr id="12" name="Text Placeholder 2"/>
          <p:cNvSpPr txBox="1">
            <a:spLocks/>
          </p:cNvSpPr>
          <p:nvPr/>
        </p:nvSpPr>
        <p:spPr>
          <a:xfrm>
            <a:off x="83322" y="3733800"/>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63% </a:t>
            </a:r>
          </a:p>
          <a:p>
            <a:pPr algn="ctr">
              <a:spcBef>
                <a:spcPts val="0"/>
              </a:spcBef>
              <a:defRPr/>
            </a:pPr>
            <a:r>
              <a:rPr lang="en-US" sz="1600" b="1" i="1" kern="0" dirty="0">
                <a:solidFill>
                  <a:schemeClr val="bg1"/>
                </a:solidFill>
                <a:cs typeface="Times New Roman" pitchFamily="18" charset="0"/>
              </a:rPr>
              <a:t>Very</a:t>
            </a:r>
          </a:p>
        </p:txBody>
      </p:sp>
      <p:sp>
        <p:nvSpPr>
          <p:cNvPr id="15" name="Text Placeholder 2"/>
          <p:cNvSpPr txBox="1">
            <a:spLocks/>
          </p:cNvSpPr>
          <p:nvPr/>
        </p:nvSpPr>
        <p:spPr>
          <a:xfrm>
            <a:off x="2397125" y="5410201"/>
            <a:ext cx="1209675" cy="523220"/>
          </a:xfrm>
          <a:prstGeom prst="rect">
            <a:avLst/>
          </a:prstGeom>
        </p:spPr>
        <p:txBody>
          <a:bodyPr wrap="square">
            <a:spAutoFit/>
          </a:bodyPr>
          <a:lstStyle/>
          <a:p>
            <a:pPr algn="ctr">
              <a:defRPr/>
            </a:pPr>
            <a:r>
              <a:rPr lang="en-US" sz="1400" b="1" kern="0" dirty="0">
                <a:solidFill>
                  <a:schemeClr val="bg1"/>
                </a:solidFill>
                <a:cs typeface="Times New Roman" pitchFamily="18" charset="0"/>
              </a:rPr>
              <a:t>Important</a:t>
            </a:r>
          </a:p>
          <a:p>
            <a:pPr algn="ctr">
              <a:spcBef>
                <a:spcPts val="0"/>
              </a:spcBef>
              <a:defRPr/>
            </a:pPr>
            <a:endParaRPr lang="en-US" sz="1400" b="1" kern="0" dirty="0">
              <a:solidFill>
                <a:schemeClr val="bg1"/>
              </a:solidFill>
              <a:cs typeface="Times New Roman" pitchFamily="18" charset="0"/>
            </a:endParaRPr>
          </a:p>
        </p:txBody>
      </p:sp>
      <p:sp>
        <p:nvSpPr>
          <p:cNvPr id="16" name="Text Placeholder 2"/>
          <p:cNvSpPr txBox="1">
            <a:spLocks/>
          </p:cNvSpPr>
          <p:nvPr/>
        </p:nvSpPr>
        <p:spPr>
          <a:xfrm>
            <a:off x="2331222" y="3911025"/>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51% </a:t>
            </a:r>
          </a:p>
          <a:p>
            <a:pPr algn="ctr">
              <a:spcBef>
                <a:spcPts val="0"/>
              </a:spcBef>
              <a:defRPr/>
            </a:pPr>
            <a:r>
              <a:rPr lang="en-US" sz="1600" b="1" i="1" kern="0" dirty="0">
                <a:solidFill>
                  <a:schemeClr val="bg1"/>
                </a:solidFill>
                <a:cs typeface="Times New Roman" pitchFamily="18" charset="0"/>
              </a:rPr>
              <a:t>Very</a:t>
            </a:r>
          </a:p>
        </p:txBody>
      </p:sp>
      <p:sp>
        <p:nvSpPr>
          <p:cNvPr id="20" name="Text Placeholder 2"/>
          <p:cNvSpPr txBox="1">
            <a:spLocks/>
          </p:cNvSpPr>
          <p:nvPr/>
        </p:nvSpPr>
        <p:spPr>
          <a:xfrm>
            <a:off x="4632325" y="5410201"/>
            <a:ext cx="1209675" cy="307777"/>
          </a:xfrm>
          <a:prstGeom prst="rect">
            <a:avLst/>
          </a:prstGeom>
        </p:spPr>
        <p:txBody>
          <a:bodyPr wrap="square">
            <a:spAutoFit/>
          </a:bodyPr>
          <a:lstStyle/>
          <a:p>
            <a:pPr algn="ctr">
              <a:spcBef>
                <a:spcPts val="0"/>
              </a:spcBef>
              <a:defRPr/>
            </a:pPr>
            <a:r>
              <a:rPr lang="en-US" sz="1400" b="1" kern="0" dirty="0">
                <a:solidFill>
                  <a:schemeClr val="bg1"/>
                </a:solidFill>
                <a:cs typeface="Times New Roman" pitchFamily="18" charset="0"/>
              </a:rPr>
              <a:t>Important</a:t>
            </a:r>
          </a:p>
        </p:txBody>
      </p:sp>
      <p:sp>
        <p:nvSpPr>
          <p:cNvPr id="21" name="Text Placeholder 2"/>
          <p:cNvSpPr txBox="1">
            <a:spLocks/>
          </p:cNvSpPr>
          <p:nvPr/>
        </p:nvSpPr>
        <p:spPr>
          <a:xfrm>
            <a:off x="4569597" y="3352800"/>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74% </a:t>
            </a:r>
          </a:p>
          <a:p>
            <a:pPr algn="ctr">
              <a:spcBef>
                <a:spcPts val="0"/>
              </a:spcBef>
              <a:defRPr/>
            </a:pPr>
            <a:r>
              <a:rPr lang="en-US" sz="1600" b="1" i="1" kern="0" dirty="0">
                <a:solidFill>
                  <a:schemeClr val="bg1"/>
                </a:solidFill>
                <a:cs typeface="Times New Roman" pitchFamily="18" charset="0"/>
              </a:rPr>
              <a:t>Very</a:t>
            </a:r>
          </a:p>
        </p:txBody>
      </p:sp>
      <p:sp>
        <p:nvSpPr>
          <p:cNvPr id="24" name="Text Placeholder 2"/>
          <p:cNvSpPr txBox="1">
            <a:spLocks/>
          </p:cNvSpPr>
          <p:nvPr/>
        </p:nvSpPr>
        <p:spPr>
          <a:xfrm>
            <a:off x="6867525" y="5410200"/>
            <a:ext cx="1209675" cy="307777"/>
          </a:xfrm>
          <a:prstGeom prst="rect">
            <a:avLst/>
          </a:prstGeom>
        </p:spPr>
        <p:txBody>
          <a:bodyPr wrap="square">
            <a:spAutoFit/>
          </a:bodyPr>
          <a:lstStyle/>
          <a:p>
            <a:pPr algn="ctr">
              <a:spcBef>
                <a:spcPts val="0"/>
              </a:spcBef>
              <a:defRPr/>
            </a:pPr>
            <a:r>
              <a:rPr lang="en-US" sz="1400" b="1" kern="0" dirty="0">
                <a:solidFill>
                  <a:schemeClr val="bg1"/>
                </a:solidFill>
                <a:cs typeface="Times New Roman" pitchFamily="18" charset="0"/>
              </a:rPr>
              <a:t>Important</a:t>
            </a:r>
          </a:p>
        </p:txBody>
      </p:sp>
      <p:sp>
        <p:nvSpPr>
          <p:cNvPr id="25" name="Text Placeholder 2"/>
          <p:cNvSpPr txBox="1">
            <a:spLocks/>
          </p:cNvSpPr>
          <p:nvPr/>
        </p:nvSpPr>
        <p:spPr>
          <a:xfrm>
            <a:off x="6798447" y="3352799"/>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74% </a:t>
            </a:r>
          </a:p>
          <a:p>
            <a:pPr algn="ctr">
              <a:spcBef>
                <a:spcPts val="0"/>
              </a:spcBef>
              <a:defRPr/>
            </a:pPr>
            <a:r>
              <a:rPr lang="en-US" sz="1600" b="1" i="1" kern="0" dirty="0">
                <a:solidFill>
                  <a:schemeClr val="bg1"/>
                </a:solidFill>
                <a:cs typeface="Times New Roman" pitchFamily="18" charset="0"/>
              </a:rPr>
              <a:t>Very</a:t>
            </a:r>
          </a:p>
        </p:txBody>
      </p:sp>
      <p:sp>
        <p:nvSpPr>
          <p:cNvPr id="19" name="Text Placeholder 2"/>
          <p:cNvSpPr txBox="1">
            <a:spLocks/>
          </p:cNvSpPr>
          <p:nvPr/>
        </p:nvSpPr>
        <p:spPr>
          <a:xfrm>
            <a:off x="1079212" y="4562475"/>
            <a:ext cx="1209675" cy="523220"/>
          </a:xfrm>
          <a:prstGeom prst="rect">
            <a:avLst/>
          </a:prstGeom>
        </p:spPr>
        <p:txBody>
          <a:bodyPr wrap="square">
            <a:spAutoFit/>
          </a:bodyPr>
          <a:lstStyle/>
          <a:p>
            <a:pPr algn="ctr">
              <a:spcBef>
                <a:spcPts val="0"/>
              </a:spcBef>
              <a:defRPr/>
            </a:pPr>
            <a:r>
              <a:rPr lang="en-US" sz="1400" b="1" kern="0" dirty="0">
                <a:cs typeface="Times New Roman" pitchFamily="18" charset="0"/>
              </a:rPr>
              <a:t>Not  </a:t>
            </a:r>
          </a:p>
          <a:p>
            <a:pPr algn="ctr">
              <a:spcBef>
                <a:spcPts val="0"/>
              </a:spcBef>
              <a:defRPr/>
            </a:pPr>
            <a:r>
              <a:rPr lang="en-US" sz="1400" b="1" kern="0" dirty="0">
                <a:cs typeface="Times New Roman" pitchFamily="18" charset="0"/>
              </a:rPr>
              <a:t>Important</a:t>
            </a:r>
          </a:p>
        </p:txBody>
      </p:sp>
      <p:sp>
        <p:nvSpPr>
          <p:cNvPr id="22" name="Text Placeholder 2"/>
          <p:cNvSpPr txBox="1">
            <a:spLocks/>
          </p:cNvSpPr>
          <p:nvPr/>
        </p:nvSpPr>
        <p:spPr>
          <a:xfrm>
            <a:off x="3314412" y="4545541"/>
            <a:ext cx="1209675" cy="523220"/>
          </a:xfrm>
          <a:prstGeom prst="rect">
            <a:avLst/>
          </a:prstGeom>
        </p:spPr>
        <p:txBody>
          <a:bodyPr wrap="square">
            <a:spAutoFit/>
          </a:bodyPr>
          <a:lstStyle/>
          <a:p>
            <a:pPr algn="ctr">
              <a:spcBef>
                <a:spcPts val="0"/>
              </a:spcBef>
              <a:defRPr/>
            </a:pPr>
            <a:r>
              <a:rPr lang="en-US" sz="1400" b="1" kern="0" dirty="0">
                <a:cs typeface="Times New Roman" pitchFamily="18" charset="0"/>
              </a:rPr>
              <a:t>Not  </a:t>
            </a:r>
          </a:p>
          <a:p>
            <a:pPr algn="ctr">
              <a:spcBef>
                <a:spcPts val="0"/>
              </a:spcBef>
              <a:defRPr/>
            </a:pPr>
            <a:r>
              <a:rPr lang="en-US" sz="1400" b="1" kern="0" dirty="0">
                <a:cs typeface="Times New Roman" pitchFamily="18" charset="0"/>
              </a:rPr>
              <a:t>Important</a:t>
            </a:r>
          </a:p>
        </p:txBody>
      </p:sp>
      <p:sp>
        <p:nvSpPr>
          <p:cNvPr id="23" name="Text Placeholder 2"/>
          <p:cNvSpPr txBox="1">
            <a:spLocks/>
          </p:cNvSpPr>
          <p:nvPr/>
        </p:nvSpPr>
        <p:spPr>
          <a:xfrm>
            <a:off x="5537580" y="4647142"/>
            <a:ext cx="1209675" cy="523220"/>
          </a:xfrm>
          <a:prstGeom prst="rect">
            <a:avLst/>
          </a:prstGeom>
        </p:spPr>
        <p:txBody>
          <a:bodyPr wrap="square">
            <a:spAutoFit/>
          </a:bodyPr>
          <a:lstStyle/>
          <a:p>
            <a:pPr algn="ctr">
              <a:spcBef>
                <a:spcPts val="0"/>
              </a:spcBef>
              <a:defRPr/>
            </a:pPr>
            <a:r>
              <a:rPr lang="en-US" sz="1400" b="1" kern="0" dirty="0">
                <a:cs typeface="Times New Roman" pitchFamily="18" charset="0"/>
              </a:rPr>
              <a:t>Not  </a:t>
            </a:r>
          </a:p>
          <a:p>
            <a:pPr algn="ctr">
              <a:spcBef>
                <a:spcPts val="0"/>
              </a:spcBef>
              <a:defRPr/>
            </a:pPr>
            <a:r>
              <a:rPr lang="en-US" sz="1400" b="1" kern="0" dirty="0">
                <a:cs typeface="Times New Roman" pitchFamily="18" charset="0"/>
              </a:rPr>
              <a:t>Important</a:t>
            </a:r>
          </a:p>
        </p:txBody>
      </p:sp>
      <p:sp>
        <p:nvSpPr>
          <p:cNvPr id="26" name="Text Placeholder 2"/>
          <p:cNvSpPr txBox="1">
            <a:spLocks/>
          </p:cNvSpPr>
          <p:nvPr/>
        </p:nvSpPr>
        <p:spPr>
          <a:xfrm>
            <a:off x="7748716" y="4604806"/>
            <a:ext cx="1209675" cy="523220"/>
          </a:xfrm>
          <a:prstGeom prst="rect">
            <a:avLst/>
          </a:prstGeom>
        </p:spPr>
        <p:txBody>
          <a:bodyPr wrap="square">
            <a:spAutoFit/>
          </a:bodyPr>
          <a:lstStyle/>
          <a:p>
            <a:pPr algn="ctr">
              <a:spcBef>
                <a:spcPts val="0"/>
              </a:spcBef>
              <a:defRPr/>
            </a:pPr>
            <a:r>
              <a:rPr lang="en-US" sz="1400" b="1" kern="0" dirty="0">
                <a:cs typeface="Times New Roman" pitchFamily="18" charset="0"/>
              </a:rPr>
              <a:t>Not  </a:t>
            </a:r>
          </a:p>
          <a:p>
            <a:pPr algn="ctr">
              <a:spcBef>
                <a:spcPts val="0"/>
              </a:spcBef>
              <a:defRPr/>
            </a:pPr>
            <a:r>
              <a:rPr lang="en-US" sz="1400" b="1" kern="0" dirty="0">
                <a:cs typeface="Times New Roman" pitchFamily="18" charset="0"/>
              </a:rPr>
              <a:t>Important</a:t>
            </a:r>
          </a:p>
        </p:txBody>
      </p:sp>
      <p:cxnSp>
        <p:nvCxnSpPr>
          <p:cNvPr id="27" name="Straight Connector 26"/>
          <p:cNvCxnSpPr/>
          <p:nvPr/>
        </p:nvCxnSpPr>
        <p:spPr>
          <a:xfrm>
            <a:off x="2324100" y="2352675"/>
            <a:ext cx="0" cy="381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1718CFF-A8BD-EB47-8F44-778BB3A0591C}" type="slidenum">
              <a:rPr lang="en-US" smtClean="0"/>
              <a:t>21</a:t>
            </a:fld>
            <a:endParaRPr lang="en-US" dirty="0"/>
          </a:p>
        </p:txBody>
      </p:sp>
    </p:spTree>
    <p:extLst>
      <p:ext uri="{BB962C8B-B14F-4D97-AF65-F5344CB8AC3E}">
        <p14:creationId xmlns:p14="http://schemas.microsoft.com/office/powerpoint/2010/main" val="15166695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914343489"/>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sz="2800" b="1" dirty="0"/>
              <a:t>Parents say it is best for all states to have the same tests.</a:t>
            </a:r>
          </a:p>
        </p:txBody>
      </p:sp>
      <p:sp>
        <p:nvSpPr>
          <p:cNvPr id="30" name="Text Placeholder 2"/>
          <p:cNvSpPr>
            <a:spLocks noGrp="1"/>
          </p:cNvSpPr>
          <p:nvPr>
            <p:ph type="body" sz="quarter" idx="4294967295"/>
          </p:nvPr>
        </p:nvSpPr>
        <p:spPr bwMode="auto">
          <a:xfrm>
            <a:off x="-7554" y="917330"/>
            <a:ext cx="9144000" cy="1138237"/>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Do you believe that it is better for all states to have the SAME standardized tests for all students at each grade level in English and math, which will allow for test scores to be compared across states?</a:t>
            </a:r>
          </a:p>
          <a:p>
            <a:pPr marL="0" indent="0" algn="ctr" eaLnBrk="1" hangingPunct="1">
              <a:lnSpc>
                <a:spcPct val="85000"/>
              </a:lnSpc>
              <a:spcBef>
                <a:spcPct val="0"/>
              </a:spcBef>
              <a:buNone/>
            </a:pPr>
            <a:r>
              <a:rPr lang="en-US" sz="1600" b="1" i="1" dirty="0">
                <a:solidFill>
                  <a:schemeClr val="tx1"/>
                </a:solidFill>
                <a:latin typeface="+mn-lt"/>
              </a:rPr>
              <a:t>...or…</a:t>
            </a:r>
          </a:p>
          <a:p>
            <a:pPr marL="0" indent="0" algn="ctr" eaLnBrk="1" hangingPunct="1">
              <a:lnSpc>
                <a:spcPct val="85000"/>
              </a:lnSpc>
              <a:spcBef>
                <a:spcPct val="0"/>
              </a:spcBef>
              <a:buNone/>
            </a:pPr>
            <a:r>
              <a:rPr lang="en-US" sz="1600" b="1" i="1" dirty="0">
                <a:solidFill>
                  <a:schemeClr val="tx1"/>
                </a:solidFill>
                <a:latin typeface="+mn-lt"/>
              </a:rPr>
              <a:t>Do you believe it is better for each state to have their OWN standardized tests at each grade level in English and math so each state can be sure the tests reflect its own priorities?</a:t>
            </a:r>
            <a:endParaRPr sz="1600" b="1" i="1" dirty="0">
              <a:solidFill>
                <a:schemeClr val="tx1"/>
              </a:solidFill>
              <a:latin typeface="+mn-lt"/>
            </a:endParaRPr>
          </a:p>
        </p:txBody>
      </p:sp>
      <p:sp>
        <p:nvSpPr>
          <p:cNvPr id="13" name="Text Placeholder 2"/>
          <p:cNvSpPr>
            <a:spLocks noGrp="1"/>
          </p:cNvSpPr>
          <p:nvPr>
            <p:ph type="body" sz="quarter" idx="4294967295"/>
          </p:nvPr>
        </p:nvSpPr>
        <p:spPr bwMode="auto">
          <a:xfrm>
            <a:off x="0" y="2057400"/>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sz="1800" b="1" i="1" dirty="0">
                <a:solidFill>
                  <a:schemeClr val="tx1"/>
                </a:solidFill>
                <a:cs typeface="Times New Roman" pitchFamily="18" charset="0"/>
              </a:rPr>
              <a:t>Parents</a:t>
            </a:r>
          </a:p>
        </p:txBody>
      </p:sp>
      <p:sp>
        <p:nvSpPr>
          <p:cNvPr id="16" name="Text Placeholder 2"/>
          <p:cNvSpPr>
            <a:spLocks noGrp="1"/>
          </p:cNvSpPr>
          <p:nvPr>
            <p:ph type="body" sz="quarter" idx="4294967295"/>
          </p:nvPr>
        </p:nvSpPr>
        <p:spPr bwMode="auto">
          <a:xfrm>
            <a:off x="2286000" y="2057400"/>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sp>
        <p:nvSpPr>
          <p:cNvPr id="11" name="Text Placeholder 2"/>
          <p:cNvSpPr txBox="1">
            <a:spLocks/>
          </p:cNvSpPr>
          <p:nvPr/>
        </p:nvSpPr>
        <p:spPr>
          <a:xfrm>
            <a:off x="180174" y="5097379"/>
            <a:ext cx="1209675"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Same</a:t>
            </a:r>
          </a:p>
          <a:p>
            <a:pPr algn="ctr">
              <a:spcBef>
                <a:spcPts val="0"/>
              </a:spcBef>
              <a:defRPr/>
            </a:pPr>
            <a:r>
              <a:rPr lang="en-US" sz="1600" b="1" kern="0" dirty="0">
                <a:solidFill>
                  <a:schemeClr val="bg1"/>
                </a:solidFill>
                <a:cs typeface="Times New Roman" pitchFamily="18" charset="0"/>
              </a:rPr>
              <a:t>Tests</a:t>
            </a:r>
          </a:p>
        </p:txBody>
      </p:sp>
      <p:sp>
        <p:nvSpPr>
          <p:cNvPr id="15" name="Text Placeholder 2"/>
          <p:cNvSpPr txBox="1">
            <a:spLocks/>
          </p:cNvSpPr>
          <p:nvPr/>
        </p:nvSpPr>
        <p:spPr>
          <a:xfrm>
            <a:off x="2415374" y="5097379"/>
            <a:ext cx="1209675"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Same</a:t>
            </a:r>
          </a:p>
          <a:p>
            <a:pPr algn="ctr">
              <a:spcBef>
                <a:spcPts val="0"/>
              </a:spcBef>
              <a:defRPr/>
            </a:pPr>
            <a:r>
              <a:rPr lang="en-US" sz="1600" b="1" kern="0" dirty="0">
                <a:solidFill>
                  <a:schemeClr val="bg1"/>
                </a:solidFill>
                <a:cs typeface="Times New Roman" pitchFamily="18" charset="0"/>
              </a:rPr>
              <a:t>Tests</a:t>
            </a:r>
          </a:p>
        </p:txBody>
      </p:sp>
      <p:sp>
        <p:nvSpPr>
          <p:cNvPr id="20" name="Text Placeholder 2"/>
          <p:cNvSpPr txBox="1">
            <a:spLocks/>
          </p:cNvSpPr>
          <p:nvPr/>
        </p:nvSpPr>
        <p:spPr>
          <a:xfrm>
            <a:off x="4650574" y="5097379"/>
            <a:ext cx="1209675"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Same</a:t>
            </a:r>
          </a:p>
          <a:p>
            <a:pPr algn="ctr">
              <a:spcBef>
                <a:spcPts val="0"/>
              </a:spcBef>
              <a:defRPr/>
            </a:pPr>
            <a:r>
              <a:rPr lang="en-US" sz="1600" b="1" kern="0" dirty="0">
                <a:solidFill>
                  <a:schemeClr val="bg1"/>
                </a:solidFill>
                <a:cs typeface="Times New Roman" pitchFamily="18" charset="0"/>
              </a:rPr>
              <a:t>Tests</a:t>
            </a:r>
          </a:p>
        </p:txBody>
      </p:sp>
      <p:sp>
        <p:nvSpPr>
          <p:cNvPr id="24" name="Text Placeholder 2"/>
          <p:cNvSpPr txBox="1">
            <a:spLocks/>
          </p:cNvSpPr>
          <p:nvPr/>
        </p:nvSpPr>
        <p:spPr>
          <a:xfrm>
            <a:off x="6885774" y="5097379"/>
            <a:ext cx="1209675"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Same</a:t>
            </a:r>
          </a:p>
          <a:p>
            <a:pPr algn="ctr">
              <a:spcBef>
                <a:spcPts val="0"/>
              </a:spcBef>
              <a:defRPr/>
            </a:pPr>
            <a:r>
              <a:rPr lang="en-US" sz="1600" b="1" kern="0" dirty="0">
                <a:solidFill>
                  <a:schemeClr val="bg1"/>
                </a:solidFill>
                <a:cs typeface="Times New Roman" pitchFamily="18" charset="0"/>
              </a:rPr>
              <a:t>Tests</a:t>
            </a:r>
          </a:p>
        </p:txBody>
      </p:sp>
      <p:sp>
        <p:nvSpPr>
          <p:cNvPr id="33" name="Text Placeholder 2"/>
          <p:cNvSpPr txBox="1">
            <a:spLocks/>
          </p:cNvSpPr>
          <p:nvPr/>
        </p:nvSpPr>
        <p:spPr>
          <a:xfrm>
            <a:off x="976837" y="5097379"/>
            <a:ext cx="1406304"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Different</a:t>
            </a:r>
          </a:p>
          <a:p>
            <a:pPr algn="ctr">
              <a:spcBef>
                <a:spcPts val="0"/>
              </a:spcBef>
              <a:defRPr/>
            </a:pPr>
            <a:r>
              <a:rPr lang="en-US" sz="1600" b="1" kern="0" dirty="0">
                <a:solidFill>
                  <a:schemeClr val="bg1"/>
                </a:solidFill>
                <a:cs typeface="Times New Roman" pitchFamily="18" charset="0"/>
              </a:rPr>
              <a:t>Tests</a:t>
            </a:r>
          </a:p>
        </p:txBody>
      </p:sp>
      <p:sp>
        <p:nvSpPr>
          <p:cNvPr id="34" name="Text Placeholder 2"/>
          <p:cNvSpPr txBox="1">
            <a:spLocks/>
          </p:cNvSpPr>
          <p:nvPr/>
        </p:nvSpPr>
        <p:spPr>
          <a:xfrm>
            <a:off x="3198633" y="5097379"/>
            <a:ext cx="1406304"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Different</a:t>
            </a:r>
          </a:p>
          <a:p>
            <a:pPr algn="ctr">
              <a:spcBef>
                <a:spcPts val="0"/>
              </a:spcBef>
              <a:defRPr/>
            </a:pPr>
            <a:r>
              <a:rPr lang="en-US" sz="1600" b="1" kern="0" dirty="0">
                <a:solidFill>
                  <a:schemeClr val="bg1"/>
                </a:solidFill>
                <a:cs typeface="Times New Roman" pitchFamily="18" charset="0"/>
              </a:rPr>
              <a:t>Tests</a:t>
            </a:r>
          </a:p>
        </p:txBody>
      </p:sp>
      <p:sp>
        <p:nvSpPr>
          <p:cNvPr id="36" name="Text Placeholder 2"/>
          <p:cNvSpPr txBox="1">
            <a:spLocks/>
          </p:cNvSpPr>
          <p:nvPr/>
        </p:nvSpPr>
        <p:spPr>
          <a:xfrm>
            <a:off x="5410200" y="5097379"/>
            <a:ext cx="1475574"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Different</a:t>
            </a:r>
          </a:p>
          <a:p>
            <a:pPr algn="ctr">
              <a:spcBef>
                <a:spcPts val="0"/>
              </a:spcBef>
              <a:defRPr/>
            </a:pPr>
            <a:r>
              <a:rPr lang="en-US" sz="1600" b="1" kern="0" dirty="0">
                <a:solidFill>
                  <a:schemeClr val="bg1"/>
                </a:solidFill>
                <a:cs typeface="Times New Roman" pitchFamily="18" charset="0"/>
              </a:rPr>
              <a:t>Tests</a:t>
            </a:r>
          </a:p>
        </p:txBody>
      </p:sp>
      <p:sp>
        <p:nvSpPr>
          <p:cNvPr id="37" name="Text Placeholder 2"/>
          <p:cNvSpPr txBox="1">
            <a:spLocks/>
          </p:cNvSpPr>
          <p:nvPr/>
        </p:nvSpPr>
        <p:spPr>
          <a:xfrm>
            <a:off x="7622120" y="5097379"/>
            <a:ext cx="1475574"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Different</a:t>
            </a:r>
          </a:p>
          <a:p>
            <a:pPr algn="ctr">
              <a:spcBef>
                <a:spcPts val="0"/>
              </a:spcBef>
              <a:defRPr/>
            </a:pPr>
            <a:r>
              <a:rPr lang="en-US" sz="1600" b="1" kern="0" dirty="0">
                <a:solidFill>
                  <a:schemeClr val="bg1"/>
                </a:solidFill>
                <a:cs typeface="Times New Roman" pitchFamily="18" charset="0"/>
              </a:rPr>
              <a:t>Tests</a:t>
            </a:r>
          </a:p>
        </p:txBody>
      </p:sp>
      <p:cxnSp>
        <p:nvCxnSpPr>
          <p:cNvPr id="14" name="Straight Connector 13"/>
          <p:cNvCxnSpPr/>
          <p:nvPr/>
        </p:nvCxnSpPr>
        <p:spPr>
          <a:xfrm>
            <a:off x="2324100" y="2352675"/>
            <a:ext cx="0" cy="381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7" name="Table 16"/>
          <p:cNvGraphicFramePr>
            <a:graphicFrameLocks noGrp="1"/>
          </p:cNvGraphicFramePr>
          <p:nvPr>
            <p:extLst/>
          </p:nvPr>
        </p:nvGraphicFramePr>
        <p:xfrm>
          <a:off x="359292" y="2666139"/>
          <a:ext cx="1741882" cy="370840"/>
        </p:xfrm>
        <a:graphic>
          <a:graphicData uri="http://schemas.openxmlformats.org/drawingml/2006/table">
            <a:tbl>
              <a:tblPr firstRow="1" bandRow="1">
                <a:tableStyleId>{5C22544A-7EE6-4342-B048-85BDC9FD1C3A}</a:tableStyleId>
              </a:tblPr>
              <a:tblGrid>
                <a:gridCol w="856665">
                  <a:extLst>
                    <a:ext uri="{9D8B030D-6E8A-4147-A177-3AD203B41FA5}">
                      <a16:colId xmlns:a16="http://schemas.microsoft.com/office/drawing/2014/main" val="20000"/>
                    </a:ext>
                  </a:extLst>
                </a:gridCol>
                <a:gridCol w="885217">
                  <a:extLst>
                    <a:ext uri="{9D8B030D-6E8A-4147-A177-3AD203B41FA5}">
                      <a16:colId xmlns:a16="http://schemas.microsoft.com/office/drawing/2014/main" val="20001"/>
                    </a:ext>
                  </a:extLst>
                </a:gridCol>
              </a:tblGrid>
              <a:tr h="370840">
                <a:tc>
                  <a:txBody>
                    <a:bodyPr/>
                    <a:lstStyle/>
                    <a:p>
                      <a:pPr algn="ctr"/>
                      <a:r>
                        <a:rPr lang="en-US" sz="1400" dirty="0">
                          <a:solidFill>
                            <a:srgbClr val="000076"/>
                          </a:solidFill>
                        </a:rPr>
                        <a:t>58%</a:t>
                      </a:r>
                    </a:p>
                  </a:txBody>
                  <a:tcPr anchor="ctr">
                    <a:solidFill>
                      <a:schemeClr val="bg1">
                        <a:lumMod val="85000"/>
                      </a:schemeClr>
                    </a:solidFill>
                  </a:tcPr>
                </a:tc>
                <a:tc>
                  <a:txBody>
                    <a:bodyPr/>
                    <a:lstStyle/>
                    <a:p>
                      <a:pPr algn="ctr"/>
                      <a:r>
                        <a:rPr lang="en-US" sz="1400" dirty="0">
                          <a:solidFill>
                            <a:srgbClr val="AC1C04"/>
                          </a:solidFill>
                        </a:rPr>
                        <a:t>16%</a:t>
                      </a:r>
                    </a:p>
                  </a:txBody>
                  <a:tcPr anchor="ctr">
                    <a:solidFill>
                      <a:schemeClr val="bg1">
                        <a:lumMod val="85000"/>
                      </a:schemeClr>
                    </a:solidFill>
                  </a:tcPr>
                </a:tc>
                <a:extLst>
                  <a:ext uri="{0D108BD9-81ED-4DB2-BD59-A6C34878D82A}">
                    <a16:rowId xmlns:a16="http://schemas.microsoft.com/office/drawing/2014/main" val="10000"/>
                  </a:ext>
                </a:extLst>
              </a:tr>
            </a:tbl>
          </a:graphicData>
        </a:graphic>
      </p:graphicFrame>
      <p:sp>
        <p:nvSpPr>
          <p:cNvPr id="18" name="TextBox 2"/>
          <p:cNvSpPr txBox="1"/>
          <p:nvPr/>
        </p:nvSpPr>
        <p:spPr>
          <a:xfrm>
            <a:off x="605482" y="2359292"/>
            <a:ext cx="1220947"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i="1" dirty="0">
                <a:cs typeface="Times New Roman" panose="02020603050405020304" pitchFamily="18" charset="0"/>
              </a:rPr>
              <a:t>2015</a:t>
            </a:r>
          </a:p>
        </p:txBody>
      </p:sp>
      <p:sp>
        <p:nvSpPr>
          <p:cNvPr id="5" name="Slide Number Placeholder 4"/>
          <p:cNvSpPr>
            <a:spLocks noGrp="1"/>
          </p:cNvSpPr>
          <p:nvPr>
            <p:ph type="sldNum" sz="quarter" idx="12"/>
          </p:nvPr>
        </p:nvSpPr>
        <p:spPr/>
        <p:txBody>
          <a:bodyPr/>
          <a:lstStyle/>
          <a:p>
            <a:fld id="{11718CFF-A8BD-EB47-8F44-778BB3A0591C}" type="slidenum">
              <a:rPr lang="en-US" smtClean="0"/>
              <a:t>22</a:t>
            </a:fld>
            <a:endParaRPr lang="en-US" dirty="0"/>
          </a:p>
        </p:txBody>
      </p:sp>
    </p:spTree>
    <p:extLst>
      <p:ext uri="{BB962C8B-B14F-4D97-AF65-F5344CB8AC3E}">
        <p14:creationId xmlns:p14="http://schemas.microsoft.com/office/powerpoint/2010/main" val="19609358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ext uri="{D42A27DB-BD31-4B8C-83A1-F6EECF244321}">
                <p14:modId xmlns:p14="http://schemas.microsoft.com/office/powerpoint/2010/main" val="2159632226"/>
              </p:ext>
            </p:extLst>
          </p:nvPr>
        </p:nvGraphicFramePr>
        <p:xfrm>
          <a:off x="195610" y="1290968"/>
          <a:ext cx="8752780" cy="4916493"/>
        </p:xfrm>
        <a:graphic>
          <a:graphicData uri="http://schemas.openxmlformats.org/drawingml/2006/table">
            <a:tbl>
              <a:tblPr/>
              <a:tblGrid>
                <a:gridCol w="395218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gridCol w="1447800">
                  <a:extLst>
                    <a:ext uri="{9D8B030D-6E8A-4147-A177-3AD203B41FA5}">
                      <a16:colId xmlns:a16="http://schemas.microsoft.com/office/drawing/2014/main" val="20004"/>
                    </a:ext>
                  </a:extLst>
                </a:gridCol>
              </a:tblGrid>
              <a:tr h="51231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1" u="none" strike="noStrike" cap="none" normalizeH="0" baseline="0" dirty="0">
                          <a:ln>
                            <a:noFill/>
                          </a:ln>
                          <a:solidFill>
                            <a:srgbClr val="000000"/>
                          </a:solidFill>
                          <a:effectLst/>
                          <a:latin typeface="+mn-lt"/>
                          <a:cs typeface="Times New Roman" pitchFamily="18" charset="0"/>
                        </a:rPr>
                        <a:t>% Most Valued By Key Groups</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Parents</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Upper-Income Suburban</a:t>
                      </a:r>
                    </a:p>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Moms</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African-American Moms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Hispanic</a:t>
                      </a:r>
                    </a:p>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Moms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587403">
                <a:tc>
                  <a:txBody>
                    <a:bodyPr/>
                    <a:lstStyle/>
                    <a:p>
                      <a:pPr marL="0" lvl="1" algn="r" defTabSz="914400" rtl="0" eaLnBrk="1" latinLnBrk="0" hangingPunct="1">
                        <a:lnSpc>
                          <a:spcPct val="95000"/>
                        </a:lnSpc>
                        <a:spcBef>
                          <a:spcPts val="0"/>
                        </a:spcBef>
                      </a:pPr>
                      <a:r>
                        <a:rPr lang="en-US" sz="1300" b="1" dirty="0">
                          <a:solidFill>
                            <a:schemeClr val="bg1"/>
                          </a:solidFill>
                          <a:latin typeface="+mn-lt"/>
                        </a:rPr>
                        <a:t>ACT,</a:t>
                      </a:r>
                      <a:r>
                        <a:rPr lang="en-US" sz="1300" b="1" baseline="0" dirty="0">
                          <a:solidFill>
                            <a:schemeClr val="bg1"/>
                          </a:solidFill>
                          <a:latin typeface="+mn-lt"/>
                        </a:rPr>
                        <a:t> SAT, or other high school tests that are used for admission to college</a:t>
                      </a:r>
                      <a:endParaRPr lang="en-US" sz="13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30%</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25%</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28%</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36%</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87403">
                <a:tc>
                  <a:txBody>
                    <a:bodyPr/>
                    <a:lstStyle/>
                    <a:p>
                      <a:pPr marL="0" lvl="1" algn="r" defTabSz="914400" rtl="0" eaLnBrk="1" latinLnBrk="0" hangingPunct="1">
                        <a:lnSpc>
                          <a:spcPct val="95000"/>
                        </a:lnSpc>
                        <a:spcBef>
                          <a:spcPts val="0"/>
                        </a:spcBef>
                      </a:pPr>
                      <a:r>
                        <a:rPr lang="en-US" sz="1300" b="1" dirty="0">
                          <a:solidFill>
                            <a:schemeClr val="bg1"/>
                          </a:solidFill>
                          <a:latin typeface="+mn-lt"/>
                        </a:rPr>
                        <a:t>Classroom</a:t>
                      </a:r>
                      <a:r>
                        <a:rPr lang="en-US" sz="1300" b="1" baseline="0" dirty="0">
                          <a:solidFill>
                            <a:schemeClr val="bg1"/>
                          </a:solidFill>
                          <a:latin typeface="+mn-lt"/>
                        </a:rPr>
                        <a:t> tests</a:t>
                      </a:r>
                      <a:endParaRPr lang="en-US" sz="13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28%</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33%</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25%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23%</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7403">
                <a:tc>
                  <a:txBody>
                    <a:bodyPr/>
                    <a:lstStyle/>
                    <a:p>
                      <a:pPr marL="0" lvl="1" algn="r" defTabSz="914400" rtl="0" eaLnBrk="1" latinLnBrk="0" hangingPunct="1">
                        <a:lnSpc>
                          <a:spcPct val="95000"/>
                        </a:lnSpc>
                        <a:spcBef>
                          <a:spcPts val="0"/>
                        </a:spcBef>
                      </a:pPr>
                      <a:r>
                        <a:rPr lang="en-US" sz="1300" b="1" dirty="0">
                          <a:solidFill>
                            <a:schemeClr val="bg1"/>
                          </a:solidFill>
                          <a:latin typeface="+mn-lt"/>
                        </a:rPr>
                        <a:t>State</a:t>
                      </a:r>
                      <a:r>
                        <a:rPr lang="en-US" sz="1300" b="1" baseline="0" dirty="0">
                          <a:solidFill>
                            <a:schemeClr val="bg1"/>
                          </a:solidFill>
                          <a:latin typeface="+mn-lt"/>
                        </a:rPr>
                        <a:t> standardized tests</a:t>
                      </a:r>
                      <a:endParaRPr lang="en-US" sz="13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10%</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9%</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16%</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13%</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7403">
                <a:tc>
                  <a:txBody>
                    <a:bodyPr/>
                    <a:lstStyle/>
                    <a:p>
                      <a:pPr marL="0" lvl="1" algn="r" defTabSz="914400" rtl="0" eaLnBrk="1" latinLnBrk="0" hangingPunct="1">
                        <a:lnSpc>
                          <a:spcPct val="95000"/>
                        </a:lnSpc>
                        <a:spcBef>
                          <a:spcPts val="0"/>
                        </a:spcBef>
                      </a:pPr>
                      <a:r>
                        <a:rPr lang="en-US" sz="1300" b="1" dirty="0">
                          <a:solidFill>
                            <a:schemeClr val="bg1"/>
                          </a:solidFill>
                          <a:latin typeface="+mn-lt"/>
                        </a:rPr>
                        <a:t>Finals</a:t>
                      </a:r>
                      <a:endParaRPr lang="en-US" sz="13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9%</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8%</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9%</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11%</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7403">
                <a:tc>
                  <a:txBody>
                    <a:bodyPr/>
                    <a:lstStyle/>
                    <a:p>
                      <a:pPr marL="0" marR="0" lvl="1" indent="0" algn="r" defTabSz="914400" rtl="0" eaLnBrk="1" fontAlgn="auto" latinLnBrk="0" hangingPunct="1">
                        <a:lnSpc>
                          <a:spcPct val="95000"/>
                        </a:lnSpc>
                        <a:spcBef>
                          <a:spcPts val="0"/>
                        </a:spcBef>
                        <a:spcAft>
                          <a:spcPts val="0"/>
                        </a:spcAft>
                        <a:buClrTx/>
                        <a:buSzTx/>
                        <a:buFontTx/>
                        <a:buNone/>
                        <a:tabLst/>
                        <a:defRPr/>
                      </a:pPr>
                      <a:r>
                        <a:rPr lang="en-US" sz="1300" b="1" dirty="0">
                          <a:solidFill>
                            <a:schemeClr val="bg1"/>
                          </a:solidFill>
                          <a:latin typeface="+mn-lt"/>
                        </a:rPr>
                        <a:t>Employer tests (e.g.,</a:t>
                      </a:r>
                      <a:r>
                        <a:rPr lang="en-US" sz="1300" b="1" baseline="0" dirty="0">
                          <a:solidFill>
                            <a:schemeClr val="bg1"/>
                          </a:solidFill>
                          <a:latin typeface="+mn-lt"/>
                        </a:rPr>
                        <a:t> IT certification, CPA exam, trades licenses, etc.)</a:t>
                      </a:r>
                      <a:endParaRPr lang="en-US" sz="13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9%</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10%</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6%</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87403">
                <a:tc>
                  <a:txBody>
                    <a:bodyPr/>
                    <a:lstStyle/>
                    <a:p>
                      <a:pPr marL="0" lvl="1" algn="r" defTabSz="914400" rtl="0" eaLnBrk="1" latinLnBrk="0" hangingPunct="1">
                        <a:lnSpc>
                          <a:spcPct val="95000"/>
                        </a:lnSpc>
                        <a:spcBef>
                          <a:spcPts val="0"/>
                        </a:spcBef>
                      </a:pPr>
                      <a:r>
                        <a:rPr lang="en-US" sz="1300" b="1" kern="1200" dirty="0">
                          <a:solidFill>
                            <a:schemeClr val="bg1"/>
                          </a:solidFill>
                          <a:latin typeface="+mn-lt"/>
                          <a:ea typeface="+mn-ea"/>
                          <a:cs typeface="+mn-cs"/>
                        </a:rPr>
                        <a:t>District</a:t>
                      </a:r>
                      <a:r>
                        <a:rPr lang="en-US" sz="1300" b="1" kern="1200" baseline="0" dirty="0">
                          <a:solidFill>
                            <a:schemeClr val="bg1"/>
                          </a:solidFill>
                          <a:latin typeface="+mn-lt"/>
                          <a:ea typeface="+mn-ea"/>
                          <a:cs typeface="+mn-cs"/>
                        </a:rPr>
                        <a:t> benchmark tests</a:t>
                      </a:r>
                      <a:endParaRPr lang="en-US" sz="13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6%</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7%</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6%</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6%</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87403">
                <a:tc>
                  <a:txBody>
                    <a:bodyPr/>
                    <a:lstStyle/>
                    <a:p>
                      <a:pPr marL="0" lvl="1" algn="r" defTabSz="914400" rtl="0" eaLnBrk="1" latinLnBrk="0" hangingPunct="1">
                        <a:lnSpc>
                          <a:spcPct val="95000"/>
                        </a:lnSpc>
                        <a:spcBef>
                          <a:spcPts val="0"/>
                        </a:spcBef>
                      </a:pPr>
                      <a:r>
                        <a:rPr lang="en-US" sz="1300" b="1" dirty="0">
                          <a:solidFill>
                            <a:schemeClr val="bg1"/>
                          </a:solidFill>
                          <a:latin typeface="+mn-lt"/>
                        </a:rPr>
                        <a:t>The military entrance exam,</a:t>
                      </a:r>
                      <a:r>
                        <a:rPr lang="en-US" sz="1300" b="1" baseline="0" dirty="0">
                          <a:solidFill>
                            <a:schemeClr val="bg1"/>
                          </a:solidFill>
                          <a:latin typeface="+mn-lt"/>
                        </a:rPr>
                        <a:t> known as the ASVAB</a:t>
                      </a:r>
                      <a:endParaRPr lang="en-US" sz="13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0%</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2" name="Title 1"/>
          <p:cNvSpPr>
            <a:spLocks noGrp="1"/>
          </p:cNvSpPr>
          <p:nvPr>
            <p:ph type="title"/>
          </p:nvPr>
        </p:nvSpPr>
        <p:spPr/>
        <p:txBody>
          <a:bodyPr/>
          <a:lstStyle/>
          <a:p>
            <a:pPr>
              <a:lnSpc>
                <a:spcPct val="85000"/>
              </a:lnSpc>
            </a:pPr>
            <a:r>
              <a:rPr lang="en-US" sz="2800" b="1" dirty="0"/>
              <a:t>Parents place the most value on tests used for college admissions or in classroom.</a:t>
            </a:r>
          </a:p>
        </p:txBody>
      </p:sp>
      <p:sp>
        <p:nvSpPr>
          <p:cNvPr id="7" name="Rectangle 6"/>
          <p:cNvSpPr/>
          <p:nvPr/>
        </p:nvSpPr>
        <p:spPr>
          <a:xfrm>
            <a:off x="457200" y="987552"/>
            <a:ext cx="8229600" cy="303416"/>
          </a:xfrm>
          <a:prstGeom prst="rect">
            <a:avLst/>
          </a:prstGeom>
        </p:spPr>
        <p:txBody>
          <a:bodyPr wrap="square">
            <a:spAutoFit/>
          </a:bodyPr>
          <a:lstStyle/>
          <a:p>
            <a:pPr algn="ctr">
              <a:lnSpc>
                <a:spcPct val="85000"/>
              </a:lnSpc>
              <a:defRPr/>
            </a:pPr>
            <a:r>
              <a:rPr lang="en-US" sz="1600" b="1" i="1" dirty="0">
                <a:cs typeface="Times New Roman" panose="02020603050405020304" pitchFamily="18" charset="0"/>
              </a:rPr>
              <a:t>What ONE type of testing do you value most?</a:t>
            </a:r>
          </a:p>
        </p:txBody>
      </p:sp>
      <p:sp>
        <p:nvSpPr>
          <p:cNvPr id="8" name="Oval 7"/>
          <p:cNvSpPr/>
          <p:nvPr/>
        </p:nvSpPr>
        <p:spPr>
          <a:xfrm>
            <a:off x="4193435" y="2082949"/>
            <a:ext cx="636814" cy="114151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11718CFF-A8BD-EB47-8F44-778BB3A0591C}" type="slidenum">
              <a:rPr lang="en-US" smtClean="0"/>
              <a:t>23</a:t>
            </a:fld>
            <a:endParaRPr lang="en-US" dirty="0"/>
          </a:p>
        </p:txBody>
      </p:sp>
    </p:spTree>
    <p:extLst>
      <p:ext uri="{BB962C8B-B14F-4D97-AF65-F5344CB8AC3E}">
        <p14:creationId xmlns:p14="http://schemas.microsoft.com/office/powerpoint/2010/main" val="2959514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226601525"/>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sz="2800" b="1" dirty="0"/>
              <a:t>Conferences and online resources are the most useful </a:t>
            </a:r>
            <a:br>
              <a:rPr lang="en-US" sz="2800" b="1" dirty="0"/>
            </a:br>
            <a:r>
              <a:rPr lang="en-US" sz="2800" b="1" dirty="0"/>
              <a:t>tools to track academic progress.</a:t>
            </a:r>
          </a:p>
        </p:txBody>
      </p:sp>
      <p:sp>
        <p:nvSpPr>
          <p:cNvPr id="30" name="Text Placeholder 2"/>
          <p:cNvSpPr>
            <a:spLocks noGrp="1"/>
          </p:cNvSpPr>
          <p:nvPr>
            <p:ph type="body" sz="quarter" idx="4294967295"/>
          </p:nvPr>
        </p:nvSpPr>
        <p:spPr bwMode="auto">
          <a:xfrm>
            <a:off x="0" y="987425"/>
            <a:ext cx="9144000" cy="5111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What is most useful to you as a parent for understanding </a:t>
            </a:r>
          </a:p>
          <a:p>
            <a:pPr marL="0" indent="0" algn="ctr" eaLnBrk="1" hangingPunct="1">
              <a:lnSpc>
                <a:spcPct val="85000"/>
              </a:lnSpc>
              <a:spcBef>
                <a:spcPct val="0"/>
              </a:spcBef>
              <a:buNone/>
            </a:pPr>
            <a:r>
              <a:rPr lang="en-US" sz="1600" b="1" i="1" dirty="0">
                <a:solidFill>
                  <a:schemeClr val="tx1"/>
                </a:solidFill>
                <a:latin typeface="+mn-lt"/>
              </a:rPr>
              <a:t>how your child is doing academically in school?</a:t>
            </a:r>
            <a:endParaRPr sz="1600" b="1" i="1" dirty="0">
              <a:solidFill>
                <a:schemeClr val="tx1"/>
              </a:solidFill>
              <a:latin typeface="+mn-lt"/>
            </a:endParaRPr>
          </a:p>
        </p:txBody>
      </p:sp>
      <p:sp>
        <p:nvSpPr>
          <p:cNvPr id="5" name="Text Placeholder 2"/>
          <p:cNvSpPr>
            <a:spLocks noGrp="1"/>
          </p:cNvSpPr>
          <p:nvPr>
            <p:ph type="body" sz="quarter" idx="4294967295"/>
          </p:nvPr>
        </p:nvSpPr>
        <p:spPr bwMode="auto">
          <a:xfrm>
            <a:off x="0" y="2895600"/>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sz="1800" b="1" i="1" dirty="0">
                <a:solidFill>
                  <a:schemeClr val="tx1"/>
                </a:solidFill>
                <a:cs typeface="Times New Roman" pitchFamily="18" charset="0"/>
              </a:rPr>
              <a:t>Parents</a:t>
            </a:r>
          </a:p>
        </p:txBody>
      </p:sp>
      <p:sp>
        <p:nvSpPr>
          <p:cNvPr id="7" name="Text Placeholder 2"/>
          <p:cNvSpPr>
            <a:spLocks noGrp="1"/>
          </p:cNvSpPr>
          <p:nvPr>
            <p:ph type="body" sz="quarter" idx="4294967295"/>
          </p:nvPr>
        </p:nvSpPr>
        <p:spPr bwMode="auto">
          <a:xfrm>
            <a:off x="2286000" y="2895600"/>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cxnSp>
        <p:nvCxnSpPr>
          <p:cNvPr id="6" name="Straight Connector 5"/>
          <p:cNvCxnSpPr/>
          <p:nvPr/>
        </p:nvCxnSpPr>
        <p:spPr>
          <a:xfrm>
            <a:off x="2324100" y="2895600"/>
            <a:ext cx="0" cy="32670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11718CFF-A8BD-EB47-8F44-778BB3A0591C}" type="slidenum">
              <a:rPr lang="en-US" smtClean="0"/>
              <a:t>24</a:t>
            </a:fld>
            <a:endParaRPr lang="en-US" dirty="0"/>
          </a:p>
        </p:txBody>
      </p:sp>
    </p:spTree>
    <p:extLst>
      <p:ext uri="{BB962C8B-B14F-4D97-AF65-F5344CB8AC3E}">
        <p14:creationId xmlns:p14="http://schemas.microsoft.com/office/powerpoint/2010/main" val="3975402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2920465723"/>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sz="2800" b="1" dirty="0"/>
              <a:t>A plurality of parents say getting the results of standardized tests takes too much time. </a:t>
            </a:r>
          </a:p>
        </p:txBody>
      </p:sp>
      <p:sp>
        <p:nvSpPr>
          <p:cNvPr id="30" name="Text Placeholder 2"/>
          <p:cNvSpPr>
            <a:spLocks noGrp="1"/>
          </p:cNvSpPr>
          <p:nvPr>
            <p:ph type="body" sz="quarter" idx="4294967295"/>
          </p:nvPr>
        </p:nvSpPr>
        <p:spPr bwMode="auto">
          <a:xfrm>
            <a:off x="0" y="987425"/>
            <a:ext cx="9144000" cy="5111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Thinking some more about state standardized tests, do you think that you getting the results back takes too much time, too little time, or about the right amount of time?</a:t>
            </a:r>
          </a:p>
        </p:txBody>
      </p:sp>
      <p:sp>
        <p:nvSpPr>
          <p:cNvPr id="5" name="Text Placeholder 2"/>
          <p:cNvSpPr>
            <a:spLocks noGrp="1"/>
          </p:cNvSpPr>
          <p:nvPr>
            <p:ph type="body" sz="quarter" idx="4294967295"/>
          </p:nvPr>
        </p:nvSpPr>
        <p:spPr bwMode="auto">
          <a:xfrm>
            <a:off x="0" y="2055561"/>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sz="1800" b="1" i="1" dirty="0">
                <a:solidFill>
                  <a:schemeClr val="tx1"/>
                </a:solidFill>
                <a:cs typeface="Times New Roman" pitchFamily="18" charset="0"/>
              </a:rPr>
              <a:t>Parents</a:t>
            </a:r>
          </a:p>
        </p:txBody>
      </p:sp>
      <p:sp>
        <p:nvSpPr>
          <p:cNvPr id="7" name="Text Placeholder 2"/>
          <p:cNvSpPr>
            <a:spLocks noGrp="1"/>
          </p:cNvSpPr>
          <p:nvPr>
            <p:ph type="body" sz="quarter" idx="4294967295"/>
          </p:nvPr>
        </p:nvSpPr>
        <p:spPr bwMode="auto">
          <a:xfrm>
            <a:off x="2286000" y="2055561"/>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cxnSp>
        <p:nvCxnSpPr>
          <p:cNvPr id="6" name="Straight Connector 5"/>
          <p:cNvCxnSpPr/>
          <p:nvPr/>
        </p:nvCxnSpPr>
        <p:spPr>
          <a:xfrm>
            <a:off x="2324100" y="2362200"/>
            <a:ext cx="0" cy="38004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11718CFF-A8BD-EB47-8F44-778BB3A0591C}" type="slidenum">
              <a:rPr lang="en-US" smtClean="0"/>
              <a:t>25</a:t>
            </a:fld>
            <a:endParaRPr lang="en-US" dirty="0"/>
          </a:p>
        </p:txBody>
      </p:sp>
    </p:spTree>
    <p:extLst>
      <p:ext uri="{BB962C8B-B14F-4D97-AF65-F5344CB8AC3E}">
        <p14:creationId xmlns:p14="http://schemas.microsoft.com/office/powerpoint/2010/main" val="17059348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3273740883"/>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sz="2800" b="1" dirty="0"/>
              <a:t>Once they do get reports of standardized test results, parents consider them useful. </a:t>
            </a:r>
          </a:p>
        </p:txBody>
      </p:sp>
      <p:sp>
        <p:nvSpPr>
          <p:cNvPr id="30" name="Text Placeholder 2"/>
          <p:cNvSpPr>
            <a:spLocks noGrp="1"/>
          </p:cNvSpPr>
          <p:nvPr>
            <p:ph type="body" sz="quarter" idx="4294967295"/>
          </p:nvPr>
        </p:nvSpPr>
        <p:spPr bwMode="auto">
          <a:xfrm>
            <a:off x="0" y="987425"/>
            <a:ext cx="9144000" cy="3016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Are the reports you receive on your child’s results from state standardized tests useful to you?</a:t>
            </a:r>
          </a:p>
        </p:txBody>
      </p:sp>
      <p:sp>
        <p:nvSpPr>
          <p:cNvPr id="17" name="Text Placeholder 2"/>
          <p:cNvSpPr>
            <a:spLocks noGrp="1"/>
          </p:cNvSpPr>
          <p:nvPr>
            <p:ph type="body" sz="quarter" idx="4294967295"/>
          </p:nvPr>
        </p:nvSpPr>
        <p:spPr bwMode="auto">
          <a:xfrm>
            <a:off x="0" y="1600200"/>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sz="1800" b="1" i="1" dirty="0">
                <a:solidFill>
                  <a:schemeClr val="tx1"/>
                </a:solidFill>
                <a:cs typeface="Times New Roman" pitchFamily="18" charset="0"/>
              </a:rPr>
              <a:t>Parents</a:t>
            </a:r>
          </a:p>
        </p:txBody>
      </p:sp>
      <p:sp>
        <p:nvSpPr>
          <p:cNvPr id="27" name="Text Placeholder 2"/>
          <p:cNvSpPr>
            <a:spLocks noGrp="1"/>
          </p:cNvSpPr>
          <p:nvPr>
            <p:ph type="body" sz="quarter" idx="4294967295"/>
          </p:nvPr>
        </p:nvSpPr>
        <p:spPr bwMode="auto">
          <a:xfrm>
            <a:off x="2286000" y="1600200"/>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sp>
        <p:nvSpPr>
          <p:cNvPr id="11" name="Text Placeholder 2"/>
          <p:cNvSpPr txBox="1">
            <a:spLocks/>
          </p:cNvSpPr>
          <p:nvPr/>
        </p:nvSpPr>
        <p:spPr>
          <a:xfrm>
            <a:off x="174871" y="5308631"/>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Useful</a:t>
            </a:r>
          </a:p>
        </p:txBody>
      </p:sp>
      <p:sp>
        <p:nvSpPr>
          <p:cNvPr id="12" name="Text Placeholder 2"/>
          <p:cNvSpPr txBox="1">
            <a:spLocks/>
          </p:cNvSpPr>
          <p:nvPr/>
        </p:nvSpPr>
        <p:spPr>
          <a:xfrm>
            <a:off x="151058" y="4134852"/>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30% </a:t>
            </a:r>
          </a:p>
          <a:p>
            <a:pPr algn="ctr">
              <a:spcBef>
                <a:spcPts val="0"/>
              </a:spcBef>
              <a:defRPr/>
            </a:pPr>
            <a:r>
              <a:rPr lang="en-US" sz="1600" b="1" i="1" kern="0" dirty="0">
                <a:solidFill>
                  <a:schemeClr val="bg1"/>
                </a:solidFill>
                <a:cs typeface="Times New Roman" pitchFamily="18" charset="0"/>
              </a:rPr>
              <a:t>Very</a:t>
            </a:r>
          </a:p>
        </p:txBody>
      </p:sp>
      <p:sp>
        <p:nvSpPr>
          <p:cNvPr id="15" name="Text Placeholder 2"/>
          <p:cNvSpPr txBox="1">
            <a:spLocks/>
          </p:cNvSpPr>
          <p:nvPr/>
        </p:nvSpPr>
        <p:spPr>
          <a:xfrm>
            <a:off x="2425559" y="5308631"/>
            <a:ext cx="1209675" cy="338554"/>
          </a:xfrm>
          <a:prstGeom prst="rect">
            <a:avLst/>
          </a:prstGeom>
        </p:spPr>
        <p:txBody>
          <a:bodyPr wrap="square">
            <a:spAutoFit/>
          </a:bodyPr>
          <a:lstStyle/>
          <a:p>
            <a:pPr algn="ctr">
              <a:defRPr/>
            </a:pPr>
            <a:r>
              <a:rPr lang="en-US" sz="1600" b="1" kern="0" dirty="0">
                <a:solidFill>
                  <a:schemeClr val="bg1"/>
                </a:solidFill>
                <a:cs typeface="Times New Roman" pitchFamily="18" charset="0"/>
              </a:rPr>
              <a:t>Useful</a:t>
            </a:r>
          </a:p>
        </p:txBody>
      </p:sp>
      <p:sp>
        <p:nvSpPr>
          <p:cNvPr id="16" name="Text Placeholder 2"/>
          <p:cNvSpPr txBox="1">
            <a:spLocks/>
          </p:cNvSpPr>
          <p:nvPr/>
        </p:nvSpPr>
        <p:spPr>
          <a:xfrm>
            <a:off x="2401746" y="4540677"/>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20% </a:t>
            </a:r>
          </a:p>
          <a:p>
            <a:pPr algn="ctr">
              <a:spcBef>
                <a:spcPts val="0"/>
              </a:spcBef>
              <a:defRPr/>
            </a:pPr>
            <a:r>
              <a:rPr lang="en-US" sz="1600" b="1" i="1" kern="0" dirty="0">
                <a:solidFill>
                  <a:schemeClr val="bg1"/>
                </a:solidFill>
                <a:cs typeface="Times New Roman" pitchFamily="18" charset="0"/>
              </a:rPr>
              <a:t>Very</a:t>
            </a:r>
          </a:p>
        </p:txBody>
      </p:sp>
      <p:sp>
        <p:nvSpPr>
          <p:cNvPr id="20" name="Text Placeholder 2"/>
          <p:cNvSpPr txBox="1">
            <a:spLocks/>
          </p:cNvSpPr>
          <p:nvPr/>
        </p:nvSpPr>
        <p:spPr>
          <a:xfrm>
            <a:off x="4662346" y="5308631"/>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Useful</a:t>
            </a:r>
          </a:p>
        </p:txBody>
      </p:sp>
      <p:sp>
        <p:nvSpPr>
          <p:cNvPr id="21" name="Text Placeholder 2"/>
          <p:cNvSpPr txBox="1">
            <a:spLocks/>
          </p:cNvSpPr>
          <p:nvPr/>
        </p:nvSpPr>
        <p:spPr>
          <a:xfrm>
            <a:off x="4638533" y="4058652"/>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33% </a:t>
            </a:r>
          </a:p>
          <a:p>
            <a:pPr algn="ctr">
              <a:spcBef>
                <a:spcPts val="0"/>
              </a:spcBef>
              <a:defRPr/>
            </a:pPr>
            <a:r>
              <a:rPr lang="en-US" sz="1600" b="1" i="1" kern="0" dirty="0">
                <a:solidFill>
                  <a:schemeClr val="bg1"/>
                </a:solidFill>
                <a:cs typeface="Times New Roman" pitchFamily="18" charset="0"/>
              </a:rPr>
              <a:t>Very</a:t>
            </a:r>
          </a:p>
        </p:txBody>
      </p:sp>
      <p:sp>
        <p:nvSpPr>
          <p:cNvPr id="24" name="Text Placeholder 2"/>
          <p:cNvSpPr txBox="1">
            <a:spLocks/>
          </p:cNvSpPr>
          <p:nvPr/>
        </p:nvSpPr>
        <p:spPr>
          <a:xfrm>
            <a:off x="6873062" y="5308631"/>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Useful</a:t>
            </a:r>
          </a:p>
        </p:txBody>
      </p:sp>
      <p:sp>
        <p:nvSpPr>
          <p:cNvPr id="25" name="Text Placeholder 2"/>
          <p:cNvSpPr txBox="1">
            <a:spLocks/>
          </p:cNvSpPr>
          <p:nvPr/>
        </p:nvSpPr>
        <p:spPr>
          <a:xfrm>
            <a:off x="6849249" y="3778677"/>
            <a:ext cx="1257300" cy="584775"/>
          </a:xfrm>
          <a:prstGeom prst="rect">
            <a:avLst/>
          </a:prstGeom>
        </p:spPr>
        <p:txBody>
          <a:bodyPr wrap="square">
            <a:spAutoFit/>
          </a:bodyPr>
          <a:lstStyle/>
          <a:p>
            <a:pPr algn="ctr">
              <a:spcBef>
                <a:spcPts val="0"/>
              </a:spcBef>
              <a:defRPr/>
            </a:pPr>
            <a:r>
              <a:rPr lang="en-US" sz="1600" b="1" i="1" kern="0" dirty="0">
                <a:solidFill>
                  <a:schemeClr val="bg1"/>
                </a:solidFill>
                <a:cs typeface="Times New Roman" pitchFamily="18" charset="0"/>
              </a:rPr>
              <a:t>41% </a:t>
            </a:r>
          </a:p>
          <a:p>
            <a:pPr algn="ctr">
              <a:spcBef>
                <a:spcPts val="0"/>
              </a:spcBef>
              <a:defRPr/>
            </a:pPr>
            <a:r>
              <a:rPr lang="en-US" sz="1600" b="1" i="1" kern="0" dirty="0">
                <a:solidFill>
                  <a:schemeClr val="bg1"/>
                </a:solidFill>
                <a:cs typeface="Times New Roman" pitchFamily="18" charset="0"/>
              </a:rPr>
              <a:t>Very</a:t>
            </a:r>
          </a:p>
        </p:txBody>
      </p:sp>
      <p:sp>
        <p:nvSpPr>
          <p:cNvPr id="19" name="Text Placeholder 2"/>
          <p:cNvSpPr txBox="1">
            <a:spLocks/>
          </p:cNvSpPr>
          <p:nvPr/>
        </p:nvSpPr>
        <p:spPr>
          <a:xfrm>
            <a:off x="1076325" y="5062410"/>
            <a:ext cx="1209675"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Not </a:t>
            </a:r>
          </a:p>
          <a:p>
            <a:pPr algn="ctr">
              <a:spcBef>
                <a:spcPts val="0"/>
              </a:spcBef>
              <a:defRPr/>
            </a:pPr>
            <a:r>
              <a:rPr lang="en-US" sz="1600" b="1" kern="0" dirty="0">
                <a:solidFill>
                  <a:schemeClr val="bg1"/>
                </a:solidFill>
                <a:cs typeface="Times New Roman" pitchFamily="18" charset="0"/>
              </a:rPr>
              <a:t>Useful</a:t>
            </a:r>
          </a:p>
        </p:txBody>
      </p:sp>
      <p:sp>
        <p:nvSpPr>
          <p:cNvPr id="22" name="Text Placeholder 2"/>
          <p:cNvSpPr txBox="1">
            <a:spLocks/>
          </p:cNvSpPr>
          <p:nvPr/>
        </p:nvSpPr>
        <p:spPr>
          <a:xfrm>
            <a:off x="3286125" y="5062410"/>
            <a:ext cx="1209675"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Not </a:t>
            </a:r>
          </a:p>
          <a:p>
            <a:pPr algn="ctr">
              <a:spcBef>
                <a:spcPts val="0"/>
              </a:spcBef>
              <a:defRPr/>
            </a:pPr>
            <a:r>
              <a:rPr lang="en-US" sz="1600" b="1" kern="0" dirty="0">
                <a:solidFill>
                  <a:schemeClr val="bg1"/>
                </a:solidFill>
                <a:cs typeface="Times New Roman" pitchFamily="18" charset="0"/>
              </a:rPr>
              <a:t>Useful</a:t>
            </a:r>
          </a:p>
        </p:txBody>
      </p:sp>
      <p:sp>
        <p:nvSpPr>
          <p:cNvPr id="23" name="Text Placeholder 2"/>
          <p:cNvSpPr txBox="1">
            <a:spLocks/>
          </p:cNvSpPr>
          <p:nvPr/>
        </p:nvSpPr>
        <p:spPr>
          <a:xfrm>
            <a:off x="5546725" y="5062410"/>
            <a:ext cx="1209675"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Not </a:t>
            </a:r>
          </a:p>
          <a:p>
            <a:pPr algn="ctr">
              <a:spcBef>
                <a:spcPts val="0"/>
              </a:spcBef>
              <a:defRPr/>
            </a:pPr>
            <a:r>
              <a:rPr lang="en-US" sz="1600" b="1" kern="0" dirty="0">
                <a:solidFill>
                  <a:schemeClr val="bg1"/>
                </a:solidFill>
                <a:cs typeface="Times New Roman" pitchFamily="18" charset="0"/>
              </a:rPr>
              <a:t>Useful</a:t>
            </a:r>
          </a:p>
        </p:txBody>
      </p:sp>
      <p:sp>
        <p:nvSpPr>
          <p:cNvPr id="26" name="Text Placeholder 2"/>
          <p:cNvSpPr txBox="1">
            <a:spLocks/>
          </p:cNvSpPr>
          <p:nvPr/>
        </p:nvSpPr>
        <p:spPr>
          <a:xfrm>
            <a:off x="7781925" y="5062410"/>
            <a:ext cx="1209675" cy="584775"/>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Not </a:t>
            </a:r>
          </a:p>
          <a:p>
            <a:pPr algn="ctr">
              <a:spcBef>
                <a:spcPts val="0"/>
              </a:spcBef>
              <a:defRPr/>
            </a:pPr>
            <a:r>
              <a:rPr lang="en-US" sz="1600" b="1" kern="0" dirty="0">
                <a:solidFill>
                  <a:schemeClr val="bg1"/>
                </a:solidFill>
                <a:cs typeface="Times New Roman" pitchFamily="18" charset="0"/>
              </a:rPr>
              <a:t>Useful</a:t>
            </a:r>
          </a:p>
        </p:txBody>
      </p:sp>
      <p:cxnSp>
        <p:nvCxnSpPr>
          <p:cNvPr id="18" name="Straight Connector 17"/>
          <p:cNvCxnSpPr/>
          <p:nvPr/>
        </p:nvCxnSpPr>
        <p:spPr>
          <a:xfrm>
            <a:off x="2324100" y="1905000"/>
            <a:ext cx="0" cy="42576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11718CFF-A8BD-EB47-8F44-778BB3A0591C}" type="slidenum">
              <a:rPr lang="en-US" smtClean="0"/>
              <a:t>26</a:t>
            </a:fld>
            <a:endParaRPr lang="en-US" dirty="0"/>
          </a:p>
        </p:txBody>
      </p:sp>
    </p:spTree>
    <p:extLst>
      <p:ext uri="{BB962C8B-B14F-4D97-AF65-F5344CB8AC3E}">
        <p14:creationId xmlns:p14="http://schemas.microsoft.com/office/powerpoint/2010/main" val="16937896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nSpc>
                <a:spcPct val="85000"/>
              </a:lnSpc>
            </a:pPr>
            <a:r>
              <a:rPr lang="en-US" dirty="0"/>
              <a:t>Section 1</a:t>
            </a:r>
          </a:p>
        </p:txBody>
      </p:sp>
      <p:sp>
        <p:nvSpPr>
          <p:cNvPr id="2" name="Rectangle 1"/>
          <p:cNvSpPr/>
          <p:nvPr/>
        </p:nvSpPr>
        <p:spPr>
          <a:xfrm>
            <a:off x="152400" y="1345300"/>
            <a:ext cx="8763000" cy="2187522"/>
          </a:xfrm>
          <a:prstGeom prst="rect">
            <a:avLst/>
          </a:prstGeom>
        </p:spPr>
        <p:txBody>
          <a:bodyPr wrap="square">
            <a:spAutoFit/>
          </a:bodyPr>
          <a:lstStyle/>
          <a:p>
            <a:pPr algn="ctr">
              <a:lnSpc>
                <a:spcPct val="85000"/>
              </a:lnSpc>
              <a:defRPr/>
            </a:pPr>
            <a:r>
              <a:rPr lang="en-US" sz="2000" b="1" i="1" dirty="0">
                <a:cs typeface="Times New Roman" panose="02020603050405020304" pitchFamily="18" charset="0"/>
              </a:rPr>
              <a:t>For the following statements, you have 100 points to distribute however you would like. The more points you give a statement, the more concerning that statement is to you as a parent. So, for example, if you thought only ONE of the statements was concerning, you would give that statement 100 points. If you thought just two statements were concerning, but they were equally concerning, you would give each statement 50 points. For statements that you do not think are concerning at all, please just write 0. Again, you can distribute the points in any way that you would like.</a:t>
            </a:r>
          </a:p>
        </p:txBody>
      </p:sp>
      <p:sp>
        <p:nvSpPr>
          <p:cNvPr id="7" name="Slide Number Placeholder 6"/>
          <p:cNvSpPr>
            <a:spLocks noGrp="1"/>
          </p:cNvSpPr>
          <p:nvPr>
            <p:ph type="sldNum" sz="quarter" idx="12"/>
          </p:nvPr>
        </p:nvSpPr>
        <p:spPr/>
        <p:txBody>
          <a:bodyPr/>
          <a:lstStyle/>
          <a:p>
            <a:fld id="{11718CFF-A8BD-EB47-8F44-778BB3A0591C}" type="slidenum">
              <a:rPr lang="en-US" smtClean="0"/>
              <a:t>27</a:t>
            </a:fld>
            <a:endParaRPr lang="en-US" dirty="0"/>
          </a:p>
        </p:txBody>
      </p:sp>
    </p:spTree>
    <p:extLst>
      <p:ext uri="{BB962C8B-B14F-4D97-AF65-F5344CB8AC3E}">
        <p14:creationId xmlns:p14="http://schemas.microsoft.com/office/powerpoint/2010/main" val="23724992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ext uri="{D42A27DB-BD31-4B8C-83A1-F6EECF244321}">
                <p14:modId xmlns:p14="http://schemas.microsoft.com/office/powerpoint/2010/main" val="2942993221"/>
              </p:ext>
            </p:extLst>
          </p:nvPr>
        </p:nvGraphicFramePr>
        <p:xfrm>
          <a:off x="1046747" y="859377"/>
          <a:ext cx="7050505" cy="5158363"/>
        </p:xfrm>
        <a:graphic>
          <a:graphicData uri="http://schemas.openxmlformats.org/drawingml/2006/table">
            <a:tbl>
              <a:tblPr/>
              <a:tblGrid>
                <a:gridCol w="6273147">
                  <a:extLst>
                    <a:ext uri="{9D8B030D-6E8A-4147-A177-3AD203B41FA5}">
                      <a16:colId xmlns:a16="http://schemas.microsoft.com/office/drawing/2014/main" val="20000"/>
                    </a:ext>
                  </a:extLst>
                </a:gridCol>
                <a:gridCol w="777358">
                  <a:extLst>
                    <a:ext uri="{9D8B030D-6E8A-4147-A177-3AD203B41FA5}">
                      <a16:colId xmlns:a16="http://schemas.microsoft.com/office/drawing/2014/main" val="20001"/>
                    </a:ext>
                  </a:extLst>
                </a:gridCol>
              </a:tblGrid>
              <a:tr h="61330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00000"/>
                          </a:solidFill>
                          <a:effectLst/>
                          <a:latin typeface="+mn-lt"/>
                          <a:cs typeface="Times New Roman" pitchFamily="18" charset="0"/>
                        </a:rPr>
                        <a:t>Parents – Concerning Statement Ranking</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Mean</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839965">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Q25. In STATE, XX% of the workforce has a 4‐year college degree, while XX% of the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jobs require a</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4‐year</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college degree.</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15.1</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66114">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Q32. In STATE, XX% of 8th graders met proficient or advanced benchmarks in math, according to the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National Assessment of Educational Progress (a national test given to a sample of students across</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in all states) in 2015.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13.7</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19488">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Q24. In STATE, XX% of the workforce has only a high school diploma,</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while XX% of the jobs are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available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to workers who have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only a high school diploma.</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13.6</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119488">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Q30.</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In STATE, XX% of college students are required to pay for and take remedial</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(non‐credit) courses,</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essentially taking high school level work before they can start college level</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study.^</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13.4</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Title 1"/>
          <p:cNvSpPr>
            <a:spLocks noGrp="1"/>
          </p:cNvSpPr>
          <p:nvPr>
            <p:ph type="title"/>
          </p:nvPr>
        </p:nvSpPr>
        <p:spPr/>
        <p:txBody>
          <a:bodyPr/>
          <a:lstStyle/>
          <a:p>
            <a:pPr>
              <a:lnSpc>
                <a:spcPct val="85000"/>
              </a:lnSpc>
            </a:pPr>
            <a:r>
              <a:rPr lang="en-US" dirty="0"/>
              <a:t>Section 1: Parents</a:t>
            </a:r>
          </a:p>
        </p:txBody>
      </p:sp>
      <p:sp>
        <p:nvSpPr>
          <p:cNvPr id="7" name="Text Placeholder 2"/>
          <p:cNvSpPr>
            <a:spLocks noGrp="1"/>
          </p:cNvSpPr>
          <p:nvPr>
            <p:ph type="body" sz="quarter" idx="4294967295"/>
          </p:nvPr>
        </p:nvSpPr>
        <p:spPr bwMode="auto">
          <a:xfrm>
            <a:off x="1828800" y="6372225"/>
            <a:ext cx="5486400" cy="4857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000" b="1" i="1" dirty="0">
                <a:solidFill>
                  <a:schemeClr val="tx1"/>
                </a:solidFill>
                <a:latin typeface="+mn-lt"/>
              </a:rPr>
              <a:t>* Only Asked of AL, CO, IL, KY, LA, MI, MS, MT, NC, ND, TN, UT, WY; </a:t>
            </a:r>
          </a:p>
          <a:p>
            <a:pPr marL="0" indent="0" algn="ctr" eaLnBrk="1" hangingPunct="1">
              <a:lnSpc>
                <a:spcPct val="85000"/>
              </a:lnSpc>
              <a:spcBef>
                <a:spcPct val="0"/>
              </a:spcBef>
              <a:buNone/>
            </a:pPr>
            <a:r>
              <a:rPr lang="en-US" sz="1000" b="1" i="1" dirty="0">
                <a:solidFill>
                  <a:schemeClr val="tx1"/>
                </a:solidFill>
                <a:latin typeface="+mn-lt"/>
              </a:rPr>
              <a:t>^ Only Asked of AL, AR, CO, CT, DE, FL, ID, IN, ME, MD, MA, MI, MN, MO, MT, NV, </a:t>
            </a:r>
          </a:p>
          <a:p>
            <a:pPr marL="0" indent="0" algn="ctr" eaLnBrk="1" hangingPunct="1">
              <a:lnSpc>
                <a:spcPct val="85000"/>
              </a:lnSpc>
              <a:spcBef>
                <a:spcPct val="0"/>
              </a:spcBef>
              <a:buNone/>
            </a:pPr>
            <a:r>
              <a:rPr lang="en-US" sz="1000" b="1" i="1" dirty="0">
                <a:solidFill>
                  <a:schemeClr val="tx1"/>
                </a:solidFill>
                <a:latin typeface="+mn-lt"/>
              </a:rPr>
              <a:t>NM, NY, OH, OK, OR, SD, VA, WV </a:t>
            </a:r>
            <a:endParaRPr sz="1000" b="1" i="1" dirty="0">
              <a:solidFill>
                <a:schemeClr val="tx1"/>
              </a:solidFill>
              <a:latin typeface="+mn-lt"/>
            </a:endParaRPr>
          </a:p>
        </p:txBody>
      </p:sp>
      <p:sp>
        <p:nvSpPr>
          <p:cNvPr id="8" name="Slide Number Placeholder 7"/>
          <p:cNvSpPr>
            <a:spLocks noGrp="1"/>
          </p:cNvSpPr>
          <p:nvPr>
            <p:ph type="sldNum" sz="quarter" idx="12"/>
          </p:nvPr>
        </p:nvSpPr>
        <p:spPr/>
        <p:txBody>
          <a:bodyPr/>
          <a:lstStyle/>
          <a:p>
            <a:fld id="{11718CFF-A8BD-EB47-8F44-778BB3A0591C}" type="slidenum">
              <a:rPr lang="en-US" smtClean="0"/>
              <a:t>28</a:t>
            </a:fld>
            <a:endParaRPr lang="en-US" dirty="0"/>
          </a:p>
        </p:txBody>
      </p:sp>
    </p:spTree>
    <p:extLst>
      <p:ext uri="{BB962C8B-B14F-4D97-AF65-F5344CB8AC3E}">
        <p14:creationId xmlns:p14="http://schemas.microsoft.com/office/powerpoint/2010/main" val="17786588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ext uri="{D42A27DB-BD31-4B8C-83A1-F6EECF244321}">
                <p14:modId xmlns:p14="http://schemas.microsoft.com/office/powerpoint/2010/main" val="3956111227"/>
              </p:ext>
            </p:extLst>
          </p:nvPr>
        </p:nvGraphicFramePr>
        <p:xfrm>
          <a:off x="1047927" y="853567"/>
          <a:ext cx="7048144" cy="5139459"/>
        </p:xfrm>
        <a:graphic>
          <a:graphicData uri="http://schemas.openxmlformats.org/drawingml/2006/table">
            <a:tbl>
              <a:tblPr/>
              <a:tblGrid>
                <a:gridCol w="6271046">
                  <a:extLst>
                    <a:ext uri="{9D8B030D-6E8A-4147-A177-3AD203B41FA5}">
                      <a16:colId xmlns:a16="http://schemas.microsoft.com/office/drawing/2014/main" val="20000"/>
                    </a:ext>
                  </a:extLst>
                </a:gridCol>
                <a:gridCol w="777098">
                  <a:extLst>
                    <a:ext uri="{9D8B030D-6E8A-4147-A177-3AD203B41FA5}">
                      <a16:colId xmlns:a16="http://schemas.microsoft.com/office/drawing/2014/main" val="20001"/>
                    </a:ext>
                  </a:extLst>
                </a:gridCol>
              </a:tblGrid>
              <a:tr h="52620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00000"/>
                          </a:solidFill>
                          <a:effectLst/>
                          <a:latin typeface="+mn-lt"/>
                          <a:cs typeface="Times New Roman" pitchFamily="18" charset="0"/>
                        </a:rPr>
                        <a:t>Upper-Income Suburban Moms – Concerning Statement Ranking</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Mean</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1372706">
                <a:tc>
                  <a:txBody>
                    <a:bodyPr/>
                    <a:lstStyle/>
                    <a:p>
                      <a:pPr marL="0" lvl="1" algn="r" defTabSz="914400" rtl="0" eaLnBrk="1" latinLnBrk="0" hangingPunct="1">
                        <a:lnSpc>
                          <a:spcPct val="95000"/>
                        </a:lnSpc>
                        <a:spcBef>
                          <a:spcPts val="0"/>
                        </a:spcBef>
                      </a:pPr>
                      <a:r>
                        <a:rPr lang="en-US" sz="1600" b="1" dirty="0">
                          <a:solidFill>
                            <a:schemeClr val="bg1"/>
                          </a:solidFill>
                          <a:latin typeface="+mn-lt"/>
                        </a:rPr>
                        <a:t>Q27. In STATE, XX% of high school</a:t>
                      </a:r>
                      <a:r>
                        <a:rPr lang="en-US" sz="1600" b="1" baseline="0" dirty="0">
                          <a:solidFill>
                            <a:schemeClr val="bg1"/>
                          </a:solidFill>
                          <a:latin typeface="+mn-lt"/>
                        </a:rPr>
                        <a:t> </a:t>
                      </a:r>
                      <a:r>
                        <a:rPr lang="en-US" sz="1600" b="1" dirty="0">
                          <a:solidFill>
                            <a:schemeClr val="bg1"/>
                          </a:solidFill>
                          <a:latin typeface="+mn-lt"/>
                        </a:rPr>
                        <a:t>graduates in 2014 met ACT’s Reading College Readiness Benchmark and XX of high school</a:t>
                      </a:r>
                      <a:r>
                        <a:rPr lang="en-US" sz="1600" b="1" baseline="0" dirty="0">
                          <a:solidFill>
                            <a:schemeClr val="bg1"/>
                          </a:solidFill>
                          <a:latin typeface="+mn-lt"/>
                        </a:rPr>
                        <a:t> </a:t>
                      </a:r>
                      <a:r>
                        <a:rPr lang="en-US" sz="1600" b="1" dirty="0">
                          <a:solidFill>
                            <a:schemeClr val="bg1"/>
                          </a:solidFill>
                          <a:latin typeface="+mn-lt"/>
                        </a:rPr>
                        <a:t>graduates in 2014 met the ACT Math College Readiness Benchmark and XX% of high school</a:t>
                      </a:r>
                      <a:r>
                        <a:rPr lang="en-US" sz="1600" b="1" baseline="0" dirty="0">
                          <a:solidFill>
                            <a:schemeClr val="bg1"/>
                          </a:solidFill>
                          <a:latin typeface="+mn-lt"/>
                        </a:rPr>
                        <a:t> </a:t>
                      </a:r>
                      <a:r>
                        <a:rPr lang="en-US" sz="1600" b="1" dirty="0">
                          <a:solidFill>
                            <a:schemeClr val="bg1"/>
                          </a:solidFill>
                          <a:latin typeface="+mn-lt"/>
                        </a:rPr>
                        <a:t>graduates in 2014 met the ACT Science College</a:t>
                      </a:r>
                      <a:r>
                        <a:rPr lang="en-US" sz="1600" b="1" baseline="0" dirty="0">
                          <a:solidFill>
                            <a:schemeClr val="bg1"/>
                          </a:solidFill>
                          <a:latin typeface="+mn-lt"/>
                        </a:rPr>
                        <a:t> </a:t>
                      </a:r>
                      <a:r>
                        <a:rPr lang="en-US" sz="1600" b="1" dirty="0">
                          <a:solidFill>
                            <a:schemeClr val="bg1"/>
                          </a:solidFill>
                          <a:latin typeface="+mn-lt"/>
                        </a:rPr>
                        <a:t>Readiness Benchmark.*</a:t>
                      </a:r>
                      <a:endParaRPr lang="en-US" sz="16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15.0</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20671">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Q25. In STATE, XX% of the workforce has a 4‐year college degree, while XX% of the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jobs require a</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4‐year</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college degree.</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14.7</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59939">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Q32. In STATE, XX% of 8th graders met proficient or advanced benchmarks in math, according to the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National Assessment of Educational Progress (a national test given to a sample of students across</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in all states) in 2015.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14.5</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259939">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Q31.</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In STATE, XX% of 4th graders met proficient or advanced benchmarks in reading, according to the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National Assessment of Educational Progress (a national test given to a sample of students</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across</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in all states) in 2015.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14.3</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Title 1"/>
          <p:cNvSpPr>
            <a:spLocks noGrp="1"/>
          </p:cNvSpPr>
          <p:nvPr>
            <p:ph type="title"/>
          </p:nvPr>
        </p:nvSpPr>
        <p:spPr>
          <a:xfrm>
            <a:off x="457200" y="208536"/>
            <a:ext cx="8229600" cy="645031"/>
          </a:xfrm>
        </p:spPr>
        <p:txBody>
          <a:bodyPr/>
          <a:lstStyle/>
          <a:p>
            <a:r>
              <a:rPr lang="en-US" dirty="0"/>
              <a:t>Section 1: Upper-Income Suburban Moms</a:t>
            </a:r>
          </a:p>
        </p:txBody>
      </p:sp>
      <p:sp>
        <p:nvSpPr>
          <p:cNvPr id="7" name="Text Placeholder 2"/>
          <p:cNvSpPr txBox="1">
            <a:spLocks/>
          </p:cNvSpPr>
          <p:nvPr/>
        </p:nvSpPr>
        <p:spPr bwMode="auto">
          <a:xfrm>
            <a:off x="1828799" y="6372098"/>
            <a:ext cx="5486400" cy="485902"/>
          </a:xfrm>
          <a:prstGeom prst="rect">
            <a:avLst/>
          </a:prstGeom>
          <a:noFill/>
          <a:ln>
            <a:miter lim="800000"/>
            <a:headEnd/>
            <a:tailEnd/>
          </a:ln>
        </p:spPr>
        <p:txBody>
          <a:bodyPr vert="horz" wrap="square" lIns="91440" tIns="45720" rIns="91440" bIns="45720" numCol="1" anchor="t" anchorCtr="0" compatLnSpc="1">
            <a:prstTxWarp prst="textNoShape">
              <a:avLst/>
            </a:prstTxWarp>
            <a:spAutoFit/>
          </a:bodyPr>
          <a:lstStyle>
            <a:lvl1pPr marL="0" indent="0" algn="ctr" defTabSz="914400" rtl="0" eaLnBrk="1" latinLnBrk="0" hangingPunct="1">
              <a:lnSpc>
                <a:spcPct val="100000"/>
              </a:lnSpc>
              <a:spcBef>
                <a:spcPts val="0"/>
              </a:spcBef>
              <a:buFont typeface="Arial" pitchFamily="34" charset="0"/>
              <a:buNone/>
              <a:defRPr lang="en-US" sz="1600" b="1" i="1" kern="1200" dirty="0" smtClean="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5000"/>
              </a:lnSpc>
              <a:spcBef>
                <a:spcPct val="0"/>
              </a:spcBef>
            </a:pPr>
            <a:r>
              <a:rPr lang="en-US" sz="1000" dirty="0">
                <a:latin typeface="+mn-lt"/>
              </a:rPr>
              <a:t>* Only Asked of AL, CO, IL, KY, LA, MI, MS, MT, NC, ND, TN, UT, WY; </a:t>
            </a:r>
          </a:p>
          <a:p>
            <a:pPr>
              <a:lnSpc>
                <a:spcPct val="85000"/>
              </a:lnSpc>
              <a:spcBef>
                <a:spcPct val="0"/>
              </a:spcBef>
            </a:pPr>
            <a:r>
              <a:rPr lang="en-US" sz="1000" dirty="0">
                <a:latin typeface="+mn-lt"/>
              </a:rPr>
              <a:t>^ Only Asked of AL, AR, CO, CT, DE, FL, ID, IN, ME, MD, MA, MI, MN, MO, MT, NV, </a:t>
            </a:r>
          </a:p>
          <a:p>
            <a:pPr>
              <a:lnSpc>
                <a:spcPct val="85000"/>
              </a:lnSpc>
              <a:spcBef>
                <a:spcPct val="0"/>
              </a:spcBef>
            </a:pPr>
            <a:r>
              <a:rPr lang="en-US" sz="1000" dirty="0">
                <a:latin typeface="+mn-lt"/>
              </a:rPr>
              <a:t>NM, NY, OH, OK, OR, SD, VA, WV </a:t>
            </a:r>
          </a:p>
        </p:txBody>
      </p:sp>
      <p:sp>
        <p:nvSpPr>
          <p:cNvPr id="3" name="Slide Number Placeholder 2"/>
          <p:cNvSpPr>
            <a:spLocks noGrp="1"/>
          </p:cNvSpPr>
          <p:nvPr>
            <p:ph type="sldNum" sz="quarter" idx="12"/>
          </p:nvPr>
        </p:nvSpPr>
        <p:spPr/>
        <p:txBody>
          <a:bodyPr/>
          <a:lstStyle/>
          <a:p>
            <a:fld id="{11718CFF-A8BD-EB47-8F44-778BB3A0591C}" type="slidenum">
              <a:rPr lang="en-US" smtClean="0"/>
              <a:pPr/>
              <a:t>29</a:t>
            </a:fld>
            <a:endParaRPr lang="en-US" dirty="0"/>
          </a:p>
        </p:txBody>
      </p:sp>
    </p:spTree>
    <p:extLst>
      <p:ext uri="{BB962C8B-B14F-4D97-AF65-F5344CB8AC3E}">
        <p14:creationId xmlns:p14="http://schemas.microsoft.com/office/powerpoint/2010/main" val="692956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nvPr>
        </p:nvGraphicFramePr>
        <p:xfrm>
          <a:off x="194164" y="1524000"/>
          <a:ext cx="8755672" cy="4684499"/>
        </p:xfrm>
        <a:graphic>
          <a:graphicData uri="http://schemas.openxmlformats.org/drawingml/2006/table">
            <a:tbl>
              <a:tblPr/>
              <a:tblGrid>
                <a:gridCol w="4498935">
                  <a:extLst>
                    <a:ext uri="{9D8B030D-6E8A-4147-A177-3AD203B41FA5}">
                      <a16:colId xmlns:a16="http://schemas.microsoft.com/office/drawing/2014/main" val="20000"/>
                    </a:ext>
                  </a:extLst>
                </a:gridCol>
                <a:gridCol w="739207">
                  <a:extLst>
                    <a:ext uri="{9D8B030D-6E8A-4147-A177-3AD203B41FA5}">
                      <a16:colId xmlns:a16="http://schemas.microsoft.com/office/drawing/2014/main" val="20001"/>
                    </a:ext>
                  </a:extLst>
                </a:gridCol>
                <a:gridCol w="1172510">
                  <a:extLst>
                    <a:ext uri="{9D8B030D-6E8A-4147-A177-3AD203B41FA5}">
                      <a16:colId xmlns:a16="http://schemas.microsoft.com/office/drawing/2014/main" val="20002"/>
                    </a:ext>
                  </a:extLst>
                </a:gridCol>
                <a:gridCol w="1172510">
                  <a:extLst>
                    <a:ext uri="{9D8B030D-6E8A-4147-A177-3AD203B41FA5}">
                      <a16:colId xmlns:a16="http://schemas.microsoft.com/office/drawing/2014/main" val="20003"/>
                    </a:ext>
                  </a:extLst>
                </a:gridCol>
                <a:gridCol w="1172510">
                  <a:extLst>
                    <a:ext uri="{9D8B030D-6E8A-4147-A177-3AD203B41FA5}">
                      <a16:colId xmlns:a16="http://schemas.microsoft.com/office/drawing/2014/main" val="20004"/>
                    </a:ext>
                  </a:extLst>
                </a:gridCol>
              </a:tblGrid>
              <a:tr h="2286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1" u="none" strike="noStrike" cap="none" normalizeH="0" baseline="0" dirty="0">
                          <a:ln>
                            <a:noFill/>
                          </a:ln>
                          <a:solidFill>
                            <a:srgbClr val="000000"/>
                          </a:solidFill>
                          <a:effectLst/>
                          <a:latin typeface="+mn-lt"/>
                          <a:cs typeface="Times New Roman" pitchFamily="18" charset="0"/>
                        </a:rPr>
                        <a:t>% Greatest Issues By Key Groups</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Parents</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SB</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AA</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err="1">
                          <a:ln>
                            <a:noFill/>
                          </a:ln>
                          <a:solidFill>
                            <a:schemeClr val="bg1"/>
                          </a:solidFill>
                          <a:effectLst/>
                          <a:latin typeface="+mn-lt"/>
                        </a:rPr>
                        <a:t>Hisp</a:t>
                      </a:r>
                      <a:endParaRPr kumimoji="0" lang="en-US" sz="1400" b="1" i="0" u="none" strike="noStrike" cap="none" normalizeH="0" baseline="0" dirty="0">
                        <a:ln>
                          <a:noFill/>
                        </a:ln>
                        <a:solidFill>
                          <a:schemeClr val="bg1"/>
                        </a:solidFill>
                        <a:effectLst/>
                        <a:latin typeface="+mn-lt"/>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274383">
                <a:tc>
                  <a:txBody>
                    <a:bodyPr/>
                    <a:lstStyle/>
                    <a:p>
                      <a:pPr marL="0" lvl="1" algn="r" defTabSz="914400" rtl="0" eaLnBrk="1" latinLnBrk="0" hangingPunct="1">
                        <a:lnSpc>
                          <a:spcPct val="95000"/>
                        </a:lnSpc>
                        <a:spcBef>
                          <a:spcPts val="0"/>
                        </a:spcBef>
                      </a:pPr>
                      <a:r>
                        <a:rPr lang="en-US" sz="1300" b="1" dirty="0">
                          <a:solidFill>
                            <a:schemeClr val="bg1"/>
                          </a:solidFill>
                          <a:latin typeface="+mn-lt"/>
                        </a:rPr>
                        <a:t>Lack of funding and resources</a:t>
                      </a:r>
                      <a:endParaRPr lang="en-US" sz="13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39%</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42%</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50%</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41%</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4383">
                <a:tc>
                  <a:txBody>
                    <a:bodyPr/>
                    <a:lstStyle/>
                    <a:p>
                      <a:pPr marL="0" lvl="1" algn="r" defTabSz="914400" rtl="0" eaLnBrk="1" latinLnBrk="0" hangingPunct="1">
                        <a:lnSpc>
                          <a:spcPct val="95000"/>
                        </a:lnSpc>
                        <a:spcBef>
                          <a:spcPts val="0"/>
                        </a:spcBef>
                      </a:pPr>
                      <a:r>
                        <a:rPr lang="en-US" sz="1300" b="1" kern="1200" dirty="0">
                          <a:solidFill>
                            <a:schemeClr val="bg1"/>
                          </a:solidFill>
                          <a:latin typeface="+mn-lt"/>
                          <a:ea typeface="+mn-ea"/>
                          <a:cs typeface="+mn-cs"/>
                        </a:rPr>
                        <a:t>Too</a:t>
                      </a:r>
                      <a:r>
                        <a:rPr lang="en-US" sz="1300" b="1" kern="1200" baseline="0" dirty="0">
                          <a:solidFill>
                            <a:schemeClr val="bg1"/>
                          </a:solidFill>
                          <a:latin typeface="+mn-lt"/>
                          <a:ea typeface="+mn-ea"/>
                          <a:cs typeface="+mn-cs"/>
                        </a:rPr>
                        <a:t> much teaching to the test, too many tests</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33%</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51%</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26%</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4383">
                <a:tc>
                  <a:txBody>
                    <a:bodyPr/>
                    <a:lstStyle/>
                    <a:p>
                      <a:pPr marL="0" lvl="1" algn="r" defTabSz="914400" rtl="0" eaLnBrk="1" latinLnBrk="0" hangingPunct="1">
                        <a:lnSpc>
                          <a:spcPct val="95000"/>
                        </a:lnSpc>
                        <a:spcBef>
                          <a:spcPts val="0"/>
                        </a:spcBef>
                      </a:pPr>
                      <a:r>
                        <a:rPr lang="en-US" sz="1300" b="1" dirty="0">
                          <a:solidFill>
                            <a:schemeClr val="bg1"/>
                          </a:solidFill>
                          <a:latin typeface="+mn-lt"/>
                        </a:rPr>
                        <a:t>Schools do not prepare students for the real world</a:t>
                      </a:r>
                      <a:r>
                        <a:rPr lang="en-US" sz="1300" b="1" baseline="0" dirty="0">
                          <a:solidFill>
                            <a:schemeClr val="bg1"/>
                          </a:solidFill>
                          <a:latin typeface="+mn-lt"/>
                        </a:rPr>
                        <a:t> </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27%</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26%</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19%</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24%</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4383">
                <a:tc>
                  <a:txBody>
                    <a:bodyPr/>
                    <a:lstStyle/>
                    <a:p>
                      <a:pPr marL="0" lvl="1" algn="r" defTabSz="914400" rtl="0" eaLnBrk="1" latinLnBrk="0" hangingPunct="1">
                        <a:lnSpc>
                          <a:spcPct val="95000"/>
                        </a:lnSpc>
                        <a:spcBef>
                          <a:spcPts val="0"/>
                        </a:spcBef>
                      </a:pPr>
                      <a:r>
                        <a:rPr lang="en-US" sz="1300" b="1" dirty="0">
                          <a:solidFill>
                            <a:schemeClr val="bg1"/>
                          </a:solidFill>
                          <a:latin typeface="+mn-lt"/>
                        </a:rPr>
                        <a:t>Too many kids in the classroom</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26%</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29%</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23%</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33%</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74383">
                <a:tc>
                  <a:txBody>
                    <a:bodyPr/>
                    <a:lstStyle/>
                    <a:p>
                      <a:pPr marL="0" marR="0" lvl="1" indent="0" algn="r" defTabSz="914400" rtl="0" eaLnBrk="1" fontAlgn="auto" latinLnBrk="0" hangingPunct="1">
                        <a:lnSpc>
                          <a:spcPct val="95000"/>
                        </a:lnSpc>
                        <a:spcBef>
                          <a:spcPts val="0"/>
                        </a:spcBef>
                        <a:spcAft>
                          <a:spcPts val="0"/>
                        </a:spcAft>
                        <a:buClrTx/>
                        <a:buSzTx/>
                        <a:buFontTx/>
                        <a:buNone/>
                        <a:tabLst/>
                        <a:defRPr/>
                      </a:pPr>
                      <a:r>
                        <a:rPr lang="en-US" sz="1300" b="1" dirty="0">
                          <a:solidFill>
                            <a:schemeClr val="bg1"/>
                          </a:solidFill>
                          <a:latin typeface="+mn-lt"/>
                        </a:rPr>
                        <a:t>Too many kids falling behind academically</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25%</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18%</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28%</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74383">
                <a:tc>
                  <a:txBody>
                    <a:bodyPr/>
                    <a:lstStyle/>
                    <a:p>
                      <a:pPr marL="0" lvl="1" algn="r" defTabSz="914400" rtl="0" eaLnBrk="1" latinLnBrk="0" hangingPunct="1">
                        <a:lnSpc>
                          <a:spcPct val="95000"/>
                        </a:lnSpc>
                        <a:spcBef>
                          <a:spcPts val="0"/>
                        </a:spcBef>
                      </a:pPr>
                      <a:r>
                        <a:rPr lang="en-US" sz="1300" b="1" dirty="0">
                          <a:solidFill>
                            <a:schemeClr val="bg1"/>
                          </a:solidFill>
                          <a:latin typeface="+mn-lt"/>
                        </a:rPr>
                        <a:t>Lack of parental involvement</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24%</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24%</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26%</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22%</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74383">
                <a:tc>
                  <a:txBody>
                    <a:bodyPr/>
                    <a:lstStyle/>
                    <a:p>
                      <a:pPr marL="0" lvl="1" algn="r" defTabSz="914400" rtl="0" eaLnBrk="1" latinLnBrk="0" hangingPunct="1">
                        <a:lnSpc>
                          <a:spcPct val="95000"/>
                        </a:lnSpc>
                        <a:spcBef>
                          <a:spcPts val="0"/>
                        </a:spcBef>
                      </a:pPr>
                      <a:r>
                        <a:rPr lang="en-US" sz="1300" b="1" dirty="0">
                          <a:solidFill>
                            <a:schemeClr val="bg1"/>
                          </a:solidFill>
                          <a:latin typeface="+mn-lt"/>
                        </a:rPr>
                        <a:t>Schools are unsafe/discipline is an issue</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19%</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18%</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22%</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19%</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74383">
                <a:tc>
                  <a:txBody>
                    <a:bodyPr/>
                    <a:lstStyle/>
                    <a:p>
                      <a:pPr marL="0" lvl="1" algn="r" defTabSz="914400" rtl="0" eaLnBrk="1" latinLnBrk="0" hangingPunct="1">
                        <a:lnSpc>
                          <a:spcPct val="95000"/>
                        </a:lnSpc>
                        <a:spcBef>
                          <a:spcPts val="0"/>
                        </a:spcBef>
                      </a:pPr>
                      <a:r>
                        <a:rPr lang="en-US" sz="1300" b="1" dirty="0">
                          <a:solidFill>
                            <a:schemeClr val="bg1"/>
                          </a:solidFill>
                          <a:latin typeface="+mn-lt"/>
                        </a:rPr>
                        <a:t>Low expectations</a:t>
                      </a:r>
                      <a:r>
                        <a:rPr lang="en-US" sz="1300" b="1" baseline="0" dirty="0">
                          <a:solidFill>
                            <a:schemeClr val="bg1"/>
                          </a:solidFill>
                          <a:latin typeface="+mn-lt"/>
                        </a:rPr>
                        <a:t> for students</a:t>
                      </a:r>
                      <a:endParaRPr lang="en-US" sz="12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16%</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16%</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12%</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12%</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74383">
                <a:tc>
                  <a:txBody>
                    <a:bodyPr/>
                    <a:lstStyle/>
                    <a:p>
                      <a:pPr marL="0" lvl="1" algn="r" defTabSz="914400" rtl="0" eaLnBrk="1" latinLnBrk="0" hangingPunct="1">
                        <a:lnSpc>
                          <a:spcPct val="95000"/>
                        </a:lnSpc>
                        <a:spcBef>
                          <a:spcPts val="0"/>
                        </a:spcBef>
                      </a:pPr>
                      <a:r>
                        <a:rPr lang="en-US" sz="1300" b="1" kern="1200" dirty="0">
                          <a:solidFill>
                            <a:schemeClr val="bg1"/>
                          </a:solidFill>
                          <a:latin typeface="+mn-lt"/>
                          <a:ea typeface="+mn-ea"/>
                          <a:cs typeface="+mn-cs"/>
                        </a:rPr>
                        <a:t>Classes are not engaging/interesting for students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16%</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15%</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16%</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17%</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74383">
                <a:tc>
                  <a:txBody>
                    <a:bodyPr/>
                    <a:lstStyle/>
                    <a:p>
                      <a:pPr marL="0" lvl="1" algn="r" defTabSz="914400" rtl="0" eaLnBrk="1" latinLnBrk="0" hangingPunct="1">
                        <a:lnSpc>
                          <a:spcPct val="95000"/>
                        </a:lnSpc>
                        <a:spcBef>
                          <a:spcPts val="0"/>
                        </a:spcBef>
                      </a:pPr>
                      <a:r>
                        <a:rPr lang="en-US" sz="1300" b="1" kern="1200" dirty="0">
                          <a:solidFill>
                            <a:schemeClr val="bg1"/>
                          </a:solidFill>
                          <a:latin typeface="+mn-lt"/>
                          <a:ea typeface="+mn-ea"/>
                          <a:cs typeface="+mn-cs"/>
                        </a:rPr>
                        <a:t>Schools do not teach a well-rounded curriculum </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16%</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13%</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15%</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16%</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74383">
                <a:tc>
                  <a:txBody>
                    <a:bodyPr/>
                    <a:lstStyle/>
                    <a:p>
                      <a:pPr marL="0" lvl="1" algn="r" defTabSz="914400" rtl="0" eaLnBrk="1" latinLnBrk="0" hangingPunct="1">
                        <a:lnSpc>
                          <a:spcPct val="95000"/>
                        </a:lnSpc>
                        <a:spcBef>
                          <a:spcPts val="0"/>
                        </a:spcBef>
                      </a:pPr>
                      <a:r>
                        <a:rPr lang="en-US" sz="1300" b="1" kern="1200" dirty="0">
                          <a:solidFill>
                            <a:schemeClr val="bg1"/>
                          </a:solidFill>
                          <a:latin typeface="+mn-lt"/>
                          <a:ea typeface="+mn-ea"/>
                          <a:cs typeface="+mn-cs"/>
                        </a:rPr>
                        <a:t>Bad/poor quality teachers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15%</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9%</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17%</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19%</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31955">
                <a:tc>
                  <a:txBody>
                    <a:bodyPr/>
                    <a:lstStyle/>
                    <a:p>
                      <a:pPr marL="0" lvl="1" algn="r" defTabSz="914400" rtl="0" eaLnBrk="1" latinLnBrk="0" hangingPunct="1">
                        <a:lnSpc>
                          <a:spcPct val="95000"/>
                        </a:lnSpc>
                        <a:spcBef>
                          <a:spcPts val="0"/>
                        </a:spcBef>
                      </a:pPr>
                      <a:r>
                        <a:rPr lang="en-US" sz="1300" b="1" kern="1200" dirty="0">
                          <a:solidFill>
                            <a:schemeClr val="bg1"/>
                          </a:solidFill>
                          <a:latin typeface="+mn-lt"/>
                          <a:ea typeface="+mn-ea"/>
                          <a:cs typeface="+mn-cs"/>
                        </a:rPr>
                        <a:t>Schools/teachers not accountable for student outcomes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12%</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11%</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11%</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12%</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74383">
                <a:tc>
                  <a:txBody>
                    <a:bodyPr/>
                    <a:lstStyle/>
                    <a:p>
                      <a:pPr marL="0" lvl="1" algn="r" defTabSz="914400" rtl="0" eaLnBrk="1" latinLnBrk="0" hangingPunct="1">
                        <a:lnSpc>
                          <a:spcPct val="95000"/>
                        </a:lnSpc>
                        <a:spcBef>
                          <a:spcPts val="0"/>
                        </a:spcBef>
                      </a:pPr>
                      <a:r>
                        <a:rPr lang="en-US" sz="1300" b="1" kern="1200" dirty="0">
                          <a:solidFill>
                            <a:schemeClr val="bg1"/>
                          </a:solidFill>
                          <a:latin typeface="+mn-lt"/>
                          <a:ea typeface="+mn-ea"/>
                          <a:cs typeface="+mn-cs"/>
                        </a:rPr>
                        <a:t>Some other issue/challenge</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0%</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0%</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1%</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0%</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74383">
                <a:tc>
                  <a:txBody>
                    <a:bodyPr/>
                    <a:lstStyle/>
                    <a:p>
                      <a:pPr marL="0" lvl="1" algn="r" defTabSz="914400" rtl="0" eaLnBrk="1" latinLnBrk="0" hangingPunct="1">
                        <a:lnSpc>
                          <a:spcPct val="95000"/>
                        </a:lnSpc>
                        <a:spcBef>
                          <a:spcPts val="0"/>
                        </a:spcBef>
                      </a:pPr>
                      <a:r>
                        <a:rPr lang="en-US" sz="1300" b="1" kern="1200" dirty="0">
                          <a:solidFill>
                            <a:schemeClr val="bg1"/>
                          </a:solidFill>
                          <a:latin typeface="+mn-lt"/>
                          <a:ea typeface="+mn-ea"/>
                          <a:cs typeface="+mn-cs"/>
                        </a:rPr>
                        <a:t>None of these is an issue in schools today</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a:t>
                      </a:r>
                    </a:p>
                  </a:txBody>
                  <a:tcPr marL="18288" marR="18288" marT="18288" marB="18288"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2%</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bl>
          </a:graphicData>
        </a:graphic>
      </p:graphicFrame>
      <p:sp>
        <p:nvSpPr>
          <p:cNvPr id="15" name="Slide Number Placeholder 14"/>
          <p:cNvSpPr>
            <a:spLocks noGrp="1"/>
          </p:cNvSpPr>
          <p:nvPr>
            <p:ph type="sldNum" sz="quarter" idx="12"/>
          </p:nvPr>
        </p:nvSpPr>
        <p:spPr/>
        <p:txBody>
          <a:bodyPr/>
          <a:lstStyle/>
          <a:p>
            <a:fld id="{11718CFF-A8BD-EB47-8F44-778BB3A0591C}" type="slidenum">
              <a:rPr lang="en-US" smtClean="0"/>
              <a:pPr/>
              <a:t>3</a:t>
            </a:fld>
            <a:endParaRPr lang="en-US" dirty="0"/>
          </a:p>
        </p:txBody>
      </p:sp>
      <p:sp>
        <p:nvSpPr>
          <p:cNvPr id="4" name="Title 3"/>
          <p:cNvSpPr>
            <a:spLocks noGrp="1"/>
          </p:cNvSpPr>
          <p:nvPr>
            <p:ph type="title"/>
          </p:nvPr>
        </p:nvSpPr>
        <p:spPr/>
        <p:txBody>
          <a:bodyPr/>
          <a:lstStyle/>
          <a:p>
            <a:pPr>
              <a:lnSpc>
                <a:spcPct val="85000"/>
              </a:lnSpc>
            </a:pPr>
            <a:r>
              <a:rPr lang="en-US" dirty="0"/>
              <a:t>Funding, over-testing, and real-world application are seen as the biggest challenges for K</a:t>
            </a:r>
            <a:r>
              <a:rPr lang="en-US" i="1" dirty="0">
                <a:cs typeface="Times New Roman" panose="02020603050405020304" pitchFamily="18" charset="0"/>
              </a:rPr>
              <a:t>–</a:t>
            </a:r>
            <a:r>
              <a:rPr lang="en-US" dirty="0"/>
              <a:t>12 public schools.</a:t>
            </a:r>
          </a:p>
        </p:txBody>
      </p:sp>
      <p:sp>
        <p:nvSpPr>
          <p:cNvPr id="2" name="Rectangle 1"/>
          <p:cNvSpPr/>
          <p:nvPr/>
        </p:nvSpPr>
        <p:spPr>
          <a:xfrm>
            <a:off x="457200" y="987552"/>
            <a:ext cx="8229600" cy="512704"/>
          </a:xfrm>
          <a:prstGeom prst="rect">
            <a:avLst/>
          </a:prstGeom>
        </p:spPr>
        <p:txBody>
          <a:bodyPr wrap="square">
            <a:spAutoFit/>
          </a:bodyPr>
          <a:lstStyle/>
          <a:p>
            <a:pPr algn="ctr">
              <a:lnSpc>
                <a:spcPct val="85000"/>
              </a:lnSpc>
              <a:defRPr/>
            </a:pPr>
            <a:r>
              <a:rPr lang="en-US" sz="1600" b="1" i="1" dirty="0">
                <a:cs typeface="Times New Roman" panose="02020603050405020304" pitchFamily="18" charset="0"/>
              </a:rPr>
              <a:t>Thinking some more about public schools in STATE, which of the following do you think are the greatest issues or challenges facing K–12 public schools?</a:t>
            </a:r>
          </a:p>
        </p:txBody>
      </p:sp>
      <p:sp>
        <p:nvSpPr>
          <p:cNvPr id="3" name="Oval 2"/>
          <p:cNvSpPr/>
          <p:nvPr/>
        </p:nvSpPr>
        <p:spPr>
          <a:xfrm>
            <a:off x="6637564" y="1828800"/>
            <a:ext cx="2049236" cy="3429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682343" y="2171700"/>
            <a:ext cx="636814" cy="2857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682343" y="4959016"/>
            <a:ext cx="636814" cy="2857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6789964" y="3999599"/>
            <a:ext cx="2049236" cy="3429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681357" y="4006414"/>
            <a:ext cx="1863391" cy="3429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2152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ext uri="{D42A27DB-BD31-4B8C-83A1-F6EECF244321}">
                <p14:modId xmlns:p14="http://schemas.microsoft.com/office/powerpoint/2010/main" val="953621352"/>
              </p:ext>
            </p:extLst>
          </p:nvPr>
        </p:nvGraphicFramePr>
        <p:xfrm>
          <a:off x="1047573" y="844165"/>
          <a:ext cx="7048852" cy="5138459"/>
        </p:xfrm>
        <a:graphic>
          <a:graphicData uri="http://schemas.openxmlformats.org/drawingml/2006/table">
            <a:tbl>
              <a:tblPr/>
              <a:tblGrid>
                <a:gridCol w="6271676">
                  <a:extLst>
                    <a:ext uri="{9D8B030D-6E8A-4147-A177-3AD203B41FA5}">
                      <a16:colId xmlns:a16="http://schemas.microsoft.com/office/drawing/2014/main" val="20000"/>
                    </a:ext>
                  </a:extLst>
                </a:gridCol>
                <a:gridCol w="777176">
                  <a:extLst>
                    <a:ext uri="{9D8B030D-6E8A-4147-A177-3AD203B41FA5}">
                      <a16:colId xmlns:a16="http://schemas.microsoft.com/office/drawing/2014/main" val="20001"/>
                    </a:ext>
                  </a:extLst>
                </a:gridCol>
              </a:tblGrid>
              <a:tr h="77466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00000"/>
                          </a:solidFill>
                          <a:effectLst/>
                          <a:latin typeface="+mn-lt"/>
                          <a:cs typeface="Times New Roman" pitchFamily="18" charset="0"/>
                        </a:rPr>
                        <a:t>African-American Moms – Concerning Statement Ranking</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Mean</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980957">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Q28. In STATE, XX% of high school students graduate in 4 years, but only XX% of high school students</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from low‐income families graduate in 4</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years.</a:t>
                      </a:r>
                      <a:r>
                        <a:rPr lang="en-US" sz="1600" b="1" kern="1200" baseline="0" dirty="0">
                          <a:solidFill>
                            <a:schemeClr val="bg1"/>
                          </a:solidFill>
                          <a:latin typeface="+mn-lt"/>
                          <a:ea typeface="+mn-ea"/>
                          <a:cs typeface="+mn-cs"/>
                        </a:rPr>
                        <a:t> </a:t>
                      </a:r>
                      <a:endParaRPr lang="en-US" sz="16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17.0</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80957">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Q25. In STATE, XX% of the workforce has a 4‐year college degree, while XX% of the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jobs require a</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4‐year</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college degree.</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15.6</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420919">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Q30.</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In STATE, XX% of college students are required to pay for and take remedial</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(non‐credit) courses,</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essentially taking high school level work before they can start college level</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study.^</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14.0</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80957">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Q24. In STATE, XX% of the workforce has only a high school diploma,</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while XX% of the jobs are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available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to workers who have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only a high school diploma.</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13.5</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Title 1"/>
          <p:cNvSpPr>
            <a:spLocks noGrp="1"/>
          </p:cNvSpPr>
          <p:nvPr>
            <p:ph type="title"/>
          </p:nvPr>
        </p:nvSpPr>
        <p:spPr/>
        <p:txBody>
          <a:bodyPr/>
          <a:lstStyle/>
          <a:p>
            <a:pPr>
              <a:lnSpc>
                <a:spcPct val="85000"/>
              </a:lnSpc>
            </a:pPr>
            <a:r>
              <a:rPr lang="en-US" dirty="0"/>
              <a:t>Section 1: African-American Moms</a:t>
            </a:r>
          </a:p>
        </p:txBody>
      </p:sp>
      <p:sp>
        <p:nvSpPr>
          <p:cNvPr id="8" name="Text Placeholder 2"/>
          <p:cNvSpPr txBox="1">
            <a:spLocks/>
          </p:cNvSpPr>
          <p:nvPr/>
        </p:nvSpPr>
        <p:spPr bwMode="auto">
          <a:xfrm>
            <a:off x="1828799" y="6372098"/>
            <a:ext cx="5486400" cy="485902"/>
          </a:xfrm>
          <a:prstGeom prst="rect">
            <a:avLst/>
          </a:prstGeom>
          <a:noFill/>
          <a:ln>
            <a:miter lim="800000"/>
            <a:headEnd/>
            <a:tailEnd/>
          </a:ln>
        </p:spPr>
        <p:txBody>
          <a:bodyPr vert="horz" wrap="square" lIns="91440" tIns="45720" rIns="91440" bIns="45720" numCol="1" anchor="t" anchorCtr="0" compatLnSpc="1">
            <a:prstTxWarp prst="textNoShape">
              <a:avLst/>
            </a:prstTxWarp>
            <a:spAutoFit/>
          </a:bodyPr>
          <a:lstStyle>
            <a:lvl1pPr marL="0" indent="0" algn="ctr" defTabSz="914400" rtl="0" eaLnBrk="1" latinLnBrk="0" hangingPunct="1">
              <a:lnSpc>
                <a:spcPct val="100000"/>
              </a:lnSpc>
              <a:spcBef>
                <a:spcPts val="0"/>
              </a:spcBef>
              <a:buFont typeface="Arial" pitchFamily="34" charset="0"/>
              <a:buNone/>
              <a:defRPr lang="en-US" sz="1600" b="1" i="1" kern="1200" dirty="0" smtClean="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5000"/>
              </a:lnSpc>
              <a:spcBef>
                <a:spcPct val="0"/>
              </a:spcBef>
            </a:pPr>
            <a:r>
              <a:rPr lang="en-US" sz="1000" dirty="0">
                <a:latin typeface="+mn-lt"/>
              </a:rPr>
              <a:t>* Only Asked of AL, CO, IL, KY, LA, MI, MS, MT, NC, ND, TN, UT, WY; </a:t>
            </a:r>
          </a:p>
          <a:p>
            <a:pPr>
              <a:lnSpc>
                <a:spcPct val="85000"/>
              </a:lnSpc>
              <a:spcBef>
                <a:spcPct val="0"/>
              </a:spcBef>
            </a:pPr>
            <a:r>
              <a:rPr lang="en-US" sz="1000" dirty="0">
                <a:latin typeface="+mn-lt"/>
              </a:rPr>
              <a:t>^ Only Asked of AL, AR, CO, CT, DE, FL, ID, IN, ME, MD, MA, MI, MN, MO, MT, NV, </a:t>
            </a:r>
          </a:p>
          <a:p>
            <a:pPr>
              <a:lnSpc>
                <a:spcPct val="85000"/>
              </a:lnSpc>
              <a:spcBef>
                <a:spcPct val="0"/>
              </a:spcBef>
            </a:pPr>
            <a:r>
              <a:rPr lang="en-US" sz="1000" dirty="0">
                <a:latin typeface="+mn-lt"/>
              </a:rPr>
              <a:t>NM, NY, OH, OK, OR, SD, VA, WV </a:t>
            </a:r>
          </a:p>
        </p:txBody>
      </p:sp>
      <p:sp>
        <p:nvSpPr>
          <p:cNvPr id="7" name="Slide Number Placeholder 6"/>
          <p:cNvSpPr>
            <a:spLocks noGrp="1"/>
          </p:cNvSpPr>
          <p:nvPr>
            <p:ph type="sldNum" sz="quarter" idx="12"/>
          </p:nvPr>
        </p:nvSpPr>
        <p:spPr/>
        <p:txBody>
          <a:bodyPr/>
          <a:lstStyle/>
          <a:p>
            <a:fld id="{11718CFF-A8BD-EB47-8F44-778BB3A0591C}" type="slidenum">
              <a:rPr lang="en-US" smtClean="0"/>
              <a:t>30</a:t>
            </a:fld>
            <a:endParaRPr lang="en-US" dirty="0"/>
          </a:p>
        </p:txBody>
      </p:sp>
    </p:spTree>
    <p:extLst>
      <p:ext uri="{BB962C8B-B14F-4D97-AF65-F5344CB8AC3E}">
        <p14:creationId xmlns:p14="http://schemas.microsoft.com/office/powerpoint/2010/main" val="18591982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ext uri="{D42A27DB-BD31-4B8C-83A1-F6EECF244321}">
                <p14:modId xmlns:p14="http://schemas.microsoft.com/office/powerpoint/2010/main" val="334769893"/>
              </p:ext>
            </p:extLst>
          </p:nvPr>
        </p:nvGraphicFramePr>
        <p:xfrm>
          <a:off x="1050666" y="816132"/>
          <a:ext cx="7042666" cy="5102755"/>
        </p:xfrm>
        <a:graphic>
          <a:graphicData uri="http://schemas.openxmlformats.org/drawingml/2006/table">
            <a:tbl>
              <a:tblPr/>
              <a:tblGrid>
                <a:gridCol w="6266173">
                  <a:extLst>
                    <a:ext uri="{9D8B030D-6E8A-4147-A177-3AD203B41FA5}">
                      <a16:colId xmlns:a16="http://schemas.microsoft.com/office/drawing/2014/main" val="20000"/>
                    </a:ext>
                  </a:extLst>
                </a:gridCol>
                <a:gridCol w="776493">
                  <a:extLst>
                    <a:ext uri="{9D8B030D-6E8A-4147-A177-3AD203B41FA5}">
                      <a16:colId xmlns:a16="http://schemas.microsoft.com/office/drawing/2014/main" val="20001"/>
                    </a:ext>
                  </a:extLst>
                </a:gridCol>
              </a:tblGrid>
              <a:tr h="5923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00000"/>
                          </a:solidFill>
                          <a:effectLst/>
                          <a:latin typeface="+mn-lt"/>
                          <a:cs typeface="Times New Roman" pitchFamily="18" charset="0"/>
                        </a:rPr>
                        <a:t>Hispanic Moms – Concerning Statement Ranking</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Mean</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1532785">
                <a:tc>
                  <a:txBody>
                    <a:bodyPr/>
                    <a:lstStyle/>
                    <a:p>
                      <a:pPr marL="0" lvl="1" algn="r" defTabSz="914400" rtl="0" eaLnBrk="1" latinLnBrk="0" hangingPunct="1">
                        <a:lnSpc>
                          <a:spcPct val="95000"/>
                        </a:lnSpc>
                        <a:spcBef>
                          <a:spcPts val="0"/>
                        </a:spcBef>
                      </a:pPr>
                      <a:r>
                        <a:rPr lang="en-US" sz="1600" b="1" dirty="0">
                          <a:solidFill>
                            <a:schemeClr val="bg1"/>
                          </a:solidFill>
                          <a:latin typeface="+mn-lt"/>
                        </a:rPr>
                        <a:t>Q27. In STATE, XX% of high school</a:t>
                      </a:r>
                      <a:r>
                        <a:rPr lang="en-US" sz="1600" b="1" baseline="0" dirty="0">
                          <a:solidFill>
                            <a:schemeClr val="bg1"/>
                          </a:solidFill>
                          <a:latin typeface="+mn-lt"/>
                        </a:rPr>
                        <a:t> </a:t>
                      </a:r>
                      <a:r>
                        <a:rPr lang="en-US" sz="1600" b="1" dirty="0">
                          <a:solidFill>
                            <a:schemeClr val="bg1"/>
                          </a:solidFill>
                          <a:latin typeface="+mn-lt"/>
                        </a:rPr>
                        <a:t>graduates in 2014 met ACT’s Reading College Readiness Benchmark and XX of high school</a:t>
                      </a:r>
                      <a:r>
                        <a:rPr lang="en-US" sz="1600" b="1" baseline="0" dirty="0">
                          <a:solidFill>
                            <a:schemeClr val="bg1"/>
                          </a:solidFill>
                          <a:latin typeface="+mn-lt"/>
                        </a:rPr>
                        <a:t> </a:t>
                      </a:r>
                      <a:r>
                        <a:rPr lang="en-US" sz="1600" b="1" dirty="0">
                          <a:solidFill>
                            <a:schemeClr val="bg1"/>
                          </a:solidFill>
                          <a:latin typeface="+mn-lt"/>
                        </a:rPr>
                        <a:t>graduates in 2014 met the ACT Math College Readiness Benchmark and XX% of high school</a:t>
                      </a:r>
                      <a:r>
                        <a:rPr lang="en-US" sz="1600" b="1" baseline="0" dirty="0">
                          <a:solidFill>
                            <a:schemeClr val="bg1"/>
                          </a:solidFill>
                          <a:latin typeface="+mn-lt"/>
                        </a:rPr>
                        <a:t> </a:t>
                      </a:r>
                      <a:r>
                        <a:rPr lang="en-US" sz="1600" b="1" dirty="0">
                          <a:solidFill>
                            <a:schemeClr val="bg1"/>
                          </a:solidFill>
                          <a:latin typeface="+mn-lt"/>
                        </a:rPr>
                        <a:t>graduates in 2014 met the ACT Science College</a:t>
                      </a:r>
                      <a:r>
                        <a:rPr lang="en-US" sz="1600" b="1" baseline="0" dirty="0">
                          <a:solidFill>
                            <a:schemeClr val="bg1"/>
                          </a:solidFill>
                          <a:latin typeface="+mn-lt"/>
                        </a:rPr>
                        <a:t> </a:t>
                      </a:r>
                      <a:r>
                        <a:rPr lang="en-US" sz="1600" b="1" dirty="0">
                          <a:solidFill>
                            <a:schemeClr val="bg1"/>
                          </a:solidFill>
                          <a:latin typeface="+mn-lt"/>
                        </a:rPr>
                        <a:t>Readiness Benchmark.*</a:t>
                      </a:r>
                      <a:endParaRPr lang="en-US" sz="16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15.9</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86467">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Q28. In STATE, XX% of high school students graduate in 4 years, but only XX% of high school students</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from low‐income families graduate in 4</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years.</a:t>
                      </a:r>
                      <a:r>
                        <a:rPr lang="en-US" sz="1600" b="1" kern="1200" baseline="0" dirty="0">
                          <a:solidFill>
                            <a:schemeClr val="bg1"/>
                          </a:solidFill>
                          <a:latin typeface="+mn-lt"/>
                          <a:ea typeface="+mn-ea"/>
                          <a:cs typeface="+mn-cs"/>
                        </a:rPr>
                        <a:t> </a:t>
                      </a:r>
                      <a:endParaRPr lang="en-US" sz="16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15.2</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04712">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Q25. In STATE, XX% of the workforce has a 4‐year college degree, while XX% of the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jobs require a</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4‐year</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college degree.</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15.0</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086467">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Q26. In STATE, XX% of the jobs are STEM (Science, Technology, Engineering, and Math) jobs, and XX%</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of these STEM jobs require at least a 4‐year college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degree.</a:t>
                      </a:r>
                      <a:r>
                        <a:rPr lang="en-US" sz="1600" b="1" kern="1200" baseline="0" dirty="0">
                          <a:solidFill>
                            <a:schemeClr val="bg1"/>
                          </a:solidFill>
                          <a:latin typeface="+mn-lt"/>
                          <a:ea typeface="+mn-ea"/>
                          <a:cs typeface="+mn-cs"/>
                        </a:rPr>
                        <a:t> </a:t>
                      </a:r>
                      <a:endParaRPr lang="en-US" sz="1600" b="1" kern="1200" dirty="0">
                        <a:solidFill>
                          <a:schemeClr val="bg1"/>
                        </a:solidFill>
                        <a:latin typeface="+mn-lt"/>
                        <a:ea typeface="+mn-ea"/>
                        <a:cs typeface="+mn-cs"/>
                      </a:endParaRP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mn-lt"/>
                          <a:cs typeface="Arial" charset="0"/>
                        </a:rPr>
                        <a:t>13.9</a:t>
                      </a:r>
                    </a:p>
                  </a:txBody>
                  <a:tcPr marL="18288" marR="18288" marT="18288" marB="18288"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Title 1"/>
          <p:cNvSpPr>
            <a:spLocks noGrp="1"/>
          </p:cNvSpPr>
          <p:nvPr>
            <p:ph type="title"/>
          </p:nvPr>
        </p:nvSpPr>
        <p:spPr/>
        <p:txBody>
          <a:bodyPr/>
          <a:lstStyle/>
          <a:p>
            <a:pPr>
              <a:lnSpc>
                <a:spcPct val="85000"/>
              </a:lnSpc>
            </a:pPr>
            <a:r>
              <a:rPr lang="en-US" dirty="0"/>
              <a:t>Section 1: Hispanic Moms</a:t>
            </a:r>
          </a:p>
        </p:txBody>
      </p:sp>
      <p:sp>
        <p:nvSpPr>
          <p:cNvPr id="8" name="Text Placeholder 2"/>
          <p:cNvSpPr txBox="1">
            <a:spLocks/>
          </p:cNvSpPr>
          <p:nvPr/>
        </p:nvSpPr>
        <p:spPr bwMode="auto">
          <a:xfrm>
            <a:off x="1828799" y="6371864"/>
            <a:ext cx="5486400" cy="484748"/>
          </a:xfrm>
          <a:prstGeom prst="rect">
            <a:avLst/>
          </a:prstGeom>
          <a:noFill/>
          <a:ln>
            <a:miter lim="800000"/>
            <a:headEnd/>
            <a:tailEnd/>
          </a:ln>
        </p:spPr>
        <p:txBody>
          <a:bodyPr vert="horz" wrap="square" lIns="91440" tIns="45720" rIns="91440" bIns="45720" numCol="1" anchor="t" anchorCtr="0" compatLnSpc="1">
            <a:prstTxWarp prst="textNoShape">
              <a:avLst/>
            </a:prstTxWarp>
            <a:spAutoFit/>
          </a:bodyPr>
          <a:lstStyle>
            <a:lvl1pPr marL="0" indent="0" algn="ctr" defTabSz="914400" rtl="0" eaLnBrk="1" latinLnBrk="0" hangingPunct="1">
              <a:lnSpc>
                <a:spcPct val="100000"/>
              </a:lnSpc>
              <a:spcBef>
                <a:spcPts val="0"/>
              </a:spcBef>
              <a:buFont typeface="Arial" pitchFamily="34" charset="0"/>
              <a:buNone/>
              <a:defRPr lang="en-US" sz="1600" b="1" i="1" kern="1200" dirty="0" smtClean="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5000"/>
              </a:lnSpc>
              <a:spcBef>
                <a:spcPct val="0"/>
              </a:spcBef>
            </a:pPr>
            <a:r>
              <a:rPr lang="en-US" sz="1000" dirty="0">
                <a:latin typeface="+mn-lt"/>
              </a:rPr>
              <a:t>* Only Asked of AL, CO, IL, KY, LA, MI, MS, MT, NC, ND, TN, UT, WY; </a:t>
            </a:r>
          </a:p>
          <a:p>
            <a:pPr>
              <a:lnSpc>
                <a:spcPct val="85000"/>
              </a:lnSpc>
              <a:spcBef>
                <a:spcPct val="0"/>
              </a:spcBef>
            </a:pPr>
            <a:r>
              <a:rPr lang="en-US" sz="1000" dirty="0">
                <a:latin typeface="+mn-lt"/>
              </a:rPr>
              <a:t>^ Only Asked of AL, AR, CO, CT, DE, FL, ID, IN, ME, MD, MA, MI, MN, MO, MT, NV, </a:t>
            </a:r>
          </a:p>
          <a:p>
            <a:pPr>
              <a:lnSpc>
                <a:spcPct val="85000"/>
              </a:lnSpc>
              <a:spcBef>
                <a:spcPct val="0"/>
              </a:spcBef>
            </a:pPr>
            <a:r>
              <a:rPr lang="en-US" sz="1000" dirty="0">
                <a:latin typeface="+mn-lt"/>
              </a:rPr>
              <a:t>NM, NY, OH, OK, OR, SD, VA, WV </a:t>
            </a:r>
          </a:p>
        </p:txBody>
      </p:sp>
      <p:sp>
        <p:nvSpPr>
          <p:cNvPr id="7" name="Slide Number Placeholder 6"/>
          <p:cNvSpPr>
            <a:spLocks noGrp="1"/>
          </p:cNvSpPr>
          <p:nvPr>
            <p:ph type="sldNum" sz="quarter" idx="12"/>
          </p:nvPr>
        </p:nvSpPr>
        <p:spPr/>
        <p:txBody>
          <a:bodyPr/>
          <a:lstStyle/>
          <a:p>
            <a:fld id="{11718CFF-A8BD-EB47-8F44-778BB3A0591C}" type="slidenum">
              <a:rPr lang="en-US" smtClean="0"/>
              <a:t>31</a:t>
            </a:fld>
            <a:endParaRPr lang="en-US" dirty="0"/>
          </a:p>
        </p:txBody>
      </p:sp>
    </p:spTree>
    <p:extLst>
      <p:ext uri="{BB962C8B-B14F-4D97-AF65-F5344CB8AC3E}">
        <p14:creationId xmlns:p14="http://schemas.microsoft.com/office/powerpoint/2010/main" val="6385633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nSpc>
                <a:spcPct val="85000"/>
              </a:lnSpc>
            </a:pPr>
            <a:r>
              <a:rPr lang="en-US" dirty="0"/>
              <a:t>Section 2</a:t>
            </a:r>
          </a:p>
        </p:txBody>
      </p:sp>
      <p:sp>
        <p:nvSpPr>
          <p:cNvPr id="2" name="Rectangle 1"/>
          <p:cNvSpPr/>
          <p:nvPr/>
        </p:nvSpPr>
        <p:spPr>
          <a:xfrm>
            <a:off x="152400" y="838200"/>
            <a:ext cx="8763000" cy="5065233"/>
          </a:xfrm>
          <a:prstGeom prst="rect">
            <a:avLst/>
          </a:prstGeom>
        </p:spPr>
        <p:txBody>
          <a:bodyPr wrap="square">
            <a:spAutoFit/>
          </a:bodyPr>
          <a:lstStyle/>
          <a:p>
            <a:pPr algn="ctr">
              <a:lnSpc>
                <a:spcPct val="85000"/>
              </a:lnSpc>
              <a:defRPr/>
            </a:pPr>
            <a:r>
              <a:rPr lang="en-US" sz="2000" b="1" i="1" dirty="0">
                <a:cs typeface="Times New Roman" panose="02020603050405020304" pitchFamily="18" charset="0"/>
              </a:rPr>
              <a:t>The federal government recently passed new legislation replacing the federal education law known as No Child Left Behind (or NCLB). The new law, known as the Every Student Succeeds Act, places more responsibility on state and local governments to monitor student progress in order to receive federal funding, but also removes many of the mandates or requirements of NCLB. </a:t>
            </a:r>
          </a:p>
          <a:p>
            <a:pPr algn="ctr">
              <a:lnSpc>
                <a:spcPct val="85000"/>
              </a:lnSpc>
              <a:defRPr/>
            </a:pPr>
            <a:endParaRPr lang="en-US" sz="2000" b="1" i="1" dirty="0">
              <a:cs typeface="Times New Roman" panose="02020603050405020304" pitchFamily="18" charset="0"/>
            </a:endParaRPr>
          </a:p>
          <a:p>
            <a:pPr algn="ctr">
              <a:lnSpc>
                <a:spcPct val="85000"/>
              </a:lnSpc>
              <a:defRPr/>
            </a:pPr>
            <a:r>
              <a:rPr lang="en-US" sz="2000" b="1" i="1" dirty="0">
                <a:cs typeface="Times New Roman" panose="02020603050405020304" pitchFamily="18" charset="0"/>
              </a:rPr>
              <a:t>One provision of the new law is Annual State and Local Report Cards: these report cards must include information for the performance of school districts, as well as for each school in a district.  The following categories of information are required to be reported by states and school districts. </a:t>
            </a:r>
          </a:p>
          <a:p>
            <a:pPr algn="ctr">
              <a:lnSpc>
                <a:spcPct val="85000"/>
              </a:lnSpc>
              <a:defRPr/>
            </a:pPr>
            <a:endParaRPr lang="en-US" sz="2000" b="1" i="1" dirty="0">
              <a:cs typeface="Times New Roman" panose="02020603050405020304" pitchFamily="18" charset="0"/>
            </a:endParaRPr>
          </a:p>
          <a:p>
            <a:pPr algn="ctr">
              <a:lnSpc>
                <a:spcPct val="85000"/>
              </a:lnSpc>
              <a:defRPr/>
            </a:pPr>
            <a:r>
              <a:rPr lang="en-US" sz="2000" b="1" i="1" dirty="0">
                <a:cs typeface="Times New Roman" panose="02020603050405020304" pitchFamily="18" charset="0"/>
              </a:rPr>
              <a:t>For the following 11 categories of information, you have 100 points to distribute however you would like. The more points you give a category of information, the more important that information is to you as a parent. So, for example, if you thought only ONE of the categories of information was important, you would give that statement 100 points. If you thought just two categories of information were important, but they were equally important, you would give each statement 50 points. For categories of information that you do not think are important at all, please just write 0.</a:t>
            </a:r>
          </a:p>
        </p:txBody>
      </p:sp>
      <p:sp>
        <p:nvSpPr>
          <p:cNvPr id="7" name="Slide Number Placeholder 6"/>
          <p:cNvSpPr>
            <a:spLocks noGrp="1"/>
          </p:cNvSpPr>
          <p:nvPr>
            <p:ph type="sldNum" sz="quarter" idx="12"/>
          </p:nvPr>
        </p:nvSpPr>
        <p:spPr/>
        <p:txBody>
          <a:bodyPr/>
          <a:lstStyle/>
          <a:p>
            <a:fld id="{11718CFF-A8BD-EB47-8F44-778BB3A0591C}" type="slidenum">
              <a:rPr lang="en-US" smtClean="0"/>
              <a:t>32</a:t>
            </a:fld>
            <a:endParaRPr lang="en-US" dirty="0"/>
          </a:p>
        </p:txBody>
      </p:sp>
    </p:spTree>
    <p:extLst>
      <p:ext uri="{BB962C8B-B14F-4D97-AF65-F5344CB8AC3E}">
        <p14:creationId xmlns:p14="http://schemas.microsoft.com/office/powerpoint/2010/main" val="40067838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ext uri="{D42A27DB-BD31-4B8C-83A1-F6EECF244321}">
                <p14:modId xmlns:p14="http://schemas.microsoft.com/office/powerpoint/2010/main" val="1062778189"/>
              </p:ext>
            </p:extLst>
          </p:nvPr>
        </p:nvGraphicFramePr>
        <p:xfrm>
          <a:off x="1027498" y="822192"/>
          <a:ext cx="7089003" cy="5161801"/>
        </p:xfrm>
        <a:graphic>
          <a:graphicData uri="http://schemas.openxmlformats.org/drawingml/2006/table">
            <a:tbl>
              <a:tblPr/>
              <a:tblGrid>
                <a:gridCol w="6398016">
                  <a:extLst>
                    <a:ext uri="{9D8B030D-6E8A-4147-A177-3AD203B41FA5}">
                      <a16:colId xmlns:a16="http://schemas.microsoft.com/office/drawing/2014/main" val="20000"/>
                    </a:ext>
                  </a:extLst>
                </a:gridCol>
                <a:gridCol w="690987">
                  <a:extLst>
                    <a:ext uri="{9D8B030D-6E8A-4147-A177-3AD203B41FA5}">
                      <a16:colId xmlns:a16="http://schemas.microsoft.com/office/drawing/2014/main" val="20001"/>
                    </a:ext>
                  </a:extLst>
                </a:gridCol>
              </a:tblGrid>
              <a:tr h="66417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00000"/>
                          </a:solidFill>
                          <a:effectLst/>
                          <a:latin typeface="+mn-lt"/>
                          <a:cs typeface="Times New Roman" pitchFamily="18" charset="0"/>
                        </a:rPr>
                        <a:t>Parents – Importance Category Ranking</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Mean</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2006966">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Q41. Professional qualification of teachers across districts and schools (with breakdowns between</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high‐poverty and low‐poverty schools), including the number and percentage of: inexperienced</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teachers and principals; teachers with emergency credentials; and</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teachers teaching out‐of‐field subjects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13.0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46799">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Q42. Annual spending on each student by fund source (federal, state, local)</a:t>
                      </a:r>
                    </a:p>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 across</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schools in</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districts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9.9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21930">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Q39. Graduation Rates, both overall, and by sub‐groups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8.1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21930">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Q36. Schools identified for Targeted Support and Improvement</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7.7</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Title 1"/>
          <p:cNvSpPr>
            <a:spLocks noGrp="1"/>
          </p:cNvSpPr>
          <p:nvPr>
            <p:ph type="title"/>
          </p:nvPr>
        </p:nvSpPr>
        <p:spPr/>
        <p:txBody>
          <a:bodyPr/>
          <a:lstStyle/>
          <a:p>
            <a:pPr>
              <a:lnSpc>
                <a:spcPct val="85000"/>
              </a:lnSpc>
            </a:pPr>
            <a:r>
              <a:rPr lang="en-US" dirty="0"/>
              <a:t>Section 2: Parents</a:t>
            </a:r>
          </a:p>
        </p:txBody>
      </p:sp>
      <p:sp>
        <p:nvSpPr>
          <p:cNvPr id="7" name="Slide Number Placeholder 6"/>
          <p:cNvSpPr>
            <a:spLocks noGrp="1"/>
          </p:cNvSpPr>
          <p:nvPr>
            <p:ph type="sldNum" sz="quarter" idx="12"/>
          </p:nvPr>
        </p:nvSpPr>
        <p:spPr/>
        <p:txBody>
          <a:bodyPr/>
          <a:lstStyle/>
          <a:p>
            <a:fld id="{11718CFF-A8BD-EB47-8F44-778BB3A0591C}" type="slidenum">
              <a:rPr lang="en-US" smtClean="0"/>
              <a:t>33</a:t>
            </a:fld>
            <a:endParaRPr lang="en-US" dirty="0"/>
          </a:p>
        </p:txBody>
      </p:sp>
    </p:spTree>
    <p:extLst>
      <p:ext uri="{BB962C8B-B14F-4D97-AF65-F5344CB8AC3E}">
        <p14:creationId xmlns:p14="http://schemas.microsoft.com/office/powerpoint/2010/main" val="9899103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ext uri="{D42A27DB-BD31-4B8C-83A1-F6EECF244321}">
                <p14:modId xmlns:p14="http://schemas.microsoft.com/office/powerpoint/2010/main" val="3547669895"/>
              </p:ext>
            </p:extLst>
          </p:nvPr>
        </p:nvGraphicFramePr>
        <p:xfrm>
          <a:off x="1049009" y="809030"/>
          <a:ext cx="7045981" cy="5196355"/>
        </p:xfrm>
        <a:graphic>
          <a:graphicData uri="http://schemas.openxmlformats.org/drawingml/2006/table">
            <a:tbl>
              <a:tblPr/>
              <a:tblGrid>
                <a:gridCol w="6406224">
                  <a:extLst>
                    <a:ext uri="{9D8B030D-6E8A-4147-A177-3AD203B41FA5}">
                      <a16:colId xmlns:a16="http://schemas.microsoft.com/office/drawing/2014/main" val="20000"/>
                    </a:ext>
                  </a:extLst>
                </a:gridCol>
                <a:gridCol w="639757">
                  <a:extLst>
                    <a:ext uri="{9D8B030D-6E8A-4147-A177-3AD203B41FA5}">
                      <a16:colId xmlns:a16="http://schemas.microsoft.com/office/drawing/2014/main" val="20001"/>
                    </a:ext>
                  </a:extLst>
                </a:gridCol>
              </a:tblGrid>
              <a:tr h="66862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00000"/>
                          </a:solidFill>
                          <a:effectLst/>
                          <a:latin typeface="+mn-lt"/>
                          <a:cs typeface="Times New Roman" pitchFamily="18" charset="0"/>
                        </a:rPr>
                        <a:t>Upper-Income Suburban Moms – Importance Category Ranking</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Mean</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1053806">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Q42. Annual spending on each student by fund source (federal, state, local) </a:t>
                      </a:r>
                    </a:p>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across schools in</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districts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12.9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20401">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Q41. Professional qualification of teachers across districts and schools (with breakdowns between</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high‐poverty and low‐poverty schools), including the number and percentage of: inexperienced</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teachers and principals; teachers with emergency credentials; and</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teachers teaching out‐of‐field subjects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12.8</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26763">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Q45. College‐going rates for high school graduates, both overall, and by sub‐group </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8.6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26763">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Q39. Graduation Rates, both overall, and by sub‐groups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8.3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Title 1"/>
          <p:cNvSpPr>
            <a:spLocks noGrp="1"/>
          </p:cNvSpPr>
          <p:nvPr>
            <p:ph type="title"/>
          </p:nvPr>
        </p:nvSpPr>
        <p:spPr/>
        <p:txBody>
          <a:bodyPr/>
          <a:lstStyle/>
          <a:p>
            <a:pPr>
              <a:lnSpc>
                <a:spcPct val="85000"/>
              </a:lnSpc>
            </a:pPr>
            <a:r>
              <a:rPr lang="en-US" dirty="0"/>
              <a:t>Section 2: Upper-Income Suburban Moms</a:t>
            </a:r>
          </a:p>
        </p:txBody>
      </p:sp>
      <p:sp>
        <p:nvSpPr>
          <p:cNvPr id="7" name="Slide Number Placeholder 6"/>
          <p:cNvSpPr>
            <a:spLocks noGrp="1"/>
          </p:cNvSpPr>
          <p:nvPr>
            <p:ph type="sldNum" sz="quarter" idx="12"/>
          </p:nvPr>
        </p:nvSpPr>
        <p:spPr/>
        <p:txBody>
          <a:bodyPr/>
          <a:lstStyle/>
          <a:p>
            <a:fld id="{11718CFF-A8BD-EB47-8F44-778BB3A0591C}" type="slidenum">
              <a:rPr lang="en-US" smtClean="0"/>
              <a:t>34</a:t>
            </a:fld>
            <a:endParaRPr lang="en-US" dirty="0"/>
          </a:p>
        </p:txBody>
      </p:sp>
    </p:spTree>
    <p:extLst>
      <p:ext uri="{BB962C8B-B14F-4D97-AF65-F5344CB8AC3E}">
        <p14:creationId xmlns:p14="http://schemas.microsoft.com/office/powerpoint/2010/main" val="11523364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ext uri="{D42A27DB-BD31-4B8C-83A1-F6EECF244321}">
                <p14:modId xmlns:p14="http://schemas.microsoft.com/office/powerpoint/2010/main" val="2484045164"/>
              </p:ext>
            </p:extLst>
          </p:nvPr>
        </p:nvGraphicFramePr>
        <p:xfrm>
          <a:off x="1055187" y="849518"/>
          <a:ext cx="7033625" cy="5166673"/>
        </p:xfrm>
        <a:graphic>
          <a:graphicData uri="http://schemas.openxmlformats.org/drawingml/2006/table">
            <a:tbl>
              <a:tblPr/>
              <a:tblGrid>
                <a:gridCol w="6394990">
                  <a:extLst>
                    <a:ext uri="{9D8B030D-6E8A-4147-A177-3AD203B41FA5}">
                      <a16:colId xmlns:a16="http://schemas.microsoft.com/office/drawing/2014/main" val="20000"/>
                    </a:ext>
                  </a:extLst>
                </a:gridCol>
                <a:gridCol w="638635">
                  <a:extLst>
                    <a:ext uri="{9D8B030D-6E8A-4147-A177-3AD203B41FA5}">
                      <a16:colId xmlns:a16="http://schemas.microsoft.com/office/drawing/2014/main" val="20001"/>
                    </a:ext>
                  </a:extLst>
                </a:gridCol>
              </a:tblGrid>
              <a:tr h="66480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00000"/>
                          </a:solidFill>
                          <a:effectLst/>
                          <a:latin typeface="+mn-lt"/>
                          <a:cs typeface="Times New Roman" pitchFamily="18" charset="0"/>
                        </a:rPr>
                        <a:t>African-American Moms – Importance Category Ranking</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Mean</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2008860">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Q41. Professional qualification of teachers across districts and schools (with breakdowns between</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high‐poverty and low‐poverty schools), including the number and percentage of: inexperienced</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teachers and principals; teachers with emergency credentials; and</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teachers teaching out‐of‐field subjects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12.2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22612">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Q39. Graduation Rates, both overall, and by sub‐groups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11.0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22612">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Q45. College‐going rates for high school graduates, both overall, and by sub‐group </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8.5</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047788">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Q42. Annual spending on each student by fund source (federal, state, local) across schools in districts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8.0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Title 1"/>
          <p:cNvSpPr>
            <a:spLocks noGrp="1"/>
          </p:cNvSpPr>
          <p:nvPr>
            <p:ph type="title"/>
          </p:nvPr>
        </p:nvSpPr>
        <p:spPr/>
        <p:txBody>
          <a:bodyPr/>
          <a:lstStyle/>
          <a:p>
            <a:pPr>
              <a:lnSpc>
                <a:spcPct val="85000"/>
              </a:lnSpc>
            </a:pPr>
            <a:r>
              <a:rPr lang="en-US" dirty="0"/>
              <a:t>Section 2: African-American Moms</a:t>
            </a:r>
          </a:p>
        </p:txBody>
      </p:sp>
      <p:sp>
        <p:nvSpPr>
          <p:cNvPr id="7" name="Slide Number Placeholder 6"/>
          <p:cNvSpPr>
            <a:spLocks noGrp="1"/>
          </p:cNvSpPr>
          <p:nvPr>
            <p:ph type="sldNum" sz="quarter" idx="12"/>
          </p:nvPr>
        </p:nvSpPr>
        <p:spPr/>
        <p:txBody>
          <a:bodyPr/>
          <a:lstStyle/>
          <a:p>
            <a:fld id="{11718CFF-A8BD-EB47-8F44-778BB3A0591C}" type="slidenum">
              <a:rPr lang="en-US" smtClean="0"/>
              <a:t>35</a:t>
            </a:fld>
            <a:endParaRPr lang="en-US" dirty="0"/>
          </a:p>
        </p:txBody>
      </p:sp>
    </p:spTree>
    <p:extLst>
      <p:ext uri="{BB962C8B-B14F-4D97-AF65-F5344CB8AC3E}">
        <p14:creationId xmlns:p14="http://schemas.microsoft.com/office/powerpoint/2010/main" val="12326119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1"/>
          <p:cNvGraphicFramePr>
            <a:graphicFrameLocks noGrp="1"/>
          </p:cNvGraphicFramePr>
          <p:nvPr>
            <p:extLst>
              <p:ext uri="{D42A27DB-BD31-4B8C-83A1-F6EECF244321}">
                <p14:modId xmlns:p14="http://schemas.microsoft.com/office/powerpoint/2010/main" val="647756430"/>
              </p:ext>
            </p:extLst>
          </p:nvPr>
        </p:nvGraphicFramePr>
        <p:xfrm>
          <a:off x="1035338" y="805622"/>
          <a:ext cx="7083052" cy="5175049"/>
        </p:xfrm>
        <a:graphic>
          <a:graphicData uri="http://schemas.openxmlformats.org/drawingml/2006/table">
            <a:tbl>
              <a:tblPr/>
              <a:tblGrid>
                <a:gridCol w="6439929">
                  <a:extLst>
                    <a:ext uri="{9D8B030D-6E8A-4147-A177-3AD203B41FA5}">
                      <a16:colId xmlns:a16="http://schemas.microsoft.com/office/drawing/2014/main" val="20000"/>
                    </a:ext>
                  </a:extLst>
                </a:gridCol>
                <a:gridCol w="643123">
                  <a:extLst>
                    <a:ext uri="{9D8B030D-6E8A-4147-A177-3AD203B41FA5}">
                      <a16:colId xmlns:a16="http://schemas.microsoft.com/office/drawing/2014/main" val="20001"/>
                    </a:ext>
                  </a:extLst>
                </a:gridCol>
              </a:tblGrid>
              <a:tr h="62645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a:ln>
                            <a:noFill/>
                          </a:ln>
                          <a:solidFill>
                            <a:srgbClr val="000000"/>
                          </a:solidFill>
                          <a:effectLst/>
                          <a:latin typeface="+mn-lt"/>
                          <a:cs typeface="Times New Roman" pitchFamily="18" charset="0"/>
                        </a:rPr>
                        <a:t>Hispanic Moms – Importance Category Ranking</a:t>
                      </a:r>
                    </a:p>
                  </a:txBody>
                  <a:tcPr marL="18288" marR="18288" marT="18288" marB="18288"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mn-lt"/>
                        </a:rPr>
                        <a:t>Mean</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0"/>
                  </a:ext>
                </a:extLst>
              </a:tr>
              <a:tr h="1892979">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Q41. Professional qualification of teachers across districts and schools (with breakdowns between</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high‐poverty and low‐poverty schools), including the number and percentage of: inexperienced</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teachers and principals; teachers with emergency credentials; and</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teachers teaching out‐of‐field subjects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14.8</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87344">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Q42. Annual spending on each student by fund source (federal, state, local) across schools in districts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8.9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80927">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Q39. Graduation Rates, both overall, and by sub‐groups</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8.4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87344">
                <a:tc>
                  <a:txBody>
                    <a:bodyPr/>
                    <a:lstStyle/>
                    <a:p>
                      <a:pPr marL="0" lvl="1" algn="r" defTabSz="914400" rtl="0" eaLnBrk="1" latinLnBrk="0" hangingPunct="1">
                        <a:lnSpc>
                          <a:spcPct val="95000"/>
                        </a:lnSpc>
                        <a:spcBef>
                          <a:spcPts val="0"/>
                        </a:spcBef>
                      </a:pPr>
                      <a:r>
                        <a:rPr lang="en-US" sz="1600" b="1" kern="1200" dirty="0">
                          <a:solidFill>
                            <a:schemeClr val="bg1"/>
                          </a:solidFill>
                          <a:latin typeface="+mn-lt"/>
                          <a:ea typeface="+mn-ea"/>
                          <a:cs typeface="+mn-cs"/>
                        </a:rPr>
                        <a:t>Q44. Statewide results of the National Assessment of Educational Progress</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(NAEP) compared with the</a:t>
                      </a:r>
                      <a:r>
                        <a:rPr lang="en-US" sz="1600" b="1" kern="1200" baseline="0" dirty="0">
                          <a:solidFill>
                            <a:schemeClr val="bg1"/>
                          </a:solidFill>
                          <a:latin typeface="+mn-lt"/>
                          <a:ea typeface="+mn-ea"/>
                          <a:cs typeface="+mn-cs"/>
                        </a:rPr>
                        <a:t> </a:t>
                      </a:r>
                      <a:r>
                        <a:rPr lang="en-US" sz="1600" b="1" kern="1200" dirty="0">
                          <a:solidFill>
                            <a:schemeClr val="bg1"/>
                          </a:solidFill>
                          <a:latin typeface="+mn-lt"/>
                          <a:ea typeface="+mn-ea"/>
                          <a:cs typeface="+mn-cs"/>
                        </a:rPr>
                        <a:t>national average</a:t>
                      </a:r>
                    </a:p>
                  </a:txBody>
                  <a:tcPr marL="18288" marR="18288"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n-lt"/>
                          <a:cs typeface="Arial" charset="0"/>
                        </a:rPr>
                        <a:t>7.9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Title 1"/>
          <p:cNvSpPr>
            <a:spLocks noGrp="1"/>
          </p:cNvSpPr>
          <p:nvPr>
            <p:ph type="title"/>
          </p:nvPr>
        </p:nvSpPr>
        <p:spPr/>
        <p:txBody>
          <a:bodyPr/>
          <a:lstStyle/>
          <a:p>
            <a:pPr>
              <a:lnSpc>
                <a:spcPct val="85000"/>
              </a:lnSpc>
            </a:pPr>
            <a:r>
              <a:rPr lang="en-US" dirty="0"/>
              <a:t>Section 2: Hispanic Moms</a:t>
            </a:r>
          </a:p>
        </p:txBody>
      </p:sp>
      <p:sp>
        <p:nvSpPr>
          <p:cNvPr id="7" name="Slide Number Placeholder 6"/>
          <p:cNvSpPr>
            <a:spLocks noGrp="1"/>
          </p:cNvSpPr>
          <p:nvPr>
            <p:ph type="sldNum" sz="quarter" idx="12"/>
          </p:nvPr>
        </p:nvSpPr>
        <p:spPr/>
        <p:txBody>
          <a:bodyPr/>
          <a:lstStyle/>
          <a:p>
            <a:fld id="{11718CFF-A8BD-EB47-8F44-778BB3A0591C}" type="slidenum">
              <a:rPr lang="en-US" smtClean="0"/>
              <a:t>36</a:t>
            </a:fld>
            <a:endParaRPr lang="en-US" dirty="0"/>
          </a:p>
        </p:txBody>
      </p:sp>
    </p:spTree>
    <p:extLst>
      <p:ext uri="{BB962C8B-B14F-4D97-AF65-F5344CB8AC3E}">
        <p14:creationId xmlns:p14="http://schemas.microsoft.com/office/powerpoint/2010/main" val="37398741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Key Findings</a:t>
            </a:r>
          </a:p>
        </p:txBody>
      </p:sp>
      <p:sp>
        <p:nvSpPr>
          <p:cNvPr id="2" name="Text Placeholder 1"/>
          <p:cNvSpPr>
            <a:spLocks noGrp="1"/>
          </p:cNvSpPr>
          <p:nvPr>
            <p:ph idx="1"/>
          </p:nvPr>
        </p:nvSpPr>
        <p:spPr>
          <a:xfrm>
            <a:off x="457200" y="753762"/>
            <a:ext cx="8229600" cy="5372401"/>
          </a:xfrm>
        </p:spPr>
        <p:txBody>
          <a:bodyPr>
            <a:normAutofit/>
          </a:bodyPr>
          <a:lstStyle/>
          <a:p>
            <a:pPr marL="0" indent="0">
              <a:buNone/>
            </a:pPr>
            <a:r>
              <a:rPr lang="en-US" dirty="0"/>
              <a:t>In General</a:t>
            </a:r>
          </a:p>
          <a:p>
            <a:pPr fontAlgn="base"/>
            <a:r>
              <a:rPr lang="en-US" dirty="0"/>
              <a:t>Parents are concerned about the readiness of graduates for life after high school, especially the mismatch between skills and workforce requirements </a:t>
            </a:r>
          </a:p>
          <a:p>
            <a:pPr fontAlgn="base"/>
            <a:r>
              <a:rPr lang="en-US" dirty="0"/>
              <a:t>They express this anxiety by questioning the value of a high school diploma</a:t>
            </a:r>
          </a:p>
          <a:p>
            <a:pPr fontAlgn="base"/>
            <a:r>
              <a:rPr lang="en-US" dirty="0"/>
              <a:t>Nevertheless, by an overwhelming margin, they want their children prepared to enter a 4-year postsecondary institution</a:t>
            </a:r>
          </a:p>
          <a:p>
            <a:pPr fontAlgn="base"/>
            <a:r>
              <a:rPr lang="en-US" dirty="0"/>
              <a:t>As called for in ESSA reporting requirements, parents are extremely interested in knowing the qualifications of their children’s teachers</a:t>
            </a:r>
          </a:p>
          <a:p>
            <a:pPr marL="0" indent="0">
              <a:buNone/>
            </a:pPr>
            <a:endParaRPr lang="en-US" dirty="0"/>
          </a:p>
          <a:p>
            <a:pPr marL="0" indent="0">
              <a:buNone/>
            </a:pPr>
            <a:r>
              <a:rPr lang="en-US" dirty="0"/>
              <a:t>Standards &amp; Testing</a:t>
            </a:r>
          </a:p>
          <a:p>
            <a:pPr fontAlgn="base"/>
            <a:r>
              <a:rPr lang="en-US" dirty="0"/>
              <a:t>A majority of parents think that all states should have the same academic standards whether referred to as “Common Core” or by their state’s name</a:t>
            </a:r>
          </a:p>
          <a:p>
            <a:pPr fontAlgn="base"/>
            <a:r>
              <a:rPr lang="en-US" dirty="0"/>
              <a:t>Parents generally feel there is too much emphasis on tests</a:t>
            </a:r>
          </a:p>
          <a:p>
            <a:pPr fontAlgn="base"/>
            <a:r>
              <a:rPr lang="en-US" dirty="0"/>
              <a:t>As a result, there is higher awareness and acceptance of “opt out”</a:t>
            </a:r>
          </a:p>
          <a:p>
            <a:pPr fontAlgn="base"/>
            <a:r>
              <a:rPr lang="en-US" dirty="0"/>
              <a:t>However, parents also believe it is important to measure student progress and when presented with relevant and timely results support testing</a:t>
            </a:r>
          </a:p>
          <a:p>
            <a:endParaRPr lang="en-US" dirty="0"/>
          </a:p>
        </p:txBody>
      </p:sp>
      <p:sp>
        <p:nvSpPr>
          <p:cNvPr id="12" name="Slide Number Placeholder 11"/>
          <p:cNvSpPr>
            <a:spLocks noGrp="1"/>
          </p:cNvSpPr>
          <p:nvPr>
            <p:ph type="sldNum" sz="quarter" idx="12"/>
          </p:nvPr>
        </p:nvSpPr>
        <p:spPr/>
        <p:txBody>
          <a:bodyPr/>
          <a:lstStyle/>
          <a:p>
            <a:fld id="{11718CFF-A8BD-EB47-8F44-778BB3A0591C}" type="slidenum">
              <a:rPr lang="en-US" smtClean="0"/>
              <a:t>37</a:t>
            </a:fld>
            <a:endParaRPr lang="en-US" dirty="0"/>
          </a:p>
        </p:txBody>
      </p:sp>
    </p:spTree>
    <p:extLst>
      <p:ext uri="{BB962C8B-B14F-4D97-AF65-F5344CB8AC3E}">
        <p14:creationId xmlns:p14="http://schemas.microsoft.com/office/powerpoint/2010/main" val="3372467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3429458525"/>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dirty="0"/>
              <a:t>Eighty-three percent (83%) of parents say today’s graduates are either unprepared or only somewhat prepared for expectations beyond high school.</a:t>
            </a:r>
          </a:p>
        </p:txBody>
      </p:sp>
      <p:sp>
        <p:nvSpPr>
          <p:cNvPr id="30" name="Text Placeholder 2"/>
          <p:cNvSpPr>
            <a:spLocks noGrp="1"/>
          </p:cNvSpPr>
          <p:nvPr>
            <p:ph type="body" sz="quarter" idx="4294967295"/>
          </p:nvPr>
        </p:nvSpPr>
        <p:spPr bwMode="auto">
          <a:xfrm>
            <a:off x="0" y="1857375"/>
            <a:ext cx="9144000" cy="71913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600" b="1" i="1" dirty="0">
                <a:solidFill>
                  <a:schemeClr val="tx1"/>
                </a:solidFill>
                <a:latin typeface="+mn-lt"/>
              </a:rPr>
              <a:t>When it comes to academic knowledge and skills, are graduates of our nation’s public high schools: very prepared; somewhat prepared; somewhat unprepared; or are very unprepared to meet the expectations they’ll face in college, the military, or the workforce?</a:t>
            </a:r>
          </a:p>
        </p:txBody>
      </p:sp>
      <p:sp>
        <p:nvSpPr>
          <p:cNvPr id="36" name="Text Placeholder 2"/>
          <p:cNvSpPr txBox="1">
            <a:spLocks/>
          </p:cNvSpPr>
          <p:nvPr/>
        </p:nvSpPr>
        <p:spPr>
          <a:xfrm>
            <a:off x="2743698" y="5558660"/>
            <a:ext cx="3600450" cy="356251"/>
          </a:xfrm>
          <a:prstGeom prst="rect">
            <a:avLst/>
          </a:prstGeom>
        </p:spPr>
        <p:txBody>
          <a:bodyPr wrap="square">
            <a:spAutoFit/>
          </a:bodyPr>
          <a:lstStyle/>
          <a:p>
            <a:pPr algn="ctr">
              <a:lnSpc>
                <a:spcPct val="85000"/>
              </a:lnSpc>
              <a:spcBef>
                <a:spcPts val="0"/>
              </a:spcBef>
              <a:defRPr/>
            </a:pPr>
            <a:r>
              <a:rPr lang="en-US" sz="2000" b="1" kern="0" dirty="0">
                <a:solidFill>
                  <a:schemeClr val="bg1"/>
                </a:solidFill>
                <a:cs typeface="Times New Roman" pitchFamily="18" charset="0"/>
              </a:rPr>
              <a:t>Somewhat Prepared</a:t>
            </a:r>
          </a:p>
        </p:txBody>
      </p:sp>
      <p:sp>
        <p:nvSpPr>
          <p:cNvPr id="54" name="Text Placeholder 2"/>
          <p:cNvSpPr txBox="1">
            <a:spLocks/>
          </p:cNvSpPr>
          <p:nvPr/>
        </p:nvSpPr>
        <p:spPr>
          <a:xfrm>
            <a:off x="2048553" y="4653221"/>
            <a:ext cx="1304247" cy="356251"/>
          </a:xfrm>
          <a:prstGeom prst="rect">
            <a:avLst/>
          </a:prstGeom>
        </p:spPr>
        <p:txBody>
          <a:bodyPr wrap="square">
            <a:spAutoFit/>
          </a:bodyPr>
          <a:lstStyle/>
          <a:p>
            <a:pPr algn="ctr">
              <a:lnSpc>
                <a:spcPct val="85000"/>
              </a:lnSpc>
              <a:spcBef>
                <a:spcPts val="0"/>
              </a:spcBef>
              <a:defRPr/>
            </a:pPr>
            <a:r>
              <a:rPr lang="en-US" sz="2000" b="1" i="1" kern="0" dirty="0">
                <a:solidFill>
                  <a:schemeClr val="bg1"/>
                </a:solidFill>
                <a:cs typeface="Times New Roman" pitchFamily="18" charset="0"/>
              </a:rPr>
              <a:t>13% Very</a:t>
            </a:r>
          </a:p>
        </p:txBody>
      </p:sp>
      <p:sp>
        <p:nvSpPr>
          <p:cNvPr id="18" name="Text Placeholder 2"/>
          <p:cNvSpPr txBox="1">
            <a:spLocks/>
          </p:cNvSpPr>
          <p:nvPr/>
        </p:nvSpPr>
        <p:spPr>
          <a:xfrm>
            <a:off x="5341250" y="5574945"/>
            <a:ext cx="3600450" cy="356251"/>
          </a:xfrm>
          <a:prstGeom prst="rect">
            <a:avLst/>
          </a:prstGeom>
        </p:spPr>
        <p:txBody>
          <a:bodyPr wrap="square">
            <a:spAutoFit/>
          </a:bodyPr>
          <a:lstStyle/>
          <a:p>
            <a:pPr algn="ctr">
              <a:lnSpc>
                <a:spcPct val="85000"/>
              </a:lnSpc>
              <a:spcBef>
                <a:spcPts val="0"/>
              </a:spcBef>
              <a:defRPr/>
            </a:pPr>
            <a:r>
              <a:rPr lang="en-US" sz="2000" b="1" kern="0" dirty="0">
                <a:solidFill>
                  <a:schemeClr val="bg1"/>
                </a:solidFill>
                <a:cs typeface="Times New Roman" pitchFamily="18" charset="0"/>
              </a:rPr>
              <a:t>Unprepared</a:t>
            </a:r>
          </a:p>
        </p:txBody>
      </p:sp>
      <p:sp>
        <p:nvSpPr>
          <p:cNvPr id="10" name="Text Placeholder 2"/>
          <p:cNvSpPr txBox="1">
            <a:spLocks/>
          </p:cNvSpPr>
          <p:nvPr/>
        </p:nvSpPr>
        <p:spPr>
          <a:xfrm>
            <a:off x="339026" y="5565404"/>
            <a:ext cx="3600450" cy="356251"/>
          </a:xfrm>
          <a:prstGeom prst="rect">
            <a:avLst/>
          </a:prstGeom>
        </p:spPr>
        <p:txBody>
          <a:bodyPr wrap="square">
            <a:spAutoFit/>
          </a:bodyPr>
          <a:lstStyle/>
          <a:p>
            <a:pPr algn="ctr">
              <a:lnSpc>
                <a:spcPct val="85000"/>
              </a:lnSpc>
              <a:spcBef>
                <a:spcPts val="0"/>
              </a:spcBef>
              <a:defRPr/>
            </a:pPr>
            <a:r>
              <a:rPr lang="en-US" sz="2000" b="1" kern="0" dirty="0">
                <a:solidFill>
                  <a:schemeClr val="bg1"/>
                </a:solidFill>
                <a:cs typeface="Times New Roman" pitchFamily="18" charset="0"/>
              </a:rPr>
              <a:t>Very Prepared</a:t>
            </a:r>
          </a:p>
        </p:txBody>
      </p:sp>
      <p:sp>
        <p:nvSpPr>
          <p:cNvPr id="5" name="Slide Number Placeholder 4"/>
          <p:cNvSpPr>
            <a:spLocks noGrp="1"/>
          </p:cNvSpPr>
          <p:nvPr>
            <p:ph type="sldNum" sz="quarter" idx="12"/>
          </p:nvPr>
        </p:nvSpPr>
        <p:spPr/>
        <p:txBody>
          <a:bodyPr/>
          <a:lstStyle/>
          <a:p>
            <a:fld id="{11718CFF-A8BD-EB47-8F44-778BB3A0591C}" type="slidenum">
              <a:rPr lang="en-US" smtClean="0"/>
              <a:t>4</a:t>
            </a:fld>
            <a:endParaRPr lang="en-US" dirty="0"/>
          </a:p>
        </p:txBody>
      </p:sp>
    </p:spTree>
    <p:extLst>
      <p:ext uri="{BB962C8B-B14F-4D97-AF65-F5344CB8AC3E}">
        <p14:creationId xmlns:p14="http://schemas.microsoft.com/office/powerpoint/2010/main" val="2704921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3985067646"/>
              </p:ext>
            </p:extLst>
          </p:nvPr>
        </p:nvGraphicFramePr>
        <p:xfrm>
          <a:off x="0" y="-180975"/>
          <a:ext cx="92456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a:t>…And the feeling extends across all key groups.</a:t>
            </a:r>
          </a:p>
        </p:txBody>
      </p:sp>
      <p:sp>
        <p:nvSpPr>
          <p:cNvPr id="29" name="Text Placeholder 2"/>
          <p:cNvSpPr>
            <a:spLocks noGrp="1"/>
          </p:cNvSpPr>
          <p:nvPr>
            <p:ph type="body" sz="quarter" idx="4294967295"/>
          </p:nvPr>
        </p:nvSpPr>
        <p:spPr bwMode="auto">
          <a:xfrm>
            <a:off x="0" y="1400175"/>
            <a:ext cx="9144000" cy="33813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spcBef>
                <a:spcPct val="0"/>
              </a:spcBef>
              <a:buNone/>
            </a:pPr>
            <a:r>
              <a:rPr sz="1600" b="1" i="1" dirty="0">
                <a:solidFill>
                  <a:schemeClr val="tx1"/>
                </a:solidFill>
                <a:latin typeface="+mn-lt"/>
              </a:rPr>
              <a:t>By Key Group</a:t>
            </a:r>
          </a:p>
        </p:txBody>
      </p:sp>
      <p:sp>
        <p:nvSpPr>
          <p:cNvPr id="11" name="Text Placeholder 2"/>
          <p:cNvSpPr txBox="1">
            <a:spLocks/>
          </p:cNvSpPr>
          <p:nvPr/>
        </p:nvSpPr>
        <p:spPr>
          <a:xfrm>
            <a:off x="-142875" y="5338817"/>
            <a:ext cx="1743075" cy="458587"/>
          </a:xfrm>
          <a:prstGeom prst="rect">
            <a:avLst/>
          </a:prstGeom>
        </p:spPr>
        <p:txBody>
          <a:bodyPr wrap="square">
            <a:spAutoFit/>
          </a:bodyPr>
          <a:lstStyle/>
          <a:p>
            <a:pPr algn="ctr">
              <a:lnSpc>
                <a:spcPct val="85000"/>
              </a:lnSpc>
              <a:spcBef>
                <a:spcPts val="0"/>
              </a:spcBef>
              <a:defRPr/>
            </a:pPr>
            <a:r>
              <a:rPr lang="en-US" sz="1400" b="1" kern="0" dirty="0">
                <a:solidFill>
                  <a:schemeClr val="bg1"/>
                </a:solidFill>
                <a:cs typeface="Times New Roman" pitchFamily="18" charset="0"/>
              </a:rPr>
              <a:t>Very</a:t>
            </a:r>
          </a:p>
          <a:p>
            <a:pPr algn="ctr">
              <a:lnSpc>
                <a:spcPct val="85000"/>
              </a:lnSpc>
              <a:spcBef>
                <a:spcPts val="0"/>
              </a:spcBef>
              <a:defRPr/>
            </a:pPr>
            <a:r>
              <a:rPr lang="en-US" sz="1400" b="1" kern="0" dirty="0">
                <a:solidFill>
                  <a:schemeClr val="bg1"/>
                </a:solidFill>
                <a:cs typeface="Times New Roman" pitchFamily="18" charset="0"/>
              </a:rPr>
              <a:t>Prepared</a:t>
            </a:r>
          </a:p>
        </p:txBody>
      </p:sp>
      <p:sp>
        <p:nvSpPr>
          <p:cNvPr id="21" name="Text Placeholder 2"/>
          <p:cNvSpPr txBox="1">
            <a:spLocks/>
          </p:cNvSpPr>
          <p:nvPr/>
        </p:nvSpPr>
        <p:spPr>
          <a:xfrm>
            <a:off x="1540834" y="5304458"/>
            <a:ext cx="1743075" cy="458587"/>
          </a:xfrm>
          <a:prstGeom prst="rect">
            <a:avLst/>
          </a:prstGeom>
        </p:spPr>
        <p:txBody>
          <a:bodyPr wrap="square">
            <a:spAutoFit/>
          </a:bodyPr>
          <a:lstStyle/>
          <a:p>
            <a:pPr algn="ctr">
              <a:lnSpc>
                <a:spcPct val="85000"/>
              </a:lnSpc>
              <a:spcBef>
                <a:spcPts val="0"/>
              </a:spcBef>
              <a:defRPr/>
            </a:pPr>
            <a:r>
              <a:rPr lang="en-US" sz="1400" b="1" kern="0" dirty="0">
                <a:solidFill>
                  <a:schemeClr val="bg1"/>
                </a:solidFill>
                <a:cs typeface="Times New Roman" pitchFamily="18" charset="0"/>
              </a:rPr>
              <a:t>Un-</a:t>
            </a:r>
          </a:p>
          <a:p>
            <a:pPr algn="ctr">
              <a:lnSpc>
                <a:spcPct val="85000"/>
              </a:lnSpc>
              <a:spcBef>
                <a:spcPts val="0"/>
              </a:spcBef>
              <a:defRPr/>
            </a:pPr>
            <a:r>
              <a:rPr lang="en-US" sz="1400" b="1" kern="0" dirty="0">
                <a:solidFill>
                  <a:schemeClr val="bg1"/>
                </a:solidFill>
                <a:cs typeface="Times New Roman" pitchFamily="18" charset="0"/>
              </a:rPr>
              <a:t>prepared</a:t>
            </a:r>
          </a:p>
        </p:txBody>
      </p:sp>
      <p:sp>
        <p:nvSpPr>
          <p:cNvPr id="23" name="Text Placeholder 2"/>
          <p:cNvSpPr txBox="1">
            <a:spLocks/>
          </p:cNvSpPr>
          <p:nvPr/>
        </p:nvSpPr>
        <p:spPr>
          <a:xfrm>
            <a:off x="2847975" y="5338817"/>
            <a:ext cx="1743075" cy="458587"/>
          </a:xfrm>
          <a:prstGeom prst="rect">
            <a:avLst/>
          </a:prstGeom>
        </p:spPr>
        <p:txBody>
          <a:bodyPr wrap="square">
            <a:spAutoFit/>
          </a:bodyPr>
          <a:lstStyle/>
          <a:p>
            <a:pPr algn="ctr">
              <a:lnSpc>
                <a:spcPct val="85000"/>
              </a:lnSpc>
              <a:spcBef>
                <a:spcPts val="0"/>
              </a:spcBef>
              <a:defRPr/>
            </a:pPr>
            <a:r>
              <a:rPr lang="en-US" sz="1400" b="1" kern="0" dirty="0">
                <a:solidFill>
                  <a:schemeClr val="bg1"/>
                </a:solidFill>
                <a:cs typeface="Times New Roman" pitchFamily="18" charset="0"/>
              </a:rPr>
              <a:t>Very</a:t>
            </a:r>
          </a:p>
          <a:p>
            <a:pPr algn="ctr">
              <a:lnSpc>
                <a:spcPct val="85000"/>
              </a:lnSpc>
              <a:spcBef>
                <a:spcPts val="0"/>
              </a:spcBef>
              <a:defRPr/>
            </a:pPr>
            <a:r>
              <a:rPr lang="en-US" sz="1400" b="1" kern="0" dirty="0">
                <a:solidFill>
                  <a:schemeClr val="bg1"/>
                </a:solidFill>
                <a:cs typeface="Times New Roman" pitchFamily="18" charset="0"/>
              </a:rPr>
              <a:t>Prepared</a:t>
            </a:r>
          </a:p>
        </p:txBody>
      </p:sp>
      <p:sp>
        <p:nvSpPr>
          <p:cNvPr id="25" name="Text Placeholder 2"/>
          <p:cNvSpPr txBox="1">
            <a:spLocks/>
          </p:cNvSpPr>
          <p:nvPr/>
        </p:nvSpPr>
        <p:spPr>
          <a:xfrm>
            <a:off x="3706812" y="5326723"/>
            <a:ext cx="1743075" cy="460191"/>
          </a:xfrm>
          <a:prstGeom prst="rect">
            <a:avLst/>
          </a:prstGeom>
        </p:spPr>
        <p:txBody>
          <a:bodyPr wrap="square">
            <a:spAutoFit/>
          </a:bodyPr>
          <a:lstStyle/>
          <a:p>
            <a:pPr algn="ctr">
              <a:lnSpc>
                <a:spcPct val="85000"/>
              </a:lnSpc>
              <a:spcBef>
                <a:spcPts val="0"/>
              </a:spcBef>
              <a:defRPr/>
            </a:pPr>
            <a:r>
              <a:rPr lang="en-US" sz="1400" b="1" kern="0" dirty="0">
                <a:solidFill>
                  <a:schemeClr val="bg1"/>
                </a:solidFill>
                <a:cs typeface="Times New Roman" pitchFamily="18" charset="0"/>
              </a:rPr>
              <a:t>Somewhat </a:t>
            </a:r>
          </a:p>
          <a:p>
            <a:pPr algn="ctr">
              <a:lnSpc>
                <a:spcPct val="85000"/>
              </a:lnSpc>
              <a:spcBef>
                <a:spcPts val="0"/>
              </a:spcBef>
              <a:defRPr/>
            </a:pPr>
            <a:r>
              <a:rPr lang="en-US" sz="1400" b="1" kern="0" dirty="0">
                <a:solidFill>
                  <a:schemeClr val="bg1"/>
                </a:solidFill>
                <a:cs typeface="Times New Roman" pitchFamily="18" charset="0"/>
              </a:rPr>
              <a:t>Prepared</a:t>
            </a:r>
          </a:p>
        </p:txBody>
      </p:sp>
      <p:sp>
        <p:nvSpPr>
          <p:cNvPr id="27" name="Text Placeholder 2"/>
          <p:cNvSpPr txBox="1">
            <a:spLocks/>
          </p:cNvSpPr>
          <p:nvPr/>
        </p:nvSpPr>
        <p:spPr>
          <a:xfrm>
            <a:off x="4531684" y="5326723"/>
            <a:ext cx="1743075" cy="458587"/>
          </a:xfrm>
          <a:prstGeom prst="rect">
            <a:avLst/>
          </a:prstGeom>
        </p:spPr>
        <p:txBody>
          <a:bodyPr wrap="square">
            <a:spAutoFit/>
          </a:bodyPr>
          <a:lstStyle/>
          <a:p>
            <a:pPr algn="ctr">
              <a:lnSpc>
                <a:spcPct val="85000"/>
              </a:lnSpc>
              <a:spcBef>
                <a:spcPts val="0"/>
              </a:spcBef>
              <a:defRPr/>
            </a:pPr>
            <a:r>
              <a:rPr lang="en-US" sz="1400" b="1" kern="0" dirty="0">
                <a:solidFill>
                  <a:schemeClr val="bg1"/>
                </a:solidFill>
                <a:cs typeface="Times New Roman" pitchFamily="18" charset="0"/>
              </a:rPr>
              <a:t>Un-</a:t>
            </a:r>
          </a:p>
          <a:p>
            <a:pPr algn="ctr">
              <a:lnSpc>
                <a:spcPct val="85000"/>
              </a:lnSpc>
              <a:spcBef>
                <a:spcPts val="0"/>
              </a:spcBef>
              <a:defRPr/>
            </a:pPr>
            <a:r>
              <a:rPr lang="en-US" sz="1400" b="1" kern="0" dirty="0">
                <a:solidFill>
                  <a:schemeClr val="bg1"/>
                </a:solidFill>
                <a:cs typeface="Times New Roman" pitchFamily="18" charset="0"/>
              </a:rPr>
              <a:t>prepared</a:t>
            </a:r>
          </a:p>
        </p:txBody>
      </p:sp>
      <p:sp>
        <p:nvSpPr>
          <p:cNvPr id="31" name="Text Placeholder 2"/>
          <p:cNvSpPr txBox="1">
            <a:spLocks/>
          </p:cNvSpPr>
          <p:nvPr/>
        </p:nvSpPr>
        <p:spPr>
          <a:xfrm>
            <a:off x="5831076" y="5326723"/>
            <a:ext cx="1743075" cy="458587"/>
          </a:xfrm>
          <a:prstGeom prst="rect">
            <a:avLst/>
          </a:prstGeom>
        </p:spPr>
        <p:txBody>
          <a:bodyPr wrap="square">
            <a:spAutoFit/>
          </a:bodyPr>
          <a:lstStyle/>
          <a:p>
            <a:pPr algn="ctr">
              <a:lnSpc>
                <a:spcPct val="85000"/>
              </a:lnSpc>
              <a:spcBef>
                <a:spcPts val="0"/>
              </a:spcBef>
              <a:defRPr/>
            </a:pPr>
            <a:r>
              <a:rPr lang="en-US" sz="1400" b="1" kern="0" dirty="0">
                <a:solidFill>
                  <a:schemeClr val="bg1"/>
                </a:solidFill>
                <a:cs typeface="Times New Roman" pitchFamily="18" charset="0"/>
              </a:rPr>
              <a:t>Very</a:t>
            </a:r>
          </a:p>
          <a:p>
            <a:pPr algn="ctr">
              <a:lnSpc>
                <a:spcPct val="85000"/>
              </a:lnSpc>
              <a:spcBef>
                <a:spcPts val="0"/>
              </a:spcBef>
              <a:defRPr/>
            </a:pPr>
            <a:r>
              <a:rPr lang="en-US" sz="1400" b="1" kern="0" dirty="0">
                <a:solidFill>
                  <a:schemeClr val="bg1"/>
                </a:solidFill>
                <a:cs typeface="Times New Roman" pitchFamily="18" charset="0"/>
              </a:rPr>
              <a:t>Prepared</a:t>
            </a:r>
          </a:p>
        </p:txBody>
      </p:sp>
      <p:sp>
        <p:nvSpPr>
          <p:cNvPr id="33" name="Text Placeholder 2"/>
          <p:cNvSpPr txBox="1">
            <a:spLocks/>
          </p:cNvSpPr>
          <p:nvPr/>
        </p:nvSpPr>
        <p:spPr>
          <a:xfrm>
            <a:off x="6688766" y="5326723"/>
            <a:ext cx="1743075" cy="460191"/>
          </a:xfrm>
          <a:prstGeom prst="rect">
            <a:avLst/>
          </a:prstGeom>
        </p:spPr>
        <p:txBody>
          <a:bodyPr wrap="square">
            <a:spAutoFit/>
          </a:bodyPr>
          <a:lstStyle/>
          <a:p>
            <a:pPr algn="ctr">
              <a:lnSpc>
                <a:spcPct val="85000"/>
              </a:lnSpc>
              <a:spcBef>
                <a:spcPts val="0"/>
              </a:spcBef>
              <a:defRPr/>
            </a:pPr>
            <a:r>
              <a:rPr lang="en-US" sz="1400" b="1" kern="0" dirty="0">
                <a:solidFill>
                  <a:schemeClr val="bg1"/>
                </a:solidFill>
                <a:cs typeface="Times New Roman" pitchFamily="18" charset="0"/>
              </a:rPr>
              <a:t>Somewhat </a:t>
            </a:r>
          </a:p>
          <a:p>
            <a:pPr algn="ctr">
              <a:lnSpc>
                <a:spcPct val="85000"/>
              </a:lnSpc>
              <a:spcBef>
                <a:spcPts val="0"/>
              </a:spcBef>
              <a:defRPr/>
            </a:pPr>
            <a:r>
              <a:rPr lang="en-US" sz="1400" b="1" kern="0" dirty="0">
                <a:solidFill>
                  <a:schemeClr val="bg1"/>
                </a:solidFill>
                <a:cs typeface="Times New Roman" pitchFamily="18" charset="0"/>
              </a:rPr>
              <a:t>Prepared</a:t>
            </a:r>
          </a:p>
        </p:txBody>
      </p:sp>
      <p:sp>
        <p:nvSpPr>
          <p:cNvPr id="37" name="Text Placeholder 2"/>
          <p:cNvSpPr txBox="1">
            <a:spLocks/>
          </p:cNvSpPr>
          <p:nvPr/>
        </p:nvSpPr>
        <p:spPr>
          <a:xfrm>
            <a:off x="7560303" y="5304458"/>
            <a:ext cx="1743075" cy="458587"/>
          </a:xfrm>
          <a:prstGeom prst="rect">
            <a:avLst/>
          </a:prstGeom>
        </p:spPr>
        <p:txBody>
          <a:bodyPr wrap="square">
            <a:spAutoFit/>
          </a:bodyPr>
          <a:lstStyle/>
          <a:p>
            <a:pPr algn="ctr">
              <a:lnSpc>
                <a:spcPct val="85000"/>
              </a:lnSpc>
              <a:spcBef>
                <a:spcPts val="0"/>
              </a:spcBef>
              <a:defRPr/>
            </a:pPr>
            <a:r>
              <a:rPr lang="en-US" sz="1400" b="1" kern="0" dirty="0">
                <a:solidFill>
                  <a:schemeClr val="bg1"/>
                </a:solidFill>
                <a:cs typeface="Times New Roman" pitchFamily="18" charset="0"/>
              </a:rPr>
              <a:t>Un-</a:t>
            </a:r>
          </a:p>
          <a:p>
            <a:pPr algn="ctr">
              <a:lnSpc>
                <a:spcPct val="85000"/>
              </a:lnSpc>
              <a:spcBef>
                <a:spcPts val="0"/>
              </a:spcBef>
              <a:defRPr/>
            </a:pPr>
            <a:r>
              <a:rPr lang="en-US" sz="1400" b="1" kern="0" dirty="0">
                <a:solidFill>
                  <a:schemeClr val="bg1"/>
                </a:solidFill>
                <a:cs typeface="Times New Roman" pitchFamily="18" charset="0"/>
              </a:rPr>
              <a:t>prepared</a:t>
            </a:r>
          </a:p>
        </p:txBody>
      </p:sp>
      <p:sp>
        <p:nvSpPr>
          <p:cNvPr id="5" name="Slide Number Placeholder 4"/>
          <p:cNvSpPr>
            <a:spLocks noGrp="1"/>
          </p:cNvSpPr>
          <p:nvPr>
            <p:ph type="sldNum" sz="quarter" idx="12"/>
          </p:nvPr>
        </p:nvSpPr>
        <p:spPr/>
        <p:txBody>
          <a:bodyPr/>
          <a:lstStyle/>
          <a:p>
            <a:fld id="{11718CFF-A8BD-EB47-8F44-778BB3A0591C}" type="slidenum">
              <a:rPr lang="en-US" smtClean="0"/>
              <a:t>5</a:t>
            </a:fld>
            <a:endParaRPr lang="en-US" dirty="0"/>
          </a:p>
        </p:txBody>
      </p:sp>
      <p:sp>
        <p:nvSpPr>
          <p:cNvPr id="16" name="Text Placeholder 2"/>
          <p:cNvSpPr txBox="1">
            <a:spLocks/>
          </p:cNvSpPr>
          <p:nvPr/>
        </p:nvSpPr>
        <p:spPr>
          <a:xfrm>
            <a:off x="727075" y="5337213"/>
            <a:ext cx="1743075" cy="460191"/>
          </a:xfrm>
          <a:prstGeom prst="rect">
            <a:avLst/>
          </a:prstGeom>
        </p:spPr>
        <p:txBody>
          <a:bodyPr wrap="square">
            <a:spAutoFit/>
          </a:bodyPr>
          <a:lstStyle/>
          <a:p>
            <a:pPr algn="ctr">
              <a:lnSpc>
                <a:spcPct val="85000"/>
              </a:lnSpc>
              <a:spcBef>
                <a:spcPts val="0"/>
              </a:spcBef>
              <a:defRPr/>
            </a:pPr>
            <a:r>
              <a:rPr lang="en-US" sz="1400" b="1" kern="0" dirty="0">
                <a:solidFill>
                  <a:schemeClr val="bg1"/>
                </a:solidFill>
                <a:cs typeface="Times New Roman" pitchFamily="18" charset="0"/>
              </a:rPr>
              <a:t>Somewhat </a:t>
            </a:r>
          </a:p>
          <a:p>
            <a:pPr algn="ctr">
              <a:lnSpc>
                <a:spcPct val="85000"/>
              </a:lnSpc>
              <a:spcBef>
                <a:spcPts val="0"/>
              </a:spcBef>
              <a:defRPr/>
            </a:pPr>
            <a:r>
              <a:rPr lang="en-US" sz="1400" b="1" kern="0" dirty="0">
                <a:solidFill>
                  <a:schemeClr val="bg1"/>
                </a:solidFill>
                <a:cs typeface="Times New Roman" pitchFamily="18" charset="0"/>
              </a:rPr>
              <a:t>Prepared</a:t>
            </a:r>
          </a:p>
        </p:txBody>
      </p:sp>
    </p:spTree>
    <p:extLst>
      <p:ext uri="{BB962C8B-B14F-4D97-AF65-F5344CB8AC3E}">
        <p14:creationId xmlns:p14="http://schemas.microsoft.com/office/powerpoint/2010/main" val="2516775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85000"/>
              </a:lnSpc>
            </a:pPr>
            <a:r>
              <a:rPr lang="en-US" dirty="0"/>
              <a:t>A clear majority of parents say a high school diploma </a:t>
            </a:r>
            <a:br>
              <a:rPr lang="en-US" dirty="0"/>
            </a:br>
            <a:r>
              <a:rPr lang="en-US" dirty="0"/>
              <a:t>does NOT mean a child is ready to take the </a:t>
            </a:r>
            <a:br>
              <a:rPr lang="en-US" dirty="0"/>
            </a:br>
            <a:r>
              <a:rPr lang="en-US" dirty="0"/>
              <a:t>next step after high school.</a:t>
            </a:r>
          </a:p>
        </p:txBody>
      </p:sp>
      <p:sp>
        <p:nvSpPr>
          <p:cNvPr id="30" name="Text Placeholder 2"/>
          <p:cNvSpPr>
            <a:spLocks noGrp="1"/>
          </p:cNvSpPr>
          <p:nvPr>
            <p:ph type="body" sz="quarter" idx="4294967295"/>
          </p:nvPr>
        </p:nvSpPr>
        <p:spPr bwMode="auto">
          <a:xfrm>
            <a:off x="0" y="1363663"/>
            <a:ext cx="9144000" cy="5111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85000"/>
              </a:lnSpc>
              <a:spcBef>
                <a:spcPct val="0"/>
              </a:spcBef>
              <a:buNone/>
            </a:pPr>
            <a:r>
              <a:rPr lang="en-US" sz="1600" b="1" i="1" dirty="0">
                <a:solidFill>
                  <a:schemeClr val="tx1"/>
                </a:solidFill>
                <a:latin typeface="+mn-lt"/>
              </a:rPr>
              <a:t>Does receiving a high school diploma mean a child is ready for college, the military, or the workforce?</a:t>
            </a:r>
            <a:endParaRPr sz="1600" b="1" i="1" dirty="0">
              <a:solidFill>
                <a:schemeClr val="tx1"/>
              </a:solidFill>
              <a:latin typeface="+mn-lt"/>
            </a:endParaRPr>
          </a:p>
        </p:txBody>
      </p:sp>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829379990"/>
              </p:ext>
            </p:extLst>
          </p:nvPr>
        </p:nvGraphicFramePr>
        <p:xfrm>
          <a:off x="0" y="1752600"/>
          <a:ext cx="91440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 Placeholder 2"/>
          <p:cNvSpPr>
            <a:spLocks noGrp="1"/>
          </p:cNvSpPr>
          <p:nvPr>
            <p:ph type="body" sz="quarter" idx="4294967295"/>
          </p:nvPr>
        </p:nvSpPr>
        <p:spPr bwMode="auto">
          <a:xfrm>
            <a:off x="0" y="1958975"/>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Parents</a:t>
            </a:r>
            <a:endParaRPr sz="1800" b="1" i="1" dirty="0">
              <a:solidFill>
                <a:schemeClr val="tx1"/>
              </a:solidFill>
              <a:cs typeface="Times New Roman" pitchFamily="18" charset="0"/>
            </a:endParaRPr>
          </a:p>
        </p:txBody>
      </p:sp>
      <p:sp>
        <p:nvSpPr>
          <p:cNvPr id="16" name="Text Placeholder 2"/>
          <p:cNvSpPr>
            <a:spLocks noGrp="1"/>
          </p:cNvSpPr>
          <p:nvPr>
            <p:ph type="body" sz="quarter" idx="4294967295"/>
          </p:nvPr>
        </p:nvSpPr>
        <p:spPr bwMode="auto">
          <a:xfrm>
            <a:off x="2286000" y="1958975"/>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sp>
        <p:nvSpPr>
          <p:cNvPr id="11" name="Text Placeholder 2"/>
          <p:cNvSpPr txBox="1">
            <a:spLocks/>
          </p:cNvSpPr>
          <p:nvPr/>
        </p:nvSpPr>
        <p:spPr>
          <a:xfrm>
            <a:off x="179434" y="5240924"/>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Yes</a:t>
            </a:r>
          </a:p>
        </p:txBody>
      </p:sp>
      <p:sp>
        <p:nvSpPr>
          <p:cNvPr id="15" name="Text Placeholder 2"/>
          <p:cNvSpPr txBox="1">
            <a:spLocks/>
          </p:cNvSpPr>
          <p:nvPr/>
        </p:nvSpPr>
        <p:spPr>
          <a:xfrm>
            <a:off x="2414634" y="5240924"/>
            <a:ext cx="1209675" cy="338554"/>
          </a:xfrm>
          <a:prstGeom prst="rect">
            <a:avLst/>
          </a:prstGeom>
        </p:spPr>
        <p:txBody>
          <a:bodyPr wrap="square">
            <a:spAutoFit/>
          </a:bodyPr>
          <a:lstStyle/>
          <a:p>
            <a:pPr algn="ctr">
              <a:defRPr/>
            </a:pPr>
            <a:r>
              <a:rPr lang="en-US" sz="1600" b="1" kern="0" dirty="0">
                <a:solidFill>
                  <a:schemeClr val="bg1"/>
                </a:solidFill>
                <a:cs typeface="Times New Roman" pitchFamily="18" charset="0"/>
              </a:rPr>
              <a:t>Yes</a:t>
            </a:r>
          </a:p>
        </p:txBody>
      </p:sp>
      <p:sp>
        <p:nvSpPr>
          <p:cNvPr id="20" name="Text Placeholder 2"/>
          <p:cNvSpPr txBox="1">
            <a:spLocks/>
          </p:cNvSpPr>
          <p:nvPr/>
        </p:nvSpPr>
        <p:spPr>
          <a:xfrm>
            <a:off x="4649834" y="5240923"/>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Yes</a:t>
            </a:r>
          </a:p>
        </p:txBody>
      </p:sp>
      <p:sp>
        <p:nvSpPr>
          <p:cNvPr id="24" name="Text Placeholder 2"/>
          <p:cNvSpPr txBox="1">
            <a:spLocks/>
          </p:cNvSpPr>
          <p:nvPr/>
        </p:nvSpPr>
        <p:spPr>
          <a:xfrm>
            <a:off x="6885034" y="5240924"/>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Yes</a:t>
            </a:r>
          </a:p>
        </p:txBody>
      </p:sp>
      <p:sp>
        <p:nvSpPr>
          <p:cNvPr id="33" name="Text Placeholder 2"/>
          <p:cNvSpPr txBox="1">
            <a:spLocks/>
          </p:cNvSpPr>
          <p:nvPr/>
        </p:nvSpPr>
        <p:spPr>
          <a:xfrm>
            <a:off x="1041400" y="5240924"/>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sp>
        <p:nvSpPr>
          <p:cNvPr id="34" name="Text Placeholder 2"/>
          <p:cNvSpPr txBox="1">
            <a:spLocks/>
          </p:cNvSpPr>
          <p:nvPr/>
        </p:nvSpPr>
        <p:spPr>
          <a:xfrm>
            <a:off x="3276600" y="5240924"/>
            <a:ext cx="1209675" cy="338554"/>
          </a:xfrm>
          <a:prstGeom prst="rect">
            <a:avLst/>
          </a:prstGeom>
        </p:spPr>
        <p:txBody>
          <a:bodyPr wrap="square">
            <a:spAutoFit/>
          </a:bodyPr>
          <a:lstStyle/>
          <a:p>
            <a:pPr algn="ctr">
              <a:defRPr/>
            </a:pPr>
            <a:r>
              <a:rPr lang="en-US" sz="1600" b="1" kern="0" dirty="0">
                <a:solidFill>
                  <a:schemeClr val="bg1"/>
                </a:solidFill>
                <a:cs typeface="Times New Roman" pitchFamily="18" charset="0"/>
              </a:rPr>
              <a:t>No</a:t>
            </a:r>
          </a:p>
        </p:txBody>
      </p:sp>
      <p:sp>
        <p:nvSpPr>
          <p:cNvPr id="36" name="Text Placeholder 2"/>
          <p:cNvSpPr txBox="1">
            <a:spLocks/>
          </p:cNvSpPr>
          <p:nvPr/>
        </p:nvSpPr>
        <p:spPr>
          <a:xfrm>
            <a:off x="5511800" y="5240924"/>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sp>
        <p:nvSpPr>
          <p:cNvPr id="37" name="Text Placeholder 2"/>
          <p:cNvSpPr txBox="1">
            <a:spLocks/>
          </p:cNvSpPr>
          <p:nvPr/>
        </p:nvSpPr>
        <p:spPr>
          <a:xfrm>
            <a:off x="7747000" y="5240924"/>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cxnSp>
        <p:nvCxnSpPr>
          <p:cNvPr id="14" name="Straight Connector 13"/>
          <p:cNvCxnSpPr/>
          <p:nvPr/>
        </p:nvCxnSpPr>
        <p:spPr>
          <a:xfrm>
            <a:off x="2324100" y="2015067"/>
            <a:ext cx="0" cy="414760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11718CFF-A8BD-EB47-8F44-778BB3A0591C}" type="slidenum">
              <a:rPr lang="en-US" smtClean="0"/>
              <a:t>6</a:t>
            </a:fld>
            <a:endParaRPr lang="en-US" dirty="0"/>
          </a:p>
        </p:txBody>
      </p:sp>
    </p:spTree>
    <p:extLst>
      <p:ext uri="{BB962C8B-B14F-4D97-AF65-F5344CB8AC3E}">
        <p14:creationId xmlns:p14="http://schemas.microsoft.com/office/powerpoint/2010/main" val="1829717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948866540"/>
              </p:ext>
            </p:extLst>
          </p:nvPr>
        </p:nvGraphicFramePr>
        <p:xfrm>
          <a:off x="0" y="0"/>
          <a:ext cx="9144000" cy="665638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57200" y="208536"/>
            <a:ext cx="8229600" cy="1143000"/>
          </a:xfrm>
        </p:spPr>
        <p:txBody>
          <a:bodyPr/>
          <a:lstStyle/>
          <a:p>
            <a:pPr>
              <a:lnSpc>
                <a:spcPct val="85000"/>
              </a:lnSpc>
            </a:pPr>
            <a:r>
              <a:rPr lang="en-US" dirty="0"/>
              <a:t>Opinions differ on if students should receive a diploma even if they aren’t ready to take that next step after high school.</a:t>
            </a:r>
          </a:p>
        </p:txBody>
      </p:sp>
      <p:sp>
        <p:nvSpPr>
          <p:cNvPr id="30" name="Text Placeholder 2"/>
          <p:cNvSpPr>
            <a:spLocks noGrp="1"/>
          </p:cNvSpPr>
          <p:nvPr>
            <p:ph type="body" sz="quarter" idx="4294967295"/>
          </p:nvPr>
        </p:nvSpPr>
        <p:spPr bwMode="auto">
          <a:xfrm>
            <a:off x="0" y="1362456"/>
            <a:ext cx="9144000" cy="51117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Should students receive a high school diploma even if they aren’t ready for college, the military, or the workforce?</a:t>
            </a:r>
            <a:endParaRPr sz="1600" b="1" i="1" dirty="0">
              <a:solidFill>
                <a:schemeClr val="tx1"/>
              </a:solidFill>
              <a:latin typeface="+mn-lt"/>
            </a:endParaRPr>
          </a:p>
        </p:txBody>
      </p:sp>
      <p:sp>
        <p:nvSpPr>
          <p:cNvPr id="13" name="Text Placeholder 2"/>
          <p:cNvSpPr>
            <a:spLocks noGrp="1"/>
          </p:cNvSpPr>
          <p:nvPr>
            <p:ph type="body" sz="quarter" idx="4294967295"/>
          </p:nvPr>
        </p:nvSpPr>
        <p:spPr bwMode="auto">
          <a:xfrm>
            <a:off x="0" y="1958975"/>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Parents</a:t>
            </a:r>
            <a:endParaRPr sz="1800" b="1" i="1" dirty="0">
              <a:solidFill>
                <a:schemeClr val="tx1"/>
              </a:solidFill>
              <a:cs typeface="Times New Roman" pitchFamily="18" charset="0"/>
            </a:endParaRPr>
          </a:p>
        </p:txBody>
      </p:sp>
      <p:sp>
        <p:nvSpPr>
          <p:cNvPr id="16" name="Text Placeholder 2"/>
          <p:cNvSpPr>
            <a:spLocks noGrp="1"/>
          </p:cNvSpPr>
          <p:nvPr>
            <p:ph type="body" sz="quarter" idx="4294967295"/>
          </p:nvPr>
        </p:nvSpPr>
        <p:spPr bwMode="auto">
          <a:xfrm>
            <a:off x="2286000" y="1958975"/>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sp>
        <p:nvSpPr>
          <p:cNvPr id="11" name="Text Placeholder 2"/>
          <p:cNvSpPr txBox="1">
            <a:spLocks/>
          </p:cNvSpPr>
          <p:nvPr/>
        </p:nvSpPr>
        <p:spPr>
          <a:xfrm>
            <a:off x="179434" y="5236913"/>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Yes</a:t>
            </a:r>
          </a:p>
        </p:txBody>
      </p:sp>
      <p:sp>
        <p:nvSpPr>
          <p:cNvPr id="15" name="Text Placeholder 2"/>
          <p:cNvSpPr txBox="1">
            <a:spLocks/>
          </p:cNvSpPr>
          <p:nvPr/>
        </p:nvSpPr>
        <p:spPr>
          <a:xfrm>
            <a:off x="2414634" y="5236913"/>
            <a:ext cx="1209675" cy="338554"/>
          </a:xfrm>
          <a:prstGeom prst="rect">
            <a:avLst/>
          </a:prstGeom>
        </p:spPr>
        <p:txBody>
          <a:bodyPr wrap="square">
            <a:spAutoFit/>
          </a:bodyPr>
          <a:lstStyle/>
          <a:p>
            <a:pPr algn="ctr">
              <a:defRPr/>
            </a:pPr>
            <a:r>
              <a:rPr lang="en-US" sz="1600" b="1" kern="0" dirty="0">
                <a:solidFill>
                  <a:schemeClr val="bg1"/>
                </a:solidFill>
                <a:cs typeface="Times New Roman" pitchFamily="18" charset="0"/>
              </a:rPr>
              <a:t>Yes</a:t>
            </a:r>
          </a:p>
        </p:txBody>
      </p:sp>
      <p:sp>
        <p:nvSpPr>
          <p:cNvPr id="20" name="Text Placeholder 2"/>
          <p:cNvSpPr txBox="1">
            <a:spLocks/>
          </p:cNvSpPr>
          <p:nvPr/>
        </p:nvSpPr>
        <p:spPr>
          <a:xfrm>
            <a:off x="4649834" y="5236912"/>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Yes</a:t>
            </a:r>
          </a:p>
        </p:txBody>
      </p:sp>
      <p:sp>
        <p:nvSpPr>
          <p:cNvPr id="24" name="Text Placeholder 2"/>
          <p:cNvSpPr txBox="1">
            <a:spLocks/>
          </p:cNvSpPr>
          <p:nvPr/>
        </p:nvSpPr>
        <p:spPr>
          <a:xfrm>
            <a:off x="6885034" y="5236913"/>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Yes</a:t>
            </a:r>
          </a:p>
        </p:txBody>
      </p:sp>
      <p:sp>
        <p:nvSpPr>
          <p:cNvPr id="33" name="Text Placeholder 2"/>
          <p:cNvSpPr txBox="1">
            <a:spLocks/>
          </p:cNvSpPr>
          <p:nvPr/>
        </p:nvSpPr>
        <p:spPr>
          <a:xfrm>
            <a:off x="1041400" y="5236913"/>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sp>
        <p:nvSpPr>
          <p:cNvPr id="34" name="Text Placeholder 2"/>
          <p:cNvSpPr txBox="1">
            <a:spLocks/>
          </p:cNvSpPr>
          <p:nvPr/>
        </p:nvSpPr>
        <p:spPr>
          <a:xfrm>
            <a:off x="3276600" y="5236913"/>
            <a:ext cx="1209675" cy="338554"/>
          </a:xfrm>
          <a:prstGeom prst="rect">
            <a:avLst/>
          </a:prstGeom>
        </p:spPr>
        <p:txBody>
          <a:bodyPr wrap="square">
            <a:spAutoFit/>
          </a:bodyPr>
          <a:lstStyle/>
          <a:p>
            <a:pPr algn="ctr">
              <a:defRPr/>
            </a:pPr>
            <a:r>
              <a:rPr lang="en-US" sz="1600" b="1" kern="0" dirty="0">
                <a:solidFill>
                  <a:schemeClr val="bg1"/>
                </a:solidFill>
                <a:cs typeface="Times New Roman" pitchFamily="18" charset="0"/>
              </a:rPr>
              <a:t>No</a:t>
            </a:r>
          </a:p>
        </p:txBody>
      </p:sp>
      <p:sp>
        <p:nvSpPr>
          <p:cNvPr id="36" name="Text Placeholder 2"/>
          <p:cNvSpPr txBox="1">
            <a:spLocks/>
          </p:cNvSpPr>
          <p:nvPr/>
        </p:nvSpPr>
        <p:spPr>
          <a:xfrm>
            <a:off x="5511800" y="5236913"/>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sp>
        <p:nvSpPr>
          <p:cNvPr id="37" name="Text Placeholder 2"/>
          <p:cNvSpPr txBox="1">
            <a:spLocks/>
          </p:cNvSpPr>
          <p:nvPr/>
        </p:nvSpPr>
        <p:spPr>
          <a:xfrm>
            <a:off x="7747000" y="5236913"/>
            <a:ext cx="1209675" cy="338554"/>
          </a:xfrm>
          <a:prstGeom prst="rect">
            <a:avLst/>
          </a:prstGeom>
        </p:spPr>
        <p:txBody>
          <a:bodyPr wrap="square">
            <a:spAutoFit/>
          </a:bodyPr>
          <a:lstStyle/>
          <a:p>
            <a:pPr algn="ctr">
              <a:spcBef>
                <a:spcPts val="0"/>
              </a:spcBef>
              <a:defRPr/>
            </a:pPr>
            <a:r>
              <a:rPr lang="en-US" sz="1600" b="1" kern="0" dirty="0">
                <a:solidFill>
                  <a:schemeClr val="bg1"/>
                </a:solidFill>
                <a:cs typeface="Times New Roman" pitchFamily="18" charset="0"/>
              </a:rPr>
              <a:t>No</a:t>
            </a:r>
          </a:p>
        </p:txBody>
      </p:sp>
      <p:cxnSp>
        <p:nvCxnSpPr>
          <p:cNvPr id="14" name="Straight Connector 13"/>
          <p:cNvCxnSpPr/>
          <p:nvPr/>
        </p:nvCxnSpPr>
        <p:spPr>
          <a:xfrm>
            <a:off x="2324100" y="1972733"/>
            <a:ext cx="0" cy="418994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4921441" y="3457039"/>
            <a:ext cx="538843" cy="4947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fld id="{11718CFF-A8BD-EB47-8F44-778BB3A0591C}" type="slidenum">
              <a:rPr lang="en-US" smtClean="0"/>
              <a:t>7</a:t>
            </a:fld>
            <a:endParaRPr lang="en-US" dirty="0"/>
          </a:p>
        </p:txBody>
      </p:sp>
    </p:spTree>
    <p:extLst>
      <p:ext uri="{BB962C8B-B14F-4D97-AF65-F5344CB8AC3E}">
        <p14:creationId xmlns:p14="http://schemas.microsoft.com/office/powerpoint/2010/main" val="938336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310331410"/>
              </p:ext>
            </p:extLst>
          </p:nvPr>
        </p:nvGraphicFramePr>
        <p:xfrm>
          <a:off x="0" y="0"/>
          <a:ext cx="9144000" cy="663892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pPr>
              <a:lnSpc>
                <a:spcPct val="85000"/>
              </a:lnSpc>
            </a:pPr>
            <a:r>
              <a:rPr lang="en-US" dirty="0"/>
              <a:t>Parents want their children to be prepared to </a:t>
            </a:r>
            <a:br>
              <a:rPr lang="en-US" dirty="0"/>
            </a:br>
            <a:r>
              <a:rPr lang="en-US" dirty="0"/>
              <a:t>earn a four-year degree.</a:t>
            </a:r>
          </a:p>
        </p:txBody>
      </p:sp>
      <p:sp>
        <p:nvSpPr>
          <p:cNvPr id="30" name="Text Placeholder 2"/>
          <p:cNvSpPr>
            <a:spLocks noGrp="1"/>
          </p:cNvSpPr>
          <p:nvPr>
            <p:ph type="body" sz="quarter" idx="4294967295"/>
          </p:nvPr>
        </p:nvSpPr>
        <p:spPr bwMode="auto">
          <a:xfrm>
            <a:off x="0" y="987425"/>
            <a:ext cx="9144000" cy="3016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rPr>
              <a:t>Which of the following is most important that your child be prepared for?</a:t>
            </a:r>
          </a:p>
        </p:txBody>
      </p:sp>
      <p:sp>
        <p:nvSpPr>
          <p:cNvPr id="5" name="Text Placeholder 2"/>
          <p:cNvSpPr>
            <a:spLocks noGrp="1"/>
          </p:cNvSpPr>
          <p:nvPr>
            <p:ph type="body" sz="quarter" idx="4294967295"/>
          </p:nvPr>
        </p:nvSpPr>
        <p:spPr bwMode="auto">
          <a:xfrm>
            <a:off x="0" y="2035175"/>
            <a:ext cx="2333625"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Parents</a:t>
            </a:r>
            <a:endParaRPr sz="1800" b="1" i="1" dirty="0">
              <a:solidFill>
                <a:schemeClr val="tx1"/>
              </a:solidFill>
              <a:cs typeface="Times New Roman" pitchFamily="18" charset="0"/>
            </a:endParaRPr>
          </a:p>
        </p:txBody>
      </p:sp>
      <p:sp>
        <p:nvSpPr>
          <p:cNvPr id="7" name="Text Placeholder 2"/>
          <p:cNvSpPr>
            <a:spLocks noGrp="1"/>
          </p:cNvSpPr>
          <p:nvPr>
            <p:ph type="body" sz="quarter" idx="4294967295"/>
          </p:nvPr>
        </p:nvSpPr>
        <p:spPr bwMode="auto">
          <a:xfrm>
            <a:off x="2286000" y="2035175"/>
            <a:ext cx="6858000" cy="327025"/>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85000"/>
              </a:lnSpc>
              <a:spcBef>
                <a:spcPct val="0"/>
              </a:spcBef>
              <a:buNone/>
            </a:pPr>
            <a:r>
              <a:rPr lang="en-US" sz="1800" b="1" i="1" dirty="0">
                <a:solidFill>
                  <a:schemeClr val="tx1"/>
                </a:solidFill>
                <a:cs typeface="Times New Roman" pitchFamily="18" charset="0"/>
              </a:rPr>
              <a:t>By Key Group</a:t>
            </a:r>
          </a:p>
        </p:txBody>
      </p:sp>
      <p:cxnSp>
        <p:nvCxnSpPr>
          <p:cNvPr id="6" name="Straight Connector 5"/>
          <p:cNvCxnSpPr/>
          <p:nvPr/>
        </p:nvCxnSpPr>
        <p:spPr>
          <a:xfrm>
            <a:off x="2324100" y="2269067"/>
            <a:ext cx="0" cy="389360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11718CFF-A8BD-EB47-8F44-778BB3A0591C}" type="slidenum">
              <a:rPr lang="en-US" smtClean="0"/>
              <a:t>8</a:t>
            </a:fld>
            <a:endParaRPr lang="en-US" dirty="0"/>
          </a:p>
        </p:txBody>
      </p:sp>
    </p:spTree>
    <p:extLst>
      <p:ext uri="{BB962C8B-B14F-4D97-AF65-F5344CB8AC3E}">
        <p14:creationId xmlns:p14="http://schemas.microsoft.com/office/powerpoint/2010/main" val="1687260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4"/>
          <p:cNvGraphicFramePr>
            <a:graphicFrameLocks noGrp="1"/>
          </p:cNvGraphicFramePr>
          <p:nvPr>
            <p:ph type="chart" sz="quarter" idx="4294967295"/>
            <p:extLst>
              <p:ext uri="{D42A27DB-BD31-4B8C-83A1-F6EECF244321}">
                <p14:modId xmlns:p14="http://schemas.microsoft.com/office/powerpoint/2010/main" val="1494783277"/>
              </p:ext>
            </p:extLst>
          </p:nvPr>
        </p:nvGraphicFramePr>
        <p:xfrm>
          <a:off x="0" y="0"/>
          <a:ext cx="9144000" cy="66754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57200" y="208536"/>
            <a:ext cx="8229600" cy="577277"/>
          </a:xfrm>
        </p:spPr>
        <p:txBody>
          <a:bodyPr/>
          <a:lstStyle/>
          <a:p>
            <a:pPr>
              <a:lnSpc>
                <a:spcPct val="85000"/>
              </a:lnSpc>
            </a:pPr>
            <a:r>
              <a:rPr lang="en-US" dirty="0"/>
              <a:t>Parents say all states should have the </a:t>
            </a:r>
            <a:r>
              <a:rPr lang="en-US"/>
              <a:t>same standards.</a:t>
            </a:r>
            <a:endParaRPr lang="en-US" dirty="0"/>
          </a:p>
        </p:txBody>
      </p:sp>
      <p:sp>
        <p:nvSpPr>
          <p:cNvPr id="30" name="Text Placeholder 2"/>
          <p:cNvSpPr>
            <a:spLocks noGrp="1"/>
          </p:cNvSpPr>
          <p:nvPr>
            <p:ph type="body" sz="quarter" idx="4294967295"/>
          </p:nvPr>
        </p:nvSpPr>
        <p:spPr bwMode="auto">
          <a:xfrm>
            <a:off x="0" y="996696"/>
            <a:ext cx="9144000" cy="113823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eaLnBrk="1" hangingPunct="1">
              <a:lnSpc>
                <a:spcPct val="85000"/>
              </a:lnSpc>
              <a:spcBef>
                <a:spcPct val="0"/>
              </a:spcBef>
              <a:buNone/>
            </a:pPr>
            <a:r>
              <a:rPr lang="en-US" sz="1600" b="1" i="1" dirty="0">
                <a:solidFill>
                  <a:schemeClr val="tx1"/>
                </a:solidFill>
                <a:latin typeface="+mn-lt"/>
              </a:rPr>
              <a:t>Do you believe it is better for all states to have the SAME STANDARDS at each grade level in English and math so students across the country have to meet the same expectations?</a:t>
            </a:r>
          </a:p>
          <a:p>
            <a:pPr marL="0" indent="0" algn="ctr" eaLnBrk="1" hangingPunct="1">
              <a:lnSpc>
                <a:spcPct val="85000"/>
              </a:lnSpc>
              <a:spcBef>
                <a:spcPct val="0"/>
              </a:spcBef>
              <a:buNone/>
            </a:pPr>
            <a:r>
              <a:rPr lang="en-US" sz="1600" b="1" i="1" dirty="0">
                <a:solidFill>
                  <a:schemeClr val="tx1"/>
                </a:solidFill>
                <a:latin typeface="+mn-lt"/>
              </a:rPr>
              <a:t>...or…</a:t>
            </a:r>
          </a:p>
          <a:p>
            <a:pPr marL="0" indent="0" algn="ctr" eaLnBrk="1" hangingPunct="1">
              <a:lnSpc>
                <a:spcPct val="85000"/>
              </a:lnSpc>
              <a:spcBef>
                <a:spcPct val="0"/>
              </a:spcBef>
              <a:buNone/>
            </a:pPr>
            <a:r>
              <a:rPr lang="en-US" sz="1600" b="1" i="1" dirty="0">
                <a:solidFill>
                  <a:schemeClr val="tx1"/>
                </a:solidFill>
                <a:latin typeface="+mn-lt"/>
              </a:rPr>
              <a:t>Do you believe it is better for each state to have their OWN STANDARDS at each grade level in English and math so each state can be sure the standards reflect its own priorities?</a:t>
            </a:r>
            <a:endParaRPr sz="1600" b="1" i="1" dirty="0">
              <a:solidFill>
                <a:schemeClr val="tx1"/>
              </a:solidFill>
              <a:latin typeface="+mn-lt"/>
            </a:endParaRPr>
          </a:p>
        </p:txBody>
      </p:sp>
      <p:sp>
        <p:nvSpPr>
          <p:cNvPr id="58" name="Text Placeholder 2"/>
          <p:cNvSpPr>
            <a:spLocks noGrp="1"/>
          </p:cNvSpPr>
          <p:nvPr>
            <p:ph type="body" sz="quarter" idx="4294967295"/>
          </p:nvPr>
        </p:nvSpPr>
        <p:spPr bwMode="auto">
          <a:xfrm>
            <a:off x="4552950" y="2590800"/>
            <a:ext cx="4591050" cy="36988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spcBef>
                <a:spcPct val="0"/>
              </a:spcBef>
              <a:buNone/>
            </a:pPr>
            <a:r>
              <a:rPr sz="1800" b="1" i="1" dirty="0">
                <a:solidFill>
                  <a:schemeClr val="tx1"/>
                </a:solidFill>
                <a:cs typeface="Times New Roman" pitchFamily="18" charset="0"/>
              </a:rPr>
              <a:t>Final</a:t>
            </a:r>
          </a:p>
        </p:txBody>
      </p:sp>
      <p:sp>
        <p:nvSpPr>
          <p:cNvPr id="59" name="Text Placeholder 2"/>
          <p:cNvSpPr>
            <a:spLocks noGrp="1"/>
          </p:cNvSpPr>
          <p:nvPr>
            <p:ph type="body" sz="quarter" idx="4294967295"/>
          </p:nvPr>
        </p:nvSpPr>
        <p:spPr bwMode="auto">
          <a:xfrm>
            <a:off x="0" y="2590800"/>
            <a:ext cx="4591050" cy="36988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indent="0" algn="ctr">
              <a:spcBef>
                <a:spcPct val="0"/>
              </a:spcBef>
              <a:buNone/>
            </a:pPr>
            <a:r>
              <a:rPr lang="en-US" sz="1800" b="1" i="1" dirty="0">
                <a:solidFill>
                  <a:schemeClr val="tx1"/>
                </a:solidFill>
                <a:cs typeface="Times New Roman" pitchFamily="18" charset="0"/>
              </a:rPr>
              <a:t>Initial </a:t>
            </a:r>
          </a:p>
        </p:txBody>
      </p:sp>
      <p:cxnSp>
        <p:nvCxnSpPr>
          <p:cNvPr id="56" name="Straight Connector 55"/>
          <p:cNvCxnSpPr/>
          <p:nvPr/>
        </p:nvCxnSpPr>
        <p:spPr>
          <a:xfrm>
            <a:off x="4562475" y="2679023"/>
            <a:ext cx="0" cy="356616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715000" y="2895600"/>
            <a:ext cx="0" cy="3267075"/>
          </a:xfrm>
          <a:prstGeom prst="line">
            <a:avLst/>
          </a:prstGeom>
          <a:ln/>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1219200" y="2895600"/>
            <a:ext cx="0" cy="3267075"/>
          </a:xfrm>
          <a:prstGeom prst="line">
            <a:avLst/>
          </a:prstGeom>
          <a:ln/>
        </p:spPr>
        <p:style>
          <a:lnRef idx="3">
            <a:schemeClr val="dk1"/>
          </a:lnRef>
          <a:fillRef idx="0">
            <a:schemeClr val="dk1"/>
          </a:fillRef>
          <a:effectRef idx="2">
            <a:schemeClr val="dk1"/>
          </a:effectRef>
          <a:fontRef idx="minor">
            <a:schemeClr val="tx1"/>
          </a:fontRef>
        </p:style>
      </p:cxnSp>
      <p:sp>
        <p:nvSpPr>
          <p:cNvPr id="5" name="Slide Number Placeholder 4"/>
          <p:cNvSpPr>
            <a:spLocks noGrp="1"/>
          </p:cNvSpPr>
          <p:nvPr>
            <p:ph type="sldNum" sz="quarter" idx="12"/>
          </p:nvPr>
        </p:nvSpPr>
        <p:spPr/>
        <p:txBody>
          <a:bodyPr/>
          <a:lstStyle/>
          <a:p>
            <a:fld id="{11718CFF-A8BD-EB47-8F44-778BB3A0591C}" type="slidenum">
              <a:rPr lang="en-US" smtClean="0"/>
              <a:t>9</a:t>
            </a:fld>
            <a:endParaRPr lang="en-US" dirty="0"/>
          </a:p>
        </p:txBody>
      </p:sp>
    </p:spTree>
    <p:extLst>
      <p:ext uri="{BB962C8B-B14F-4D97-AF65-F5344CB8AC3E}">
        <p14:creationId xmlns:p14="http://schemas.microsoft.com/office/powerpoint/2010/main" val="1157238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3571</TotalTime>
  <Words>4252</Words>
  <Application>Microsoft Office PowerPoint</Application>
  <PresentationFormat>On-screen Show (4:3)</PresentationFormat>
  <Paragraphs>735</Paragraphs>
  <Slides>37</Slides>
  <Notes>33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Calibri</vt:lpstr>
      <vt:lpstr>Courier New</vt:lpstr>
      <vt:lpstr>Times New Roman</vt:lpstr>
      <vt:lpstr>Wingdings</vt:lpstr>
      <vt:lpstr>Office Theme</vt:lpstr>
      <vt:lpstr>Achieve National Survey</vt:lpstr>
      <vt:lpstr>Methodology</vt:lpstr>
      <vt:lpstr>Funding, over-testing, and real-world application are seen as the biggest challenges for K–12 public schools.</vt:lpstr>
      <vt:lpstr>Eighty-three percent (83%) of parents say today’s graduates are either unprepared or only somewhat prepared for expectations beyond high school.</vt:lpstr>
      <vt:lpstr>…And the feeling extends across all key groups.</vt:lpstr>
      <vt:lpstr>A clear majority of parents say a high school diploma  does NOT mean a child is ready to take the  next step after high school.</vt:lpstr>
      <vt:lpstr>Opinions differ on if students should receive a diploma even if they aren’t ready to take that next step after high school.</vt:lpstr>
      <vt:lpstr>Parents want their children to be prepared to  earn a four-year degree.</vt:lpstr>
      <vt:lpstr>Parents say all states should have the same standards.</vt:lpstr>
      <vt:lpstr>Even when the standards are labeled Common Core, parents still say all states should have the same standards.</vt:lpstr>
      <vt:lpstr>When their state name is included, support for consistent state standards increases. </vt:lpstr>
      <vt:lpstr>Upper-Income Suburban moms have heard significantly more than either African-American or Hispanic moms about opting out. </vt:lpstr>
      <vt:lpstr>Seventy percent (70%)+ of parents report not planning to opt their children out of state standardized tests. </vt:lpstr>
      <vt:lpstr>Thirteen percent (13%) of parents say they opted their  children out last year. </vt:lpstr>
      <vt:lpstr>More than a quarter of parents know someone who plans to opt their children out this year. </vt:lpstr>
      <vt:lpstr>Test anxiety, the belief that the tests do not measure ability and adult pressure are driving the opt out movement.</vt:lpstr>
      <vt:lpstr>Parents, especially Upper-Income Suburban Moms, say there is too much emphasis on tests.</vt:lpstr>
      <vt:lpstr>Federal and state governments are said to be MOST responsible for putting too much emphasis on tests. </vt:lpstr>
      <vt:lpstr>More parents say students are given the right amount or too few tests than say they are given too many. </vt:lpstr>
      <vt:lpstr>Testing students to make sure they are on track in key courses is seen as very important.</vt:lpstr>
      <vt:lpstr>Testing students to ensure they will be ready for college and the workplace upon graduation is also seen as very important.</vt:lpstr>
      <vt:lpstr>Parents say it is best for all states to have the same tests.</vt:lpstr>
      <vt:lpstr>Parents place the most value on tests used for college admissions or in classroom.</vt:lpstr>
      <vt:lpstr>Conferences and online resources are the most useful  tools to track academic progress.</vt:lpstr>
      <vt:lpstr>A plurality of parents say getting the results of standardized tests takes too much time. </vt:lpstr>
      <vt:lpstr>Once they do get reports of standardized test results, parents consider them useful. </vt:lpstr>
      <vt:lpstr>Section 1</vt:lpstr>
      <vt:lpstr>Section 1: Parents</vt:lpstr>
      <vt:lpstr>Section 1: Upper-Income Suburban Moms</vt:lpstr>
      <vt:lpstr>Section 1: African-American Moms</vt:lpstr>
      <vt:lpstr>Section 1: Hispanic Moms</vt:lpstr>
      <vt:lpstr>Section 2</vt:lpstr>
      <vt:lpstr>Section 2: Parents</vt:lpstr>
      <vt:lpstr>Section 2: Upper-Income Suburban Moms</vt:lpstr>
      <vt:lpstr>Section 2: African-American Moms</vt:lpstr>
      <vt:lpstr>Section 2: Hispanic Moms</vt:lpstr>
      <vt:lpstr>Key Findings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Powerpoint</dc:title>
  <dc:creator>Dave guyre</dc:creator>
  <cp:lastModifiedBy>Dave Myslinski</cp:lastModifiedBy>
  <cp:revision>107</cp:revision>
  <cp:lastPrinted>2016-06-20T19:01:25Z</cp:lastPrinted>
  <dcterms:created xsi:type="dcterms:W3CDTF">2016-04-11T19:01:37Z</dcterms:created>
  <dcterms:modified xsi:type="dcterms:W3CDTF">2016-06-30T14:33:45Z</dcterms:modified>
</cp:coreProperties>
</file>