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tags/tag8.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9.xml" ContentType="application/vnd.openxmlformats-officedocument.presentationml.tags+xml"/>
  <Override PartName="/ppt/notesSlides/notesSlide14.xml" ContentType="application/vnd.openxmlformats-officedocument.presentationml.notesSlide+xml"/>
  <Override PartName="/ppt/tags/tag10.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11.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12.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448" r:id="rId2"/>
    <p:sldId id="513" r:id="rId3"/>
    <p:sldId id="492" r:id="rId4"/>
    <p:sldId id="515" r:id="rId5"/>
    <p:sldId id="518" r:id="rId6"/>
    <p:sldId id="533" r:id="rId7"/>
    <p:sldId id="531" r:id="rId8"/>
    <p:sldId id="516" r:id="rId9"/>
    <p:sldId id="520" r:id="rId10"/>
    <p:sldId id="521" r:id="rId11"/>
    <p:sldId id="503" r:id="rId12"/>
    <p:sldId id="525" r:id="rId13"/>
    <p:sldId id="526" r:id="rId14"/>
    <p:sldId id="539" r:id="rId15"/>
    <p:sldId id="548" r:id="rId16"/>
    <p:sldId id="540" r:id="rId17"/>
    <p:sldId id="427" r:id="rId18"/>
    <p:sldId id="541" r:id="rId19"/>
    <p:sldId id="545" r:id="rId20"/>
    <p:sldId id="542" r:id="rId21"/>
    <p:sldId id="544" r:id="rId22"/>
    <p:sldId id="532" r:id="rId23"/>
    <p:sldId id="549" r:id="rId24"/>
    <p:sldId id="524" r:id="rId25"/>
    <p:sldId id="528" r:id="rId26"/>
    <p:sldId id="480" r:id="rId27"/>
    <p:sldId id="510" r:id="rId28"/>
    <p:sldId id="546" r:id="rId29"/>
    <p:sldId id="514" r:id="rId30"/>
    <p:sldId id="498" r:id="rId31"/>
  </p:sldIdLst>
  <p:sldSz cx="12192000" cy="6858000"/>
  <p:notesSz cx="6954838"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9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00"/>
    <a:srgbClr val="99FFCC"/>
    <a:srgbClr val="CCECFF"/>
    <a:srgbClr val="FFCCCC"/>
    <a:srgbClr val="FF9900"/>
    <a:srgbClr val="C00000"/>
    <a:srgbClr val="CCFFCC"/>
    <a:srgbClr val="FFFF66"/>
    <a:srgbClr val="FF99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85637" autoAdjust="0"/>
  </p:normalViewPr>
  <p:slideViewPr>
    <p:cSldViewPr>
      <p:cViewPr varScale="1">
        <p:scale>
          <a:sx n="60" d="100"/>
          <a:sy n="60" d="100"/>
        </p:scale>
        <p:origin x="234" y="66"/>
      </p:cViewPr>
      <p:guideLst>
        <p:guide orient="horz" pos="2160"/>
        <p:guide pos="3840"/>
      </p:guideLst>
    </p:cSldViewPr>
  </p:slideViewPr>
  <p:notesTextViewPr>
    <p:cViewPr>
      <p:scale>
        <a:sx n="50" d="100"/>
        <a:sy n="50" d="100"/>
      </p:scale>
      <p:origin x="0" y="0"/>
    </p:cViewPr>
  </p:notesTextViewPr>
  <p:sorterViewPr>
    <p:cViewPr varScale="1">
      <p:scale>
        <a:sx n="100" d="100"/>
        <a:sy n="100" d="100"/>
      </p:scale>
      <p:origin x="0" y="-10134"/>
    </p:cViewPr>
  </p:sorterViewPr>
  <p:notesViewPr>
    <p:cSldViewPr>
      <p:cViewPr>
        <p:scale>
          <a:sx n="100" d="100"/>
          <a:sy n="100" d="100"/>
        </p:scale>
        <p:origin x="924" y="-1320"/>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bwMode="auto">
          <a:xfrm>
            <a:off x="0" y="1"/>
            <a:ext cx="3013763" cy="465455"/>
          </a:xfrm>
          <a:prstGeom prst="rect">
            <a:avLst/>
          </a:prstGeom>
          <a:noFill/>
          <a:ln w="9525">
            <a:noFill/>
            <a:miter lim="800000"/>
            <a:headEnd/>
            <a:tailEnd/>
          </a:ln>
          <a:effectLst/>
        </p:spPr>
        <p:txBody>
          <a:bodyPr vert="horz" wrap="square" lIns="92925" tIns="46463" rIns="92925" bIns="46463" numCol="1" anchor="t" anchorCtr="0" compatLnSpc="1">
            <a:prstTxWarp prst="textNoShape">
              <a:avLst/>
            </a:prstTxWarp>
          </a:bodyPr>
          <a:lstStyle>
            <a:lvl1pPr>
              <a:defRPr sz="1200"/>
            </a:lvl1pPr>
          </a:lstStyle>
          <a:p>
            <a:endParaRPr lang="en-US"/>
          </a:p>
        </p:txBody>
      </p:sp>
      <p:sp>
        <p:nvSpPr>
          <p:cNvPr id="142339" name="Rectangle 3"/>
          <p:cNvSpPr>
            <a:spLocks noGrp="1" noChangeArrowheads="1"/>
          </p:cNvSpPr>
          <p:nvPr>
            <p:ph type="dt" sz="quarter" idx="1"/>
          </p:nvPr>
        </p:nvSpPr>
        <p:spPr bwMode="auto">
          <a:xfrm>
            <a:off x="3939466" y="1"/>
            <a:ext cx="3013763" cy="465455"/>
          </a:xfrm>
          <a:prstGeom prst="rect">
            <a:avLst/>
          </a:prstGeom>
          <a:noFill/>
          <a:ln w="9525">
            <a:noFill/>
            <a:miter lim="800000"/>
            <a:headEnd/>
            <a:tailEnd/>
          </a:ln>
          <a:effectLst/>
        </p:spPr>
        <p:txBody>
          <a:bodyPr vert="horz" wrap="square" lIns="92925" tIns="46463" rIns="92925" bIns="46463" numCol="1" anchor="t" anchorCtr="0" compatLnSpc="1">
            <a:prstTxWarp prst="textNoShape">
              <a:avLst/>
            </a:prstTxWarp>
          </a:bodyPr>
          <a:lstStyle>
            <a:lvl1pPr algn="r">
              <a:defRPr sz="1200"/>
            </a:lvl1pPr>
          </a:lstStyle>
          <a:p>
            <a:endParaRPr lang="en-US"/>
          </a:p>
        </p:txBody>
      </p:sp>
      <p:sp>
        <p:nvSpPr>
          <p:cNvPr id="142340" name="Rectangle 4"/>
          <p:cNvSpPr>
            <a:spLocks noGrp="1" noChangeArrowheads="1"/>
          </p:cNvSpPr>
          <p:nvPr>
            <p:ph type="ftr" sz="quarter" idx="2"/>
          </p:nvPr>
        </p:nvSpPr>
        <p:spPr bwMode="auto">
          <a:xfrm>
            <a:off x="0" y="8842030"/>
            <a:ext cx="3013763" cy="465455"/>
          </a:xfrm>
          <a:prstGeom prst="rect">
            <a:avLst/>
          </a:prstGeom>
          <a:noFill/>
          <a:ln w="9525">
            <a:noFill/>
            <a:miter lim="800000"/>
            <a:headEnd/>
            <a:tailEnd/>
          </a:ln>
          <a:effectLst/>
        </p:spPr>
        <p:txBody>
          <a:bodyPr vert="horz" wrap="square" lIns="92925" tIns="46463" rIns="92925" bIns="46463" numCol="1" anchor="b" anchorCtr="0" compatLnSpc="1">
            <a:prstTxWarp prst="textNoShape">
              <a:avLst/>
            </a:prstTxWarp>
          </a:bodyPr>
          <a:lstStyle>
            <a:lvl1pPr>
              <a:defRPr sz="1200"/>
            </a:lvl1pPr>
          </a:lstStyle>
          <a:p>
            <a:endParaRPr lang="en-US"/>
          </a:p>
        </p:txBody>
      </p:sp>
      <p:sp>
        <p:nvSpPr>
          <p:cNvPr id="142341" name="Rectangle 5"/>
          <p:cNvSpPr>
            <a:spLocks noGrp="1" noChangeArrowheads="1"/>
          </p:cNvSpPr>
          <p:nvPr>
            <p:ph type="sldNum" sz="quarter" idx="3"/>
          </p:nvPr>
        </p:nvSpPr>
        <p:spPr bwMode="auto">
          <a:xfrm>
            <a:off x="3939466" y="8842030"/>
            <a:ext cx="3013763" cy="465455"/>
          </a:xfrm>
          <a:prstGeom prst="rect">
            <a:avLst/>
          </a:prstGeom>
          <a:noFill/>
          <a:ln w="9525">
            <a:noFill/>
            <a:miter lim="800000"/>
            <a:headEnd/>
            <a:tailEnd/>
          </a:ln>
          <a:effectLst/>
        </p:spPr>
        <p:txBody>
          <a:bodyPr vert="horz" wrap="square" lIns="92925" tIns="46463" rIns="92925" bIns="46463" numCol="1" anchor="b" anchorCtr="0" compatLnSpc="1">
            <a:prstTxWarp prst="textNoShape">
              <a:avLst/>
            </a:prstTxWarp>
          </a:bodyPr>
          <a:lstStyle>
            <a:lvl1pPr algn="r">
              <a:defRPr sz="1200"/>
            </a:lvl1pPr>
          </a:lstStyle>
          <a:p>
            <a:fld id="{3543F3AE-374D-422D-AA17-A201159259E8}" type="slidenum">
              <a:rPr lang="en-US"/>
              <a:pPr/>
              <a:t>‹#›</a:t>
            </a:fld>
            <a:endParaRPr lang="en-US"/>
          </a:p>
        </p:txBody>
      </p:sp>
    </p:spTree>
    <p:extLst>
      <p:ext uri="{BB962C8B-B14F-4D97-AF65-F5344CB8AC3E}">
        <p14:creationId xmlns:p14="http://schemas.microsoft.com/office/powerpoint/2010/main" val="1435744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3013763" cy="465455"/>
          </a:xfrm>
          <a:prstGeom prst="rect">
            <a:avLst/>
          </a:prstGeom>
          <a:noFill/>
          <a:ln w="9525">
            <a:noFill/>
            <a:miter lim="800000"/>
            <a:headEnd/>
            <a:tailEnd/>
          </a:ln>
          <a:effectLst/>
        </p:spPr>
        <p:txBody>
          <a:bodyPr vert="horz" wrap="square" lIns="92925" tIns="46463" rIns="92925" bIns="46463"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939466" y="1"/>
            <a:ext cx="3013763" cy="465455"/>
          </a:xfrm>
          <a:prstGeom prst="rect">
            <a:avLst/>
          </a:prstGeom>
          <a:noFill/>
          <a:ln w="9525">
            <a:noFill/>
            <a:miter lim="800000"/>
            <a:headEnd/>
            <a:tailEnd/>
          </a:ln>
          <a:effectLst/>
        </p:spPr>
        <p:txBody>
          <a:bodyPr vert="horz" wrap="square" lIns="92925" tIns="46463" rIns="92925" bIns="46463"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374650" y="698500"/>
            <a:ext cx="6205538" cy="34909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95484" y="4421823"/>
            <a:ext cx="5563870" cy="4189095"/>
          </a:xfrm>
          <a:prstGeom prst="rect">
            <a:avLst/>
          </a:prstGeom>
          <a:noFill/>
          <a:ln w="9525">
            <a:noFill/>
            <a:miter lim="800000"/>
            <a:headEnd/>
            <a:tailEnd/>
          </a:ln>
          <a:effectLst/>
        </p:spPr>
        <p:txBody>
          <a:bodyPr vert="horz" wrap="square" lIns="92925" tIns="46463" rIns="92925" bIns="4646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842030"/>
            <a:ext cx="3013763" cy="465455"/>
          </a:xfrm>
          <a:prstGeom prst="rect">
            <a:avLst/>
          </a:prstGeom>
          <a:noFill/>
          <a:ln w="9525">
            <a:noFill/>
            <a:miter lim="800000"/>
            <a:headEnd/>
            <a:tailEnd/>
          </a:ln>
          <a:effectLst/>
        </p:spPr>
        <p:txBody>
          <a:bodyPr vert="horz" wrap="square" lIns="92925" tIns="46463" rIns="92925" bIns="46463"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939466" y="8842030"/>
            <a:ext cx="3013763" cy="465455"/>
          </a:xfrm>
          <a:prstGeom prst="rect">
            <a:avLst/>
          </a:prstGeom>
          <a:noFill/>
          <a:ln w="9525">
            <a:noFill/>
            <a:miter lim="800000"/>
            <a:headEnd/>
            <a:tailEnd/>
          </a:ln>
          <a:effectLst/>
        </p:spPr>
        <p:txBody>
          <a:bodyPr vert="horz" wrap="square" lIns="92925" tIns="46463" rIns="92925" bIns="46463" numCol="1" anchor="b" anchorCtr="0" compatLnSpc="1">
            <a:prstTxWarp prst="textNoShape">
              <a:avLst/>
            </a:prstTxWarp>
          </a:bodyPr>
          <a:lstStyle>
            <a:lvl1pPr algn="r">
              <a:defRPr sz="1200"/>
            </a:lvl1pPr>
          </a:lstStyle>
          <a:p>
            <a:fld id="{486D14E5-D2D7-4444-A861-9FE94207FBD5}" type="slidenum">
              <a:rPr lang="en-US"/>
              <a:pPr/>
              <a:t>‹#›</a:t>
            </a:fld>
            <a:endParaRPr lang="en-US"/>
          </a:p>
        </p:txBody>
      </p:sp>
    </p:spTree>
    <p:extLst>
      <p:ext uri="{BB962C8B-B14F-4D97-AF65-F5344CB8AC3E}">
        <p14:creationId xmlns:p14="http://schemas.microsoft.com/office/powerpoint/2010/main" val="13746388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mailto:rjmorris@alumni.brown.edu"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F4F5E-048E-447B-A044-B6DF49934BAB}" type="slidenum">
              <a:rPr lang="en-US"/>
              <a:pPr/>
              <a:t>1</a:t>
            </a:fld>
            <a:endParaRPr lang="en-US"/>
          </a:p>
        </p:txBody>
      </p:sp>
      <p:sp>
        <p:nvSpPr>
          <p:cNvPr id="20482" name="Rectangle 2"/>
          <p:cNvSpPr>
            <a:spLocks noGrp="1" noRot="1" noChangeAspect="1" noChangeArrowheads="1" noTextEdit="1"/>
          </p:cNvSpPr>
          <p:nvPr>
            <p:ph type="sldImg"/>
          </p:nvPr>
        </p:nvSpPr>
        <p:spPr>
          <a:xfrm>
            <a:off x="374650" y="698500"/>
            <a:ext cx="6205538" cy="3490913"/>
          </a:xfrm>
          <a:ln/>
        </p:spPr>
      </p:sp>
      <p:sp>
        <p:nvSpPr>
          <p:cNvPr id="2048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595761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F4F5E-048E-447B-A044-B6DF49934BAB}" type="slidenum">
              <a:rPr lang="en-US"/>
              <a:pPr/>
              <a:t>10</a:t>
            </a:fld>
            <a:endParaRPr lang="en-US"/>
          </a:p>
        </p:txBody>
      </p:sp>
      <p:sp>
        <p:nvSpPr>
          <p:cNvPr id="20482" name="Rectangle 2"/>
          <p:cNvSpPr>
            <a:spLocks noGrp="1" noRot="1" noChangeAspect="1" noChangeArrowheads="1" noTextEdit="1"/>
          </p:cNvSpPr>
          <p:nvPr>
            <p:ph type="sldImg"/>
          </p:nvPr>
        </p:nvSpPr>
        <p:spPr>
          <a:xfrm>
            <a:off x="374650" y="698500"/>
            <a:ext cx="6205538" cy="3490913"/>
          </a:xfrm>
          <a:ln/>
        </p:spPr>
      </p:sp>
      <p:sp>
        <p:nvSpPr>
          <p:cNvPr id="20483" name="Rectangle 3"/>
          <p:cNvSpPr>
            <a:spLocks noGrp="1" noChangeArrowheads="1"/>
          </p:cNvSpPr>
          <p:nvPr>
            <p:ph type="body" idx="1"/>
          </p:nvPr>
        </p:nvSpPr>
        <p:spPr/>
        <p:txBody>
          <a:bodyPr/>
          <a:lstStyle/>
          <a:p>
            <a:pPr>
              <a:lnSpc>
                <a:spcPct val="130000"/>
              </a:lnSpc>
              <a:tabLst>
                <a:tab pos="806450" algn="l"/>
              </a:tabLst>
            </a:pPr>
            <a:r>
              <a:rPr lang="en-US" baseline="0" dirty="0" smtClean="0"/>
              <a:t>Compare these 12 cases to a random set of Fed Cir appeals  under the OLD standard.  Do those also divide 50/50 PO/AI??</a:t>
            </a:r>
          </a:p>
          <a:p>
            <a:pPr>
              <a:lnSpc>
                <a:spcPct val="130000"/>
              </a:lnSpc>
              <a:tabLst>
                <a:tab pos="806450" algn="l"/>
              </a:tabLst>
            </a:pPr>
            <a:endParaRPr lang="en-US" baseline="0" dirty="0" smtClean="0"/>
          </a:p>
          <a:p>
            <a:pPr>
              <a:lnSpc>
                <a:spcPct val="130000"/>
              </a:lnSpc>
              <a:tabLst>
                <a:tab pos="806450" algn="l"/>
              </a:tabLst>
            </a:pPr>
            <a:r>
              <a:rPr lang="en-US" baseline="0" dirty="0" smtClean="0"/>
              <a:t>http://www.americanbar.org/content/dam/aba/publishing/previewbriefs/10_290_Briefs/10-290_NeitherAmCuRobertaJMorris.pdf</a:t>
            </a:r>
          </a:p>
        </p:txBody>
      </p:sp>
    </p:spTree>
    <p:extLst>
      <p:ext uri="{BB962C8B-B14F-4D97-AF65-F5344CB8AC3E}">
        <p14:creationId xmlns:p14="http://schemas.microsoft.com/office/powerpoint/2010/main" val="22499369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F4F5E-048E-447B-A044-B6DF49934BAB}" type="slidenum">
              <a:rPr lang="en-US"/>
              <a:pPr/>
              <a:t>11</a:t>
            </a:fld>
            <a:endParaRPr lang="en-US"/>
          </a:p>
        </p:txBody>
      </p:sp>
      <p:sp>
        <p:nvSpPr>
          <p:cNvPr id="20482" name="Rectangle 2"/>
          <p:cNvSpPr>
            <a:spLocks noGrp="1" noRot="1" noChangeAspect="1" noChangeArrowheads="1" noTextEdit="1"/>
          </p:cNvSpPr>
          <p:nvPr>
            <p:ph type="sldImg"/>
          </p:nvPr>
        </p:nvSpPr>
        <p:spPr>
          <a:xfrm>
            <a:off x="374650" y="698500"/>
            <a:ext cx="6205538" cy="3490913"/>
          </a:xfrm>
          <a:ln/>
        </p:spPr>
      </p:sp>
      <p:sp>
        <p:nvSpPr>
          <p:cNvPr id="2048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970210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4650" y="698500"/>
            <a:ext cx="6205538" cy="3490913"/>
          </a:xfrm>
        </p:spPr>
      </p:sp>
      <p:sp>
        <p:nvSpPr>
          <p:cNvPr id="3" name="Notes Placeholder 2"/>
          <p:cNvSpPr>
            <a:spLocks noGrp="1"/>
          </p:cNvSpPr>
          <p:nvPr>
            <p:ph type="body" idx="1"/>
          </p:nvPr>
        </p:nvSpPr>
        <p:spPr/>
        <p:txBody>
          <a:bodyPr/>
          <a:lstStyle/>
          <a:p>
            <a:r>
              <a:rPr lang="en-US" dirty="0" smtClean="0"/>
              <a:t>Imitation is the sincerest form of flattery, </a:t>
            </a:r>
          </a:p>
          <a:p>
            <a:r>
              <a:rPr lang="en-US" dirty="0" smtClean="0"/>
              <a:t>but it is also the least lucrative for the </a:t>
            </a:r>
            <a:r>
              <a:rPr lang="en-US" dirty="0" err="1" smtClean="0"/>
              <a:t>imitatee</a:t>
            </a:r>
            <a:r>
              <a:rPr lang="en-US" dirty="0" smtClean="0"/>
              <a:t>.</a:t>
            </a:r>
          </a:p>
          <a:p>
            <a:endParaRPr lang="en-US" dirty="0" smtClean="0"/>
          </a:p>
        </p:txBody>
      </p:sp>
      <p:sp>
        <p:nvSpPr>
          <p:cNvPr id="4" name="Slide Number Placeholder 3"/>
          <p:cNvSpPr>
            <a:spLocks noGrp="1"/>
          </p:cNvSpPr>
          <p:nvPr>
            <p:ph type="sldNum" sz="quarter" idx="10"/>
          </p:nvPr>
        </p:nvSpPr>
        <p:spPr/>
        <p:txBody>
          <a:bodyPr/>
          <a:lstStyle/>
          <a:p>
            <a:fld id="{486D14E5-D2D7-4444-A861-9FE94207FBD5}" type="slidenum">
              <a:rPr lang="en-US" smtClean="0"/>
              <a:pPr/>
              <a:t>12</a:t>
            </a:fld>
            <a:endParaRPr lang="en-US"/>
          </a:p>
        </p:txBody>
      </p:sp>
    </p:spTree>
    <p:extLst>
      <p:ext uri="{BB962C8B-B14F-4D97-AF65-F5344CB8AC3E}">
        <p14:creationId xmlns:p14="http://schemas.microsoft.com/office/powerpoint/2010/main" val="23625834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F4F5E-048E-447B-A044-B6DF49934BAB}" type="slidenum">
              <a:rPr lang="en-US"/>
              <a:pPr/>
              <a:t>13</a:t>
            </a:fld>
            <a:endParaRPr lang="en-US"/>
          </a:p>
        </p:txBody>
      </p:sp>
      <p:sp>
        <p:nvSpPr>
          <p:cNvPr id="20482" name="Rectangle 2"/>
          <p:cNvSpPr>
            <a:spLocks noGrp="1" noRot="1" noChangeAspect="1" noChangeArrowheads="1" noTextEdit="1"/>
          </p:cNvSpPr>
          <p:nvPr>
            <p:ph type="sldImg"/>
          </p:nvPr>
        </p:nvSpPr>
        <p:spPr>
          <a:xfrm>
            <a:off x="374650" y="698500"/>
            <a:ext cx="6205538" cy="3490913"/>
          </a:xfrm>
          <a:ln/>
        </p:spPr>
      </p:sp>
      <p:sp>
        <p:nvSpPr>
          <p:cNvPr id="20483" name="Rectangle 3"/>
          <p:cNvSpPr>
            <a:spLocks noGrp="1" noChangeArrowheads="1"/>
          </p:cNvSpPr>
          <p:nvPr>
            <p:ph type="body" idx="1"/>
          </p:nvPr>
        </p:nvSpPr>
        <p:spPr/>
        <p:txBody>
          <a:bodyPr/>
          <a:lstStyle/>
          <a:p>
            <a:r>
              <a:rPr lang="en-US" dirty="0" smtClean="0"/>
              <a:t>Background is from </a:t>
            </a:r>
            <a:r>
              <a:rPr lang="en-US" dirty="0" err="1" smtClean="0"/>
              <a:t>apod</a:t>
            </a:r>
            <a:r>
              <a:rPr lang="en-US" dirty="0" smtClean="0"/>
              <a:t> 110820 – the asteroid </a:t>
            </a:r>
            <a:r>
              <a:rPr lang="en-US" dirty="0" err="1" smtClean="0"/>
              <a:t>vesta</a:t>
            </a:r>
            <a:r>
              <a:rPr lang="en-US" dirty="0" smtClean="0"/>
              <a:t>, cropped.</a:t>
            </a:r>
          </a:p>
          <a:p>
            <a:r>
              <a:rPr lang="en-US" dirty="0" smtClean="0"/>
              <a:t>http://apod.nasa.gov/apod/ap110820.html</a:t>
            </a:r>
            <a:endParaRPr lang="en-US" dirty="0"/>
          </a:p>
        </p:txBody>
      </p:sp>
    </p:spTree>
    <p:extLst>
      <p:ext uri="{BB962C8B-B14F-4D97-AF65-F5344CB8AC3E}">
        <p14:creationId xmlns:p14="http://schemas.microsoft.com/office/powerpoint/2010/main" val="27940189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4650" y="698500"/>
            <a:ext cx="6205538"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14</a:t>
            </a:fld>
            <a:endParaRPr lang="en-US"/>
          </a:p>
        </p:txBody>
      </p:sp>
    </p:spTree>
    <p:extLst>
      <p:ext uri="{BB962C8B-B14F-4D97-AF65-F5344CB8AC3E}">
        <p14:creationId xmlns:p14="http://schemas.microsoft.com/office/powerpoint/2010/main" val="3360356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4650" y="698500"/>
            <a:ext cx="6205538"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15</a:t>
            </a:fld>
            <a:endParaRPr lang="en-US"/>
          </a:p>
        </p:txBody>
      </p:sp>
    </p:spTree>
    <p:extLst>
      <p:ext uri="{BB962C8B-B14F-4D97-AF65-F5344CB8AC3E}">
        <p14:creationId xmlns:p14="http://schemas.microsoft.com/office/powerpoint/2010/main" val="20199022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4650" y="698500"/>
            <a:ext cx="6205538"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16</a:t>
            </a:fld>
            <a:endParaRPr lang="en-US"/>
          </a:p>
        </p:txBody>
      </p:sp>
    </p:spTree>
    <p:extLst>
      <p:ext uri="{BB962C8B-B14F-4D97-AF65-F5344CB8AC3E}">
        <p14:creationId xmlns:p14="http://schemas.microsoft.com/office/powerpoint/2010/main" val="860309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4650" y="698500"/>
            <a:ext cx="6205538" cy="3490913"/>
          </a:xfrm>
        </p:spPr>
      </p:sp>
      <p:sp>
        <p:nvSpPr>
          <p:cNvPr id="3" name="Notes Placeholder 2"/>
          <p:cNvSpPr>
            <a:spLocks noGrp="1"/>
          </p:cNvSpPr>
          <p:nvPr>
            <p:ph type="body" idx="1"/>
          </p:nvPr>
        </p:nvSpPr>
        <p:spPr/>
        <p:txBody>
          <a:bodyPr/>
          <a:lstStyle/>
          <a:p>
            <a:r>
              <a:rPr lang="en-US" sz="1200" b="1" dirty="0" smtClean="0">
                <a:solidFill>
                  <a:srgbClr val="7030A0"/>
                </a:solidFill>
              </a:rPr>
              <a:t>Have we for years been</a:t>
            </a:r>
          </a:p>
          <a:p>
            <a:r>
              <a:rPr lang="en-US" sz="1200" b="1" dirty="0" smtClean="0">
                <a:solidFill>
                  <a:srgbClr val="7030A0"/>
                </a:solidFill>
              </a:rPr>
              <a:t>READING IN </a:t>
            </a:r>
          </a:p>
          <a:p>
            <a:r>
              <a:rPr lang="en-US" sz="1200" b="1" dirty="0" smtClean="0">
                <a:solidFill>
                  <a:srgbClr val="7030A0"/>
                </a:solidFill>
              </a:rPr>
              <a:t>a  limitation to 102(b)?</a:t>
            </a:r>
          </a:p>
          <a:p>
            <a:r>
              <a:rPr lang="en-US" sz="1200" b="1" dirty="0" smtClean="0">
                <a:solidFill>
                  <a:srgbClr val="7030A0"/>
                </a:solidFill>
              </a:rPr>
              <a:t>For years, in 102a (pre-AIA), we've been </a:t>
            </a:r>
          </a:p>
          <a:p>
            <a:r>
              <a:rPr lang="en-US" sz="1200" b="1" dirty="0" smtClean="0">
                <a:solidFill>
                  <a:srgbClr val="7030A0"/>
                </a:solidFill>
              </a:rPr>
              <a:t>READING IN 'public' </a:t>
            </a:r>
          </a:p>
          <a:p>
            <a:r>
              <a:rPr lang="en-US" sz="1200" b="1" dirty="0" smtClean="0">
                <a:solidFill>
                  <a:srgbClr val="7030A0"/>
                </a:solidFill>
              </a:rPr>
              <a:t>before 'known or used.'</a:t>
            </a:r>
          </a:p>
          <a:p>
            <a:endParaRPr lang="en-US" dirty="0" smtClean="0"/>
          </a:p>
          <a:p>
            <a:r>
              <a:rPr lang="en-US" dirty="0" smtClean="0"/>
              <a:t>"on sale" – PLACED</a:t>
            </a:r>
            <a:r>
              <a:rPr lang="en-US" baseline="0" dirty="0" smtClean="0"/>
              <a:t> ON SALE BY THE INVENTOR FOR INVENTOR'S COMMERCIAL PURPOSES (so gifts don't count? Egbert's corset was a PUBLIC USE case)</a:t>
            </a:r>
          </a:p>
          <a:p>
            <a:r>
              <a:rPr lang="en-US" baseline="0" dirty="0" err="1" smtClean="0"/>
              <a:t>Hospira</a:t>
            </a:r>
            <a:r>
              <a:rPr lang="en-US" baseline="0" dirty="0" smtClean="0"/>
              <a:t> quotes ___ "placed on sale" But PLACED on sale != 'sold.  There's a purposeful activity – a commercial intent? = behind PLACING on sale.</a:t>
            </a:r>
          </a:p>
          <a:p>
            <a:pPr marL="0" lvl="0" indent="-111125">
              <a:buNone/>
            </a:pPr>
            <a:endParaRPr lang="en-US" sz="2400" dirty="0" smtClean="0"/>
          </a:p>
          <a:p>
            <a:pPr marL="0" lvl="0" indent="-111125">
              <a:buNone/>
            </a:pPr>
            <a:r>
              <a:rPr lang="en-US" sz="2400" dirty="0" smtClean="0"/>
              <a:t>The numbering is odd.  (</a:t>
            </a:r>
            <a:r>
              <a:rPr lang="en-US" sz="2400" dirty="0" err="1" smtClean="0"/>
              <a:t>i</a:t>
            </a:r>
            <a:r>
              <a:rPr lang="en-US" sz="2400" dirty="0" smtClean="0"/>
              <a:t>) and (ii) are not subsidiary to (a) in the usual way. </a:t>
            </a:r>
          </a:p>
          <a:p>
            <a:pPr marL="0" marR="0" lvl="0" indent="-111125" algn="l" defTabSz="914400" rtl="0" eaLnBrk="1" fontAlgn="base" latinLnBrk="0" hangingPunct="1">
              <a:lnSpc>
                <a:spcPct val="100000"/>
              </a:lnSpc>
              <a:spcBef>
                <a:spcPct val="30000"/>
              </a:spcBef>
              <a:spcAft>
                <a:spcPct val="0"/>
              </a:spcAft>
              <a:buClrTx/>
              <a:buSzTx/>
              <a:buFontTx/>
              <a:buNone/>
              <a:tabLst/>
              <a:defRPr/>
            </a:pPr>
            <a:r>
              <a:rPr lang="en-US" sz="2400" dirty="0" smtClean="0"/>
              <a:t>I and ii are really – if you think</a:t>
            </a:r>
            <a:r>
              <a:rPr lang="en-US" sz="2400" baseline="0" dirty="0" smtClean="0"/>
              <a:t> the answer is YES, well, how about this. </a:t>
            </a:r>
            <a:r>
              <a:rPr lang="en-US" sz="2400" dirty="0" smtClean="0"/>
              <a:t>	WHO WROTE THIS ORDER?!</a:t>
            </a:r>
          </a:p>
          <a:p>
            <a:pPr marL="0" lvl="0" indent="-111125">
              <a:buNone/>
            </a:pPr>
            <a:endParaRPr lang="en-US" sz="2400" baseline="0" dirty="0" smtClean="0"/>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17</a:t>
            </a:fld>
            <a:endParaRPr lang="en-US"/>
          </a:p>
        </p:txBody>
      </p:sp>
    </p:spTree>
    <p:extLst>
      <p:ext uri="{BB962C8B-B14F-4D97-AF65-F5344CB8AC3E}">
        <p14:creationId xmlns:p14="http://schemas.microsoft.com/office/powerpoint/2010/main" val="7642337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F4F5E-048E-447B-A044-B6DF49934BAB}" type="slidenum">
              <a:rPr lang="en-US"/>
              <a:pPr/>
              <a:t>18</a:t>
            </a:fld>
            <a:endParaRPr lang="en-US"/>
          </a:p>
        </p:txBody>
      </p:sp>
      <p:sp>
        <p:nvSpPr>
          <p:cNvPr id="20482" name="Rectangle 2"/>
          <p:cNvSpPr>
            <a:spLocks noGrp="1" noRot="1" noChangeAspect="1" noChangeArrowheads="1" noTextEdit="1"/>
          </p:cNvSpPr>
          <p:nvPr>
            <p:ph type="sldImg"/>
          </p:nvPr>
        </p:nvSpPr>
        <p:spPr>
          <a:xfrm>
            <a:off x="374650" y="698500"/>
            <a:ext cx="6205538" cy="3490913"/>
          </a:xfrm>
          <a:ln/>
        </p:spPr>
      </p:sp>
      <p:sp>
        <p:nvSpPr>
          <p:cNvPr id="20483" name="Rectangle 3"/>
          <p:cNvSpPr>
            <a:spLocks noGrp="1" noChangeArrowheads="1"/>
          </p:cNvSpPr>
          <p:nvPr>
            <p:ph type="body" idx="1"/>
          </p:nvPr>
        </p:nvSpPr>
        <p:spPr/>
        <p:txBody>
          <a:bodyPr/>
          <a:lstStyle/>
          <a:p>
            <a:r>
              <a:rPr lang="en-US" baseline="0" dirty="0" smtClean="0"/>
              <a:t>When the seller of those products is somebody else then there is no SIN and no CRIME.  (except – maybe - in the ON-BUY cases where the inventor is the buyer). </a:t>
            </a:r>
          </a:p>
          <a:p>
            <a:r>
              <a:rPr lang="en-US" baseline="0" dirty="0" smtClean="0"/>
              <a:t>Non-sale activities – by ANYBODY – that can invalidate are PUBLIC USES.  If the PUBLIC quality is there, the inventor can still negate "USE" by showing EXPERIMENT.  </a:t>
            </a:r>
          </a:p>
          <a:p>
            <a:r>
              <a:rPr lang="en-US" baseline="0" dirty="0" smtClean="0"/>
              <a:t>Can EXPERIMENT negate a SALE?  </a:t>
            </a:r>
            <a:endParaRPr lang="en-US" dirty="0"/>
          </a:p>
        </p:txBody>
      </p:sp>
    </p:spTree>
    <p:extLst>
      <p:ext uri="{BB962C8B-B14F-4D97-AF65-F5344CB8AC3E}">
        <p14:creationId xmlns:p14="http://schemas.microsoft.com/office/powerpoint/2010/main" val="908582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F4F5E-048E-447B-A044-B6DF49934BAB}" type="slidenum">
              <a:rPr lang="en-US"/>
              <a:pPr/>
              <a:t>19</a:t>
            </a:fld>
            <a:endParaRPr lang="en-US"/>
          </a:p>
        </p:txBody>
      </p:sp>
      <p:sp>
        <p:nvSpPr>
          <p:cNvPr id="20482" name="Rectangle 2"/>
          <p:cNvSpPr>
            <a:spLocks noGrp="1" noRot="1" noChangeAspect="1" noChangeArrowheads="1" noTextEdit="1"/>
          </p:cNvSpPr>
          <p:nvPr>
            <p:ph type="sldImg"/>
          </p:nvPr>
        </p:nvSpPr>
        <p:spPr>
          <a:xfrm>
            <a:off x="374650" y="698500"/>
            <a:ext cx="6205538" cy="3490913"/>
          </a:xfrm>
          <a:ln/>
        </p:spPr>
      </p:sp>
      <p:sp>
        <p:nvSpPr>
          <p:cNvPr id="20483" name="Rectangle 3"/>
          <p:cNvSpPr>
            <a:spLocks noGrp="1" noChangeArrowheads="1"/>
          </p:cNvSpPr>
          <p:nvPr>
            <p:ph type="body" idx="1"/>
          </p:nvPr>
        </p:nvSpPr>
        <p:spPr/>
        <p:txBody>
          <a:bodyPr/>
          <a:lstStyle/>
          <a:p>
            <a:r>
              <a:rPr lang="en-US" dirty="0" smtClean="0"/>
              <a:t>Act of 1836.  5. Stat. 117  Section 6.  That any person or persons having</a:t>
            </a:r>
          </a:p>
          <a:p>
            <a:r>
              <a:rPr lang="en-US" dirty="0" smtClean="0"/>
              <a:t>discovered or invented any new and useful art, machine,</a:t>
            </a:r>
          </a:p>
          <a:p>
            <a:r>
              <a:rPr lang="en-US" dirty="0" smtClean="0"/>
              <a:t>manufacture, or composition of matter, or any new and useful</a:t>
            </a:r>
          </a:p>
          <a:p>
            <a:r>
              <a:rPr lang="en-US" dirty="0" smtClean="0"/>
              <a:t>improvement on any art, machine, manufacture, or composition of</a:t>
            </a:r>
          </a:p>
          <a:p>
            <a:r>
              <a:rPr lang="en-US" dirty="0" smtClean="0"/>
              <a:t>matter, not known or used by others before his or their discovery</a:t>
            </a:r>
          </a:p>
          <a:p>
            <a:r>
              <a:rPr lang="en-US" dirty="0" smtClean="0"/>
              <a:t>or invention thereof, and not, at the time of his application for</a:t>
            </a:r>
          </a:p>
          <a:p>
            <a:r>
              <a:rPr lang="en-US" dirty="0" smtClean="0"/>
              <a:t>a patent, in public use or on sale, with his consent or</a:t>
            </a:r>
          </a:p>
          <a:p>
            <a:r>
              <a:rPr lang="en-US" dirty="0" smtClean="0"/>
              <a:t>allowance, as the inventor or discoverer;</a:t>
            </a:r>
          </a:p>
          <a:p>
            <a:endParaRPr lang="en-US" dirty="0" smtClean="0"/>
          </a:p>
          <a:p>
            <a:r>
              <a:rPr lang="en-US" dirty="0" smtClean="0"/>
              <a:t>Act of 1839.  5 Stat 353</a:t>
            </a:r>
          </a:p>
          <a:p>
            <a:r>
              <a:rPr lang="en-US" sz="1200" b="0" i="0" u="none" strike="noStrike" kern="1200" baseline="0" dirty="0" smtClean="0">
                <a:solidFill>
                  <a:schemeClr val="tx1"/>
                </a:solidFill>
                <a:latin typeface="Arial" charset="0"/>
                <a:ea typeface="+mn-ea"/>
                <a:cs typeface="Arial" charset="0"/>
              </a:rPr>
              <a:t>SEC. 7.</a:t>
            </a:r>
          </a:p>
          <a:p>
            <a:r>
              <a:rPr lang="en-US" sz="1200" b="0" i="1" u="none" strike="noStrike" kern="1200" baseline="0" dirty="0" smtClean="0">
                <a:solidFill>
                  <a:schemeClr val="tx1"/>
                </a:solidFill>
                <a:latin typeface="Arial" charset="0"/>
                <a:ea typeface="+mn-ea"/>
                <a:cs typeface="Arial" charset="0"/>
              </a:rPr>
              <a:t>And be it further enacted, </a:t>
            </a:r>
            <a:r>
              <a:rPr lang="en-US" sz="1200" b="0" i="0" u="none" strike="noStrike" kern="1200" baseline="0" dirty="0" smtClean="0">
                <a:solidFill>
                  <a:schemeClr val="tx1"/>
                </a:solidFill>
                <a:latin typeface="Arial" charset="0"/>
                <a:ea typeface="+mn-ea"/>
                <a:cs typeface="Arial" charset="0"/>
              </a:rPr>
              <a:t>That every person or corporation who has, or shall have, purchased or constructed any newly</a:t>
            </a:r>
          </a:p>
          <a:p>
            <a:r>
              <a:rPr lang="en-US" sz="1200" b="0" i="0" u="none" strike="noStrike" kern="1200" baseline="0" dirty="0" smtClean="0">
                <a:solidFill>
                  <a:schemeClr val="tx1"/>
                </a:solidFill>
                <a:latin typeface="Arial" charset="0"/>
                <a:ea typeface="+mn-ea"/>
                <a:cs typeface="Arial" charset="0"/>
              </a:rPr>
              <a:t>invented machine, manufacture, or composition of matter, prior to the application by the inventor or discoverer for a</a:t>
            </a:r>
          </a:p>
          <a:p>
            <a:r>
              <a:rPr lang="en-US" sz="1200" b="0" i="0" u="none" strike="noStrike" kern="1200" baseline="0" dirty="0" smtClean="0">
                <a:solidFill>
                  <a:schemeClr val="tx1"/>
                </a:solidFill>
                <a:latin typeface="Arial" charset="0"/>
                <a:ea typeface="+mn-ea"/>
                <a:cs typeface="Arial" charset="0"/>
              </a:rPr>
              <a:t>patent, shall be held to possess the right to use, and vend to others to be used, the specific machine, manufacture, or</a:t>
            </a:r>
          </a:p>
          <a:p>
            <a:r>
              <a:rPr lang="en-US" sz="1200" b="0" i="0" u="none" strike="noStrike" kern="1200" baseline="0" dirty="0" smtClean="0">
                <a:solidFill>
                  <a:schemeClr val="tx1"/>
                </a:solidFill>
                <a:latin typeface="Arial" charset="0"/>
                <a:ea typeface="+mn-ea"/>
                <a:cs typeface="Arial" charset="0"/>
              </a:rPr>
              <a:t>composition of matter so made or purchased, without liability therefor to the inventor, or any other person interested in</a:t>
            </a:r>
          </a:p>
          <a:p>
            <a:r>
              <a:rPr lang="en-US" sz="1200" b="0" i="0" u="none" strike="noStrike" kern="1200" baseline="0" dirty="0" smtClean="0">
                <a:solidFill>
                  <a:schemeClr val="tx1"/>
                </a:solidFill>
                <a:latin typeface="Arial" charset="0"/>
                <a:ea typeface="+mn-ea"/>
                <a:cs typeface="Arial" charset="0"/>
              </a:rPr>
              <a:t>such invention; and no patent shall be held to be invalid by reason of such purchase, sale, or use prior to the application</a:t>
            </a:r>
          </a:p>
          <a:p>
            <a:r>
              <a:rPr lang="en-US" sz="1200" b="0" i="0" u="none" strike="noStrike" kern="1200" baseline="0" dirty="0" smtClean="0">
                <a:solidFill>
                  <a:schemeClr val="tx1"/>
                </a:solidFill>
                <a:latin typeface="Arial" charset="0"/>
                <a:ea typeface="+mn-ea"/>
                <a:cs typeface="Arial" charset="0"/>
              </a:rPr>
              <a:t>for a patent as aforesaid, except on proof of abandonment of such invention to the public; or that such purchase, sale, or</a:t>
            </a:r>
          </a:p>
          <a:p>
            <a:r>
              <a:rPr lang="en-US" sz="1200" b="0" i="0" u="none" strike="noStrike" kern="1200" baseline="0" dirty="0" smtClean="0">
                <a:solidFill>
                  <a:schemeClr val="tx1"/>
                </a:solidFill>
                <a:latin typeface="Arial" charset="0"/>
                <a:ea typeface="+mn-ea"/>
                <a:cs typeface="Arial" charset="0"/>
              </a:rPr>
              <a:t>prior use has been for more than two years prior to such application for a patent</a:t>
            </a:r>
            <a:endParaRPr lang="en-US" dirty="0" smtClean="0"/>
          </a:p>
          <a:p>
            <a:r>
              <a:rPr lang="en-US" dirty="0" smtClean="0"/>
              <a:t>See EGBERT, LOUGH denial</a:t>
            </a:r>
            <a:r>
              <a:rPr lang="en-US" baseline="0" dirty="0" smtClean="0"/>
              <a:t> of </a:t>
            </a:r>
            <a:r>
              <a:rPr lang="en-US" dirty="0" smtClean="0"/>
              <a:t>rehearing (Newman</a:t>
            </a:r>
            <a:r>
              <a:rPr lang="en-US" baseline="0" dirty="0" smtClean="0"/>
              <a:t> joined by Rader)</a:t>
            </a:r>
            <a:r>
              <a:rPr lang="en-US" dirty="0" smtClean="0"/>
              <a:t>,  PFAFF</a:t>
            </a:r>
            <a:endParaRPr lang="en-US" dirty="0"/>
          </a:p>
        </p:txBody>
      </p:sp>
    </p:spTree>
    <p:extLst>
      <p:ext uri="{BB962C8B-B14F-4D97-AF65-F5344CB8AC3E}">
        <p14:creationId xmlns:p14="http://schemas.microsoft.com/office/powerpoint/2010/main" val="2911261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4650" y="698500"/>
            <a:ext cx="6205538" cy="3490913"/>
          </a:xfrm>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a:t>
            </a:r>
          </a:p>
        </p:txBody>
      </p:sp>
      <p:sp>
        <p:nvSpPr>
          <p:cNvPr id="4" name="Slide Number Placeholder 3"/>
          <p:cNvSpPr>
            <a:spLocks noGrp="1"/>
          </p:cNvSpPr>
          <p:nvPr>
            <p:ph type="sldNum" sz="quarter" idx="10"/>
          </p:nvPr>
        </p:nvSpPr>
        <p:spPr/>
        <p:txBody>
          <a:bodyPr/>
          <a:lstStyle/>
          <a:p>
            <a:fld id="{486D14E5-D2D7-4444-A861-9FE94207FBD5}" type="slidenum">
              <a:rPr lang="en-US" smtClean="0"/>
              <a:pPr/>
              <a:t>2</a:t>
            </a:fld>
            <a:endParaRPr lang="en-US"/>
          </a:p>
        </p:txBody>
      </p:sp>
    </p:spTree>
    <p:extLst>
      <p:ext uri="{BB962C8B-B14F-4D97-AF65-F5344CB8AC3E}">
        <p14:creationId xmlns:p14="http://schemas.microsoft.com/office/powerpoint/2010/main" val="3696216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F4F5E-048E-447B-A044-B6DF49934BAB}" type="slidenum">
              <a:rPr lang="en-US"/>
              <a:pPr/>
              <a:t>20</a:t>
            </a:fld>
            <a:endParaRPr lang="en-US"/>
          </a:p>
        </p:txBody>
      </p:sp>
      <p:sp>
        <p:nvSpPr>
          <p:cNvPr id="20482" name="Rectangle 2"/>
          <p:cNvSpPr>
            <a:spLocks noGrp="1" noRot="1" noChangeAspect="1" noChangeArrowheads="1" noTextEdit="1"/>
          </p:cNvSpPr>
          <p:nvPr>
            <p:ph type="sldImg"/>
          </p:nvPr>
        </p:nvSpPr>
        <p:spPr>
          <a:xfrm>
            <a:off x="374650" y="698500"/>
            <a:ext cx="6205538" cy="3490913"/>
          </a:xfrm>
          <a:ln/>
        </p:spPr>
      </p:sp>
      <p:sp>
        <p:nvSpPr>
          <p:cNvPr id="20483" name="Rectangle 3"/>
          <p:cNvSpPr>
            <a:spLocks noGrp="1" noChangeArrowheads="1"/>
          </p:cNvSpPr>
          <p:nvPr>
            <p:ph type="body" idx="1"/>
          </p:nvPr>
        </p:nvSpPr>
        <p:spPr/>
        <p:txBody>
          <a:bodyPr/>
          <a:lstStyle/>
          <a:p>
            <a:r>
              <a:rPr lang="en-US" dirty="0" smtClean="0"/>
              <a:t>The usual on sale bar situation involves the INVENTOR selling</a:t>
            </a:r>
            <a:r>
              <a:rPr lang="en-US" baseline="0" dirty="0" smtClean="0"/>
              <a:t> its products – or offering them for sale – before the critical date.  The cases that give pain, and cry out for EQUITY, involve no </a:t>
            </a:r>
          </a:p>
          <a:p>
            <a:r>
              <a:rPr lang="en-US" baseline="0" dirty="0" smtClean="0"/>
              <a:t>When the seller of those products is somebody else then there is no SIN but there is CRIME. </a:t>
            </a:r>
          </a:p>
          <a:p>
            <a:r>
              <a:rPr lang="en-US" baseline="0" dirty="0" smtClean="0"/>
              <a:t>If that seller itself stole the idea from the inventor (Evans) </a:t>
            </a:r>
          </a:p>
          <a:p>
            <a:endParaRPr lang="en-US" baseline="0" dirty="0" smtClean="0"/>
          </a:p>
          <a:p>
            <a:r>
              <a:rPr lang="en-US" sz="1200" dirty="0" smtClean="0">
                <a:latin typeface="Century" panose="02040604050505020304" pitchFamily="18" charset="0"/>
              </a:rPr>
              <a:t>Evans:  THIEF's BFP's SALE;</a:t>
            </a:r>
          </a:p>
          <a:p>
            <a:endParaRPr lang="en-US" sz="1200" dirty="0" smtClean="0">
              <a:latin typeface="Century" panose="02040604050505020304" pitchFamily="18" charset="0"/>
            </a:endParaRPr>
          </a:p>
          <a:p>
            <a:r>
              <a:rPr lang="en-US" sz="1200" dirty="0" smtClean="0">
                <a:latin typeface="Century" panose="02040604050505020304" pitchFamily="18" charset="0"/>
              </a:rPr>
              <a:t> </a:t>
            </a:r>
            <a:r>
              <a:rPr lang="en-US" sz="1200" dirty="0" err="1" smtClean="0">
                <a:latin typeface="Century" panose="02040604050505020304" pitchFamily="18" charset="0"/>
              </a:rPr>
              <a:t>Brasseler</a:t>
            </a:r>
            <a:r>
              <a:rPr lang="en-US" sz="1200" dirty="0" smtClean="0">
                <a:latin typeface="Century" panose="02040604050505020304" pitchFamily="18" charset="0"/>
              </a:rPr>
              <a:t>:  naïve joint inventors and a transaction between their two companies that skillful legal counsel would have structured to avoid 102(b);</a:t>
            </a:r>
          </a:p>
          <a:p>
            <a:endParaRPr lang="en-US" sz="1200" dirty="0" smtClean="0">
              <a:latin typeface="Century" panose="02040604050505020304" pitchFamily="18" charset="0"/>
            </a:endParaRPr>
          </a:p>
          <a:p>
            <a:r>
              <a:rPr lang="en-US" sz="1200" dirty="0" smtClean="0">
                <a:latin typeface="Century" panose="02040604050505020304" pitchFamily="18" charset="0"/>
              </a:rPr>
              <a:t> Lough: naïve inventor, sold his personal RTP with no thought of patenting ?	</a:t>
            </a:r>
            <a:endParaRPr lang="en-US" dirty="0"/>
          </a:p>
        </p:txBody>
      </p:sp>
    </p:spTree>
    <p:extLst>
      <p:ext uri="{BB962C8B-B14F-4D97-AF65-F5344CB8AC3E}">
        <p14:creationId xmlns:p14="http://schemas.microsoft.com/office/powerpoint/2010/main" val="24889591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F4F5E-048E-447B-A044-B6DF49934BAB}" type="slidenum">
              <a:rPr lang="en-US"/>
              <a:pPr/>
              <a:t>21</a:t>
            </a:fld>
            <a:endParaRPr lang="en-US"/>
          </a:p>
        </p:txBody>
      </p:sp>
      <p:sp>
        <p:nvSpPr>
          <p:cNvPr id="20482" name="Rectangle 2"/>
          <p:cNvSpPr>
            <a:spLocks noGrp="1" noRot="1" noChangeAspect="1" noChangeArrowheads="1" noTextEdit="1"/>
          </p:cNvSpPr>
          <p:nvPr>
            <p:ph type="sldImg"/>
          </p:nvPr>
        </p:nvSpPr>
        <p:spPr>
          <a:xfrm>
            <a:off x="374650" y="698500"/>
            <a:ext cx="6205538" cy="3490913"/>
          </a:xfrm>
          <a:ln/>
        </p:spPr>
      </p:sp>
      <p:sp>
        <p:nvSpPr>
          <p:cNvPr id="2048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049541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4650" y="698500"/>
            <a:ext cx="6205538" cy="3490913"/>
          </a:xfrm>
        </p:spPr>
      </p:sp>
      <p:sp>
        <p:nvSpPr>
          <p:cNvPr id="3" name="Notes Placeholder 2"/>
          <p:cNvSpPr>
            <a:spLocks noGrp="1"/>
          </p:cNvSpPr>
          <p:nvPr>
            <p:ph type="body" idx="1"/>
          </p:nvPr>
        </p:nvSpPr>
        <p:spPr/>
        <p:txBody>
          <a:bodyPr/>
          <a:lstStyle/>
          <a:p>
            <a:r>
              <a:rPr lang="en-US" dirty="0" smtClean="0"/>
              <a:t>"on sale" – PLACED</a:t>
            </a:r>
            <a:r>
              <a:rPr lang="en-US" baseline="0" dirty="0" smtClean="0"/>
              <a:t> ON SALE BY THE INVENTOR FOR INVENTOR'S COMMERCIAL PURPOSES (so gifts don't count? Egbert's corset was a PUBLIC USE case)</a:t>
            </a:r>
          </a:p>
          <a:p>
            <a:endParaRPr lang="en-US" baseline="0" dirty="0" smtClean="0"/>
          </a:p>
          <a:p>
            <a:pPr rtl="0"/>
            <a:r>
              <a:rPr lang="en-US" b="1" dirty="0" smtClean="0"/>
              <a:t>Intellectual Property Law and Litigation: Practical and Irreverent Insights</a:t>
            </a:r>
          </a:p>
          <a:p>
            <a:r>
              <a:rPr lang="en-US" dirty="0" smtClean="0"/>
              <a:t> By Edward F. O'Connor</a:t>
            </a:r>
          </a:p>
          <a:p>
            <a:pPr marL="346075" lvl="1" indent="0">
              <a:buNone/>
            </a:pPr>
            <a:endParaRPr lang="en-US" sz="2400" dirty="0" smtClean="0"/>
          </a:p>
          <a:p>
            <a:pPr marL="346075" lvl="1" indent="0">
              <a:buNone/>
            </a:pPr>
            <a:r>
              <a:rPr lang="en-US" sz="2400" dirty="0" smtClean="0"/>
              <a:t>PS The PO's lawyer, if you look for him on the web and look inside his book about IP, writes in a witty conversational style that is delightful.</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22</a:t>
            </a:fld>
            <a:endParaRPr lang="en-US"/>
          </a:p>
        </p:txBody>
      </p:sp>
    </p:spTree>
    <p:extLst>
      <p:ext uri="{BB962C8B-B14F-4D97-AF65-F5344CB8AC3E}">
        <p14:creationId xmlns:p14="http://schemas.microsoft.com/office/powerpoint/2010/main" val="33133185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4650" y="698500"/>
            <a:ext cx="6205538" cy="3490913"/>
          </a:xfrm>
        </p:spPr>
      </p:sp>
      <p:sp>
        <p:nvSpPr>
          <p:cNvPr id="3" name="Notes Placeholder 2"/>
          <p:cNvSpPr>
            <a:spLocks noGrp="1"/>
          </p:cNvSpPr>
          <p:nvPr>
            <p:ph type="body" idx="1"/>
          </p:nvPr>
        </p:nvSpPr>
        <p:spPr/>
        <p:txBody>
          <a:bodyPr/>
          <a:lstStyle/>
          <a:p>
            <a:r>
              <a:rPr lang="en-US" dirty="0" smtClean="0"/>
              <a:t>"on sale" – PLACED</a:t>
            </a:r>
            <a:r>
              <a:rPr lang="en-US" baseline="0" dirty="0" smtClean="0"/>
              <a:t> ON SALE BY THE INVENTOR FOR INVENTOR'S COMMERCIAL PURPOSES (so gifts don't count? Egbert's corset was a PUBLIC USE case)</a:t>
            </a:r>
          </a:p>
          <a:p>
            <a:endParaRPr lang="en-US" baseline="0" dirty="0" smtClean="0"/>
          </a:p>
          <a:p>
            <a:pPr rtl="0"/>
            <a:r>
              <a:rPr lang="en-US" b="1" dirty="0" smtClean="0"/>
              <a:t>Intellectual Property Law and Litigation: Practical and Irreverent Insights</a:t>
            </a:r>
          </a:p>
          <a:p>
            <a:r>
              <a:rPr lang="en-US" dirty="0" smtClean="0"/>
              <a:t> By Edward F. O'Connor</a:t>
            </a:r>
            <a:endParaRPr lang="en-US" sz="2400" dirty="0" smtClean="0"/>
          </a:p>
          <a:p>
            <a:pPr marL="346075" lvl="1" indent="0">
              <a:buNone/>
            </a:pPr>
            <a:r>
              <a:rPr lang="en-US" dirty="0" smtClean="0"/>
              <a:t>PS The PO's lawyer, if you look for him on the web and look inside his book about IP, writes in a witty conversational style that is delightful.</a:t>
            </a:r>
          </a:p>
          <a:p>
            <a:endParaRPr lang="en-US" dirty="0" smtClean="0"/>
          </a:p>
          <a:p>
            <a:r>
              <a:rPr lang="en-US" dirty="0" smtClean="0"/>
              <a:t>Mentioned in Specialty Devices, the case mentioned in the order for rehearing </a:t>
            </a:r>
            <a:r>
              <a:rPr lang="en-US" dirty="0" err="1" smtClean="0"/>
              <a:t>en</a:t>
            </a:r>
            <a:r>
              <a:rPr lang="en-US" dirty="0" smtClean="0"/>
              <a:t> banc</a:t>
            </a:r>
          </a:p>
          <a:p>
            <a:r>
              <a:rPr lang="en-US" dirty="0" smtClean="0"/>
              <a:t>	</a:t>
            </a:r>
            <a:r>
              <a:rPr lang="en-US" dirty="0" err="1" smtClean="0"/>
              <a:t>Brasselar</a:t>
            </a:r>
            <a:r>
              <a:rPr lang="en-US" dirty="0" smtClean="0"/>
              <a:t>:  102b AND inequitable conduct.  </a:t>
            </a:r>
          </a:p>
          <a:p>
            <a:r>
              <a:rPr lang="en-US" dirty="0" smtClean="0"/>
              <a:t>	Evans: Stop, Thief!  Oh, it's OK, the public wins.</a:t>
            </a:r>
          </a:p>
          <a:p>
            <a:r>
              <a:rPr lang="en-US" dirty="0" smtClean="0"/>
              <a:t>Not mentioned, but also a horror story I taught</a:t>
            </a:r>
          </a:p>
          <a:p>
            <a:r>
              <a:rPr lang="en-US" dirty="0" smtClean="0"/>
              <a:t>	Lough v Brunswick – panel and rehearing denial </a:t>
            </a:r>
          </a:p>
          <a:p>
            <a:r>
              <a:rPr lang="en-US" dirty="0" smtClean="0"/>
              <a:t>	Baxter: Another inventor's use at MIT in his lab invalidates [Newman is concerned about fallout for the other inventor, who had no involvement in the suit]</a:t>
            </a:r>
          </a:p>
          <a:p>
            <a:r>
              <a:rPr lang="en-US" dirty="0" smtClean="0"/>
              <a:t>Patent law is not for the … unlucky.  Or the naïve.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23</a:t>
            </a:fld>
            <a:endParaRPr lang="en-US"/>
          </a:p>
        </p:txBody>
      </p:sp>
    </p:spTree>
    <p:extLst>
      <p:ext uri="{BB962C8B-B14F-4D97-AF65-F5344CB8AC3E}">
        <p14:creationId xmlns:p14="http://schemas.microsoft.com/office/powerpoint/2010/main" val="31020961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4650" y="698500"/>
            <a:ext cx="6205538" cy="3490913"/>
          </a:xfrm>
        </p:spPr>
      </p:sp>
      <p:sp>
        <p:nvSpPr>
          <p:cNvPr id="3" name="Notes Placeholder 2"/>
          <p:cNvSpPr>
            <a:spLocks noGrp="1"/>
          </p:cNvSpPr>
          <p:nvPr>
            <p:ph type="body" idx="1"/>
          </p:nvPr>
        </p:nvSpPr>
        <p:spPr/>
        <p:txBody>
          <a:bodyPr/>
          <a:lstStyle/>
          <a:p>
            <a:pPr marL="0" marR="0" lvl="4" indent="0" algn="l" defTabSz="914400" rtl="0" eaLnBrk="1" fontAlgn="base" latinLnBrk="0" hangingPunct="1">
              <a:lnSpc>
                <a:spcPct val="100000"/>
              </a:lnSpc>
              <a:spcBef>
                <a:spcPct val="30000"/>
              </a:spcBef>
              <a:spcAft>
                <a:spcPct val="0"/>
              </a:spcAft>
              <a:buClrTx/>
              <a:buSzTx/>
              <a:buFontTx/>
              <a:buNone/>
              <a:tabLst/>
              <a:defRPr/>
            </a:pPr>
            <a:r>
              <a:rPr lang="en-US" sz="2400" dirty="0" smtClean="0">
                <a:latin typeface="Century" panose="02040604050505020304" pitchFamily="18" charset="0"/>
              </a:rPr>
              <a:t>Late last night  I asked a number of my mentors and best students whether experimental use could negate a SALE.  Responses: YES, with a cite: 2.  YES without: 1.  NO, with a cite: 0.  NO without:  1.5. As of 9:25 am 1/14. </a:t>
            </a:r>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24</a:t>
            </a:fld>
            <a:endParaRPr lang="en-US"/>
          </a:p>
        </p:txBody>
      </p:sp>
    </p:spTree>
    <p:extLst>
      <p:ext uri="{BB962C8B-B14F-4D97-AF65-F5344CB8AC3E}">
        <p14:creationId xmlns:p14="http://schemas.microsoft.com/office/powerpoint/2010/main" val="26130424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4650" y="698500"/>
            <a:ext cx="6205538" cy="3490913"/>
          </a:xfrm>
        </p:spPr>
      </p:sp>
      <p:sp>
        <p:nvSpPr>
          <p:cNvPr id="3" name="Notes Placeholder 2"/>
          <p:cNvSpPr>
            <a:spLocks noGrp="1"/>
          </p:cNvSpPr>
          <p:nvPr>
            <p:ph type="body" idx="1"/>
          </p:nvPr>
        </p:nvSpPr>
        <p:spPr/>
        <p:txBody>
          <a:bodyPr/>
          <a:lstStyle/>
          <a:p>
            <a:r>
              <a:rPr lang="en-US" dirty="0" err="1" smtClean="0"/>
              <a:t>Medecines</a:t>
            </a:r>
            <a:r>
              <a:rPr lang="en-US" dirty="0" smtClean="0"/>
              <a:t> Net Revenue 2014 (per SEC </a:t>
            </a:r>
            <a:r>
              <a:rPr lang="en-US" dirty="0" err="1" smtClean="0"/>
              <a:t>rept</a:t>
            </a:r>
            <a:r>
              <a:rPr lang="en-US" dirty="0" smtClean="0"/>
              <a:t>) 724M</a:t>
            </a:r>
          </a:p>
          <a:p>
            <a:r>
              <a:rPr lang="en-US" dirty="0" err="1" smtClean="0"/>
              <a:t>Hospira</a:t>
            </a:r>
            <a:r>
              <a:rPr lang="en-US" dirty="0" smtClean="0"/>
              <a:t> was bought by Pfizer for 17B,  Per</a:t>
            </a:r>
            <a:r>
              <a:rPr lang="en-US" baseline="0" dirty="0" smtClean="0"/>
              <a:t> SEC for 2014 net sales were 4.4B.</a:t>
            </a:r>
          </a:p>
          <a:p>
            <a:r>
              <a:rPr lang="en-US" sz="1600" baseline="0" dirty="0" smtClean="0"/>
              <a:t>Both are item 6 in the SEC </a:t>
            </a:r>
            <a:r>
              <a:rPr lang="en-US" sz="1600" baseline="0" dirty="0" err="1" smtClean="0"/>
              <a:t>edgar</a:t>
            </a:r>
            <a:r>
              <a:rPr lang="en-US" sz="1600" baseline="0" dirty="0" smtClean="0"/>
              <a:t> filing</a:t>
            </a:r>
          </a:p>
          <a:p>
            <a:endParaRPr lang="en-US" sz="1600" baseline="0" dirty="0" smtClean="0"/>
          </a:p>
          <a:p>
            <a:r>
              <a:rPr lang="en-US" sz="1600" baseline="0" dirty="0" smtClean="0"/>
              <a:t>Medicines SEC filing states "</a:t>
            </a:r>
            <a:r>
              <a:rPr lang="en-US" sz="1600" b="1" i="1" kern="1200" dirty="0" smtClean="0">
                <a:solidFill>
                  <a:schemeClr val="tx1"/>
                </a:solidFill>
                <a:effectLst/>
                <a:latin typeface="Arial" charset="0"/>
                <a:ea typeface="+mn-ea"/>
                <a:cs typeface="Arial" charset="0"/>
              </a:rPr>
              <a:t>Our reliance on third-party manufacturers and suppliers to supply our products and products in development may increase the risk that we will not have</a:t>
            </a:r>
            <a:r>
              <a:rPr lang="en-US" sz="1600" kern="1200" dirty="0" smtClean="0">
                <a:solidFill>
                  <a:schemeClr val="tx1"/>
                </a:solidFill>
                <a:effectLst/>
                <a:latin typeface="Arial" charset="0"/>
                <a:ea typeface="+mn-ea"/>
                <a:cs typeface="Arial" charset="0"/>
              </a:rPr>
              <a:t> </a:t>
            </a:r>
            <a:r>
              <a:rPr lang="en-US" sz="1600" b="1" i="1" kern="1200" dirty="0" smtClean="0">
                <a:solidFill>
                  <a:schemeClr val="tx1"/>
                </a:solidFill>
                <a:effectLst/>
                <a:latin typeface="Arial" charset="0"/>
                <a:ea typeface="+mn-ea"/>
                <a:cs typeface="Arial" charset="0"/>
              </a:rPr>
              <a:t>appropriate supplies of our products or our products in development, which could adversely affect our business, results of operations and financial condition. </a:t>
            </a:r>
            <a:r>
              <a:rPr lang="en-US" sz="1600" b="0" i="0" kern="1200" dirty="0" smtClean="0">
                <a:solidFill>
                  <a:schemeClr val="tx1"/>
                </a:solidFill>
                <a:effectLst/>
                <a:latin typeface="Arial" charset="0"/>
                <a:ea typeface="+mn-ea"/>
                <a:cs typeface="Arial" charset="0"/>
              </a:rPr>
              <a:t>"</a:t>
            </a:r>
          </a:p>
          <a:p>
            <a:endParaRPr lang="en-US" sz="1600" b="0" i="0" kern="1200" dirty="0" smtClean="0">
              <a:solidFill>
                <a:schemeClr val="tx1"/>
              </a:solidFill>
              <a:effectLst/>
              <a:latin typeface="Arial" charset="0"/>
              <a:ea typeface="+mn-ea"/>
              <a:cs typeface="Arial" charset="0"/>
            </a:endParaRPr>
          </a:p>
          <a:p>
            <a:r>
              <a:rPr lang="en-US" sz="1600" kern="1200" dirty="0" err="1" smtClean="0">
                <a:solidFill>
                  <a:schemeClr val="tx1"/>
                </a:solidFill>
                <a:effectLst/>
                <a:latin typeface="Arial" charset="0"/>
                <a:ea typeface="+mn-ea"/>
                <a:cs typeface="Arial" charset="0"/>
              </a:rPr>
              <a:t>Hospira</a:t>
            </a:r>
            <a:r>
              <a:rPr lang="en-US" sz="1600" kern="1200" dirty="0" smtClean="0">
                <a:solidFill>
                  <a:schemeClr val="tx1"/>
                </a:solidFill>
                <a:effectLst/>
                <a:latin typeface="Arial" charset="0"/>
                <a:ea typeface="+mn-ea"/>
                <a:cs typeface="Arial" charset="0"/>
              </a:rPr>
              <a:t> SEC filing</a:t>
            </a:r>
            <a:r>
              <a:rPr lang="en-US" sz="1600" kern="1200" baseline="0" dirty="0" smtClean="0">
                <a:solidFill>
                  <a:schemeClr val="tx1"/>
                </a:solidFill>
                <a:effectLst/>
                <a:latin typeface="Arial" charset="0"/>
                <a:ea typeface="+mn-ea"/>
                <a:cs typeface="Arial" charset="0"/>
              </a:rPr>
              <a:t> states:</a:t>
            </a:r>
            <a:r>
              <a:rPr lang="en-US" sz="1600" kern="1200" dirty="0" smtClean="0">
                <a:solidFill>
                  <a:schemeClr val="tx1"/>
                </a:solidFill>
                <a:effectLst/>
                <a:latin typeface="Arial" charset="0"/>
                <a:ea typeface="+mn-ea"/>
                <a:cs typeface="Arial" charset="0"/>
              </a:rPr>
              <a:t/>
            </a:r>
            <a:br>
              <a:rPr lang="en-US" sz="1600" kern="1200" dirty="0" smtClean="0">
                <a:solidFill>
                  <a:schemeClr val="tx1"/>
                </a:solidFill>
                <a:effectLst/>
                <a:latin typeface="Arial" charset="0"/>
                <a:ea typeface="+mn-ea"/>
                <a:cs typeface="Arial" charset="0"/>
              </a:rPr>
            </a:br>
            <a:r>
              <a:rPr lang="en-US" sz="1600" kern="1200" dirty="0" smtClean="0">
                <a:solidFill>
                  <a:schemeClr val="tx1"/>
                </a:solidFill>
                <a:effectLst/>
                <a:latin typeface="Arial" charset="0"/>
                <a:ea typeface="+mn-ea"/>
                <a:cs typeface="Arial" charset="0"/>
              </a:rPr>
              <a:t>"</a:t>
            </a:r>
            <a:r>
              <a:rPr lang="en-US" sz="1600" b="1" kern="1200" dirty="0" smtClean="0">
                <a:solidFill>
                  <a:schemeClr val="tx1"/>
                </a:solidFill>
                <a:effectLst/>
                <a:latin typeface="Arial" charset="0"/>
                <a:ea typeface="+mn-ea"/>
                <a:cs typeface="Arial" charset="0"/>
              </a:rPr>
              <a:t>Manufacturing</a:t>
            </a:r>
            <a:endParaRPr lang="en-US" sz="1200" dirty="0" smtClean="0">
              <a:effectLst/>
            </a:endParaRPr>
          </a:p>
          <a:p>
            <a:r>
              <a:rPr lang="en-US" sz="1200" kern="1200" dirty="0" smtClean="0">
                <a:solidFill>
                  <a:schemeClr val="tx1"/>
                </a:solidFill>
                <a:effectLst/>
                <a:latin typeface="Arial" charset="0"/>
                <a:ea typeface="+mn-ea"/>
                <a:cs typeface="Arial" charset="0"/>
              </a:rPr>
              <a:t>As of December 31, 2014, we operated 15 primary manufacturing facilities globally which are identified in "Part I, Item 2. Properties" of this report. Our largest operating facilities, located in Rocky Mount, North Carolina; Austin, </a:t>
            </a:r>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25</a:t>
            </a:fld>
            <a:endParaRPr lang="en-US"/>
          </a:p>
        </p:txBody>
      </p:sp>
    </p:spTree>
    <p:extLst>
      <p:ext uri="{BB962C8B-B14F-4D97-AF65-F5344CB8AC3E}">
        <p14:creationId xmlns:p14="http://schemas.microsoft.com/office/powerpoint/2010/main" val="25644094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4650" y="698500"/>
            <a:ext cx="6205538"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26</a:t>
            </a:fld>
            <a:endParaRPr lang="en-US"/>
          </a:p>
        </p:txBody>
      </p:sp>
    </p:spTree>
    <p:extLst>
      <p:ext uri="{BB962C8B-B14F-4D97-AF65-F5344CB8AC3E}">
        <p14:creationId xmlns:p14="http://schemas.microsoft.com/office/powerpoint/2010/main" val="19328683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4650" y="698500"/>
            <a:ext cx="6205538" cy="3490913"/>
          </a:xfrm>
        </p:spPr>
      </p:sp>
      <p:sp>
        <p:nvSpPr>
          <p:cNvPr id="3" name="Notes Placeholder 2"/>
          <p:cNvSpPr>
            <a:spLocks noGrp="1"/>
          </p:cNvSpPr>
          <p:nvPr>
            <p:ph type="body" idx="1"/>
          </p:nvPr>
        </p:nvSpPr>
        <p:spPr/>
        <p:txBody>
          <a:bodyPr>
            <a:normAutofit/>
          </a:bodyPr>
          <a:lstStyle/>
          <a:p>
            <a:r>
              <a:rPr lang="en-US" dirty="0" smtClean="0"/>
              <a:t>NB: </a:t>
            </a:r>
            <a:r>
              <a:rPr lang="en-US" baseline="0" dirty="0" smtClean="0"/>
              <a:t> after making table in wp5.1, import it into Word and save it as Word. Otherwise some of the borders disappear (randomly).  </a:t>
            </a:r>
          </a:p>
          <a:p>
            <a:r>
              <a:rPr lang="en-US" baseline="0" dirty="0" smtClean="0"/>
              <a:t>In wp5.1,  use FORMAT-CELL-JUSTIFY rather than centering the text or flushing right </a:t>
            </a:r>
          </a:p>
          <a:p>
            <a:r>
              <a:rPr lang="en-US" baseline="0" dirty="0" smtClean="0"/>
              <a:t>Spacing (OPTIONS) should be  .09 for top left and right?</a:t>
            </a:r>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27</a:t>
            </a:fld>
            <a:endParaRPr lang="en-US"/>
          </a:p>
        </p:txBody>
      </p:sp>
    </p:spTree>
    <p:extLst>
      <p:ext uri="{BB962C8B-B14F-4D97-AF65-F5344CB8AC3E}">
        <p14:creationId xmlns:p14="http://schemas.microsoft.com/office/powerpoint/2010/main" val="37197141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4650" y="698500"/>
            <a:ext cx="6205538" cy="3490913"/>
          </a:xfrm>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400" dirty="0" smtClean="0">
                <a:latin typeface="Arial" panose="020B0604020202020204" pitchFamily="34" charset="0"/>
                <a:ea typeface="Times New Roman"/>
                <a:cs typeface="Arial" panose="020B0604020202020204" pitchFamily="34" charset="0"/>
              </a:rPr>
              <a:t>Did the </a:t>
            </a:r>
            <a:r>
              <a:rPr lang="en-US" sz="1400" dirty="0" err="1" smtClean="0">
                <a:latin typeface="Arial" panose="020B0604020202020204" pitchFamily="34" charset="0"/>
                <a:ea typeface="Times New Roman"/>
                <a:cs typeface="Arial" panose="020B0604020202020204" pitchFamily="34" charset="0"/>
              </a:rPr>
              <a:t>Medecines</a:t>
            </a:r>
            <a:r>
              <a:rPr lang="en-US" sz="1400" dirty="0" smtClean="0">
                <a:latin typeface="Arial" panose="020B0604020202020204" pitchFamily="34" charset="0"/>
                <a:ea typeface="Times New Roman"/>
                <a:cs typeface="Arial" panose="020B0604020202020204" pitchFamily="34" charset="0"/>
              </a:rPr>
              <a:t>/Ben Venue activity DISCLOSE the invention to the public?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400" dirty="0" smtClean="0">
                <a:latin typeface="Arial" panose="020B0604020202020204" pitchFamily="34" charset="0"/>
                <a:ea typeface="Times New Roman"/>
                <a:cs typeface="Arial" panose="020B0604020202020204" pitchFamily="34" charset="0"/>
              </a:rPr>
              <a:t>If not, and if the use of DISCLOSURE in 102(b)(1) means that the activities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400" dirty="0" smtClean="0">
                <a:latin typeface="Arial" panose="020B0604020202020204" pitchFamily="34" charset="0"/>
                <a:ea typeface="Times New Roman"/>
                <a:cs typeface="Arial" panose="020B0604020202020204" pitchFamily="34" charset="0"/>
              </a:rPr>
              <a:t>listed in 102(a) must also be DISCLOSURES,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400" dirty="0" smtClean="0">
                <a:latin typeface="Arial" panose="020B0604020202020204" pitchFamily="34" charset="0"/>
                <a:ea typeface="Times New Roman"/>
                <a:cs typeface="Arial" panose="020B0604020202020204" pitchFamily="34" charset="0"/>
              </a:rPr>
              <a:t>then under the AIA, entities like Medicines might not face an ON-BUY bar.</a:t>
            </a:r>
          </a:p>
          <a:p>
            <a:endParaRPr lang="en-US" sz="1400"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28</a:t>
            </a:fld>
            <a:endParaRPr lang="en-US"/>
          </a:p>
        </p:txBody>
      </p:sp>
    </p:spTree>
    <p:extLst>
      <p:ext uri="{BB962C8B-B14F-4D97-AF65-F5344CB8AC3E}">
        <p14:creationId xmlns:p14="http://schemas.microsoft.com/office/powerpoint/2010/main" val="27241893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4650" y="698500"/>
            <a:ext cx="6205538" cy="3490913"/>
          </a:xfrm>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charset="0"/>
                <a:ea typeface="+mn-ea"/>
                <a:cs typeface="Arial" charset="0"/>
              </a:rPr>
              <a:t>"Accordingly, we hold the asserted</a:t>
            </a:r>
          </a:p>
          <a:p>
            <a:r>
              <a:rPr lang="en-US" sz="1200" b="0" i="0" u="none" strike="noStrike" kern="1200" baseline="0" dirty="0" smtClean="0">
                <a:solidFill>
                  <a:schemeClr val="tx1"/>
                </a:solidFill>
                <a:latin typeface="Arial" charset="0"/>
                <a:ea typeface="+mn-ea"/>
                <a:cs typeface="Arial" charset="0"/>
              </a:rPr>
              <a:t>claims invalid, and decline to reach the other issues</a:t>
            </a:r>
          </a:p>
          <a:p>
            <a:r>
              <a:rPr lang="en-US" sz="1200" b="0" i="0" u="none" strike="noStrike" kern="1200" baseline="0" dirty="0" smtClean="0">
                <a:solidFill>
                  <a:schemeClr val="tx1"/>
                </a:solidFill>
                <a:latin typeface="Arial" charset="0"/>
                <a:ea typeface="+mn-ea"/>
                <a:cs typeface="Arial" charset="0"/>
              </a:rPr>
              <a:t>raised by the parties.</a:t>
            </a:r>
          </a:p>
          <a:p>
            <a:r>
              <a:rPr lang="en-US" sz="1200" b="1" i="0" u="none" strike="noStrike" kern="1200" baseline="0" dirty="0" smtClean="0">
                <a:solidFill>
                  <a:schemeClr val="tx1"/>
                </a:solidFill>
                <a:latin typeface="Arial" charset="0"/>
                <a:ea typeface="+mn-ea"/>
                <a:cs typeface="Arial" charset="0"/>
              </a:rPr>
              <a:t>REVERSED"</a:t>
            </a:r>
          </a:p>
          <a:p>
            <a:r>
              <a:rPr lang="en-US" sz="1200" dirty="0" smtClean="0"/>
              <a:t>Cardinal was the other way:  Fed Cir found no </a:t>
            </a:r>
            <a:r>
              <a:rPr lang="en-US" sz="1200" dirty="0" err="1" smtClean="0"/>
              <a:t>infr</a:t>
            </a:r>
            <a:r>
              <a:rPr lang="en-US" sz="1200" dirty="0" smtClean="0"/>
              <a:t> so it declined to consider validity.  But AI wanted DJ of</a:t>
            </a:r>
            <a:r>
              <a:rPr lang="en-US" sz="1200" baseline="0" dirty="0" smtClean="0"/>
              <a:t> invalidity so Supremes scolded Fed Cir.  It doesn't work in reverse whether or not </a:t>
            </a:r>
            <a:r>
              <a:rPr lang="en-US" sz="1200" dirty="0" err="1" smtClean="0"/>
              <a:t>Hospira</a:t>
            </a:r>
            <a:r>
              <a:rPr lang="en-US" sz="1200" dirty="0" smtClean="0"/>
              <a:t> countersued</a:t>
            </a:r>
            <a:r>
              <a:rPr lang="en-US" sz="1200" baseline="0" dirty="0" smtClean="0"/>
              <a:t> </a:t>
            </a:r>
            <a:r>
              <a:rPr lang="en-US" sz="1200" dirty="0" smtClean="0"/>
              <a:t>for a DJ of</a:t>
            </a:r>
            <a:r>
              <a:rPr lang="en-US" sz="1200" baseline="0" dirty="0" smtClean="0"/>
              <a:t> non</a:t>
            </a:r>
            <a:r>
              <a:rPr lang="en-US" sz="1200" dirty="0" smtClean="0"/>
              <a:t> infringement.  (in fact it was</a:t>
            </a:r>
            <a:r>
              <a:rPr lang="en-US" sz="1200" baseline="0" dirty="0" smtClean="0"/>
              <a:t> in the prayer for relief but not set up as a separate cause of action.  AI originally = 3 </a:t>
            </a:r>
            <a:r>
              <a:rPr lang="en-US" sz="1200" baseline="0" dirty="0" err="1" smtClean="0"/>
              <a:t>Teva</a:t>
            </a:r>
            <a:r>
              <a:rPr lang="en-US" sz="1200" baseline="0" dirty="0" smtClean="0"/>
              <a:t> entities.   </a:t>
            </a:r>
            <a:r>
              <a:rPr lang="en-US" sz="1200" baseline="0" dirty="0" err="1" smtClean="0"/>
              <a:t>Hospira</a:t>
            </a:r>
            <a:r>
              <a:rPr lang="en-US" sz="1200" baseline="0" dirty="0" smtClean="0"/>
              <a:t> is now part of Pfizer.  It </a:t>
            </a:r>
            <a:r>
              <a:rPr lang="en-US" sz="1200" baseline="0" dirty="0" err="1" smtClean="0"/>
              <a:t>originaly</a:t>
            </a:r>
            <a:r>
              <a:rPr lang="en-US" sz="1200" baseline="0" dirty="0" smtClean="0"/>
              <a:t> was  the injectable drug arm (</a:t>
            </a:r>
            <a:r>
              <a:rPr lang="en-US" sz="1200" baseline="0" dirty="0" err="1" smtClean="0"/>
              <a:t>npi</a:t>
            </a:r>
            <a:r>
              <a:rPr lang="en-US" sz="1200" baseline="0" dirty="0" smtClean="0"/>
              <a:t>) of Abbott.  Wikipedia lists </a:t>
            </a:r>
            <a:r>
              <a:rPr lang="en-US" sz="1200" baseline="0" dirty="0" err="1" smtClean="0"/>
              <a:t>teva</a:t>
            </a:r>
            <a:r>
              <a:rPr lang="en-US" sz="1200" baseline="0" dirty="0" smtClean="0"/>
              <a:t> as a competitor.  </a:t>
            </a:r>
            <a:r>
              <a:rPr lang="en-US" sz="1200" baseline="0" dirty="0" err="1" smtClean="0"/>
              <a:t>Hmmmm</a:t>
            </a:r>
            <a:r>
              <a:rPr lang="en-US" sz="1200" baseline="0" dirty="0" smtClean="0"/>
              <a:t>.  1</a:t>
            </a:r>
            <a:r>
              <a:rPr lang="en-US" sz="1200" baseline="30000" dirty="0" smtClean="0"/>
              <a:t>st</a:t>
            </a:r>
            <a:r>
              <a:rPr lang="en-US" sz="1200" baseline="0" dirty="0" smtClean="0"/>
              <a:t> docket entry with '</a:t>
            </a:r>
            <a:r>
              <a:rPr lang="en-US" sz="1200" baseline="0" dirty="0" err="1" smtClean="0"/>
              <a:t>hospira</a:t>
            </a:r>
            <a:r>
              <a:rPr lang="en-US" sz="1200" baseline="0" dirty="0" smtClean="0"/>
              <a:t>' is 125 – when med serves its </a:t>
            </a:r>
            <a:r>
              <a:rPr lang="en-US" sz="1200" baseline="0" dirty="0" err="1" smtClean="0"/>
              <a:t>interrogs</a:t>
            </a:r>
            <a:r>
              <a:rPr lang="en-US" sz="1200" baseline="0" dirty="0" smtClean="0"/>
              <a:t> on 'recently-consolidated </a:t>
            </a:r>
            <a:r>
              <a:rPr lang="en-US" sz="1200" baseline="0" dirty="0" err="1" smtClean="0"/>
              <a:t>hospira</a:t>
            </a:r>
            <a:r>
              <a:rPr lang="en-US" sz="1200" baseline="0" dirty="0" smtClean="0"/>
              <a:t>' but it looks like </a:t>
            </a:r>
            <a:r>
              <a:rPr lang="en-US" sz="1200" baseline="0" dirty="0" err="1" smtClean="0"/>
              <a:t>teva</a:t>
            </a:r>
            <a:r>
              <a:rPr lang="en-US" sz="1200" baseline="0" dirty="0" smtClean="0"/>
              <a:t> stays in the suit?</a:t>
            </a:r>
            <a:endParaRPr lang="en-US" sz="1200" dirty="0" smtClean="0"/>
          </a:p>
          <a:p>
            <a:r>
              <a:rPr lang="en-US" sz="1200" dirty="0" smtClean="0"/>
              <a:t>Perhaps if PO wins on </a:t>
            </a:r>
            <a:r>
              <a:rPr lang="en-US" sz="1200" dirty="0" err="1" smtClean="0"/>
              <a:t>val</a:t>
            </a:r>
            <a:r>
              <a:rPr lang="en-US" sz="1200" baseline="0" dirty="0" smtClean="0"/>
              <a:t> but loses on </a:t>
            </a:r>
            <a:r>
              <a:rPr lang="en-US" sz="1200" baseline="0" dirty="0" err="1" smtClean="0"/>
              <a:t>infr</a:t>
            </a:r>
            <a:r>
              <a:rPr lang="en-US" sz="1200" baseline="0" dirty="0" smtClean="0"/>
              <a:t>, and both appeal, and Fed Cir rules invalid, the Fed Cir NEVE has to reach </a:t>
            </a:r>
            <a:r>
              <a:rPr lang="en-US" sz="1200" baseline="0" dirty="0" err="1" smtClean="0"/>
              <a:t>infr</a:t>
            </a:r>
            <a:r>
              <a:rPr lang="en-US" sz="1200" baseline="0" dirty="0" smtClean="0"/>
              <a:t>, even if AI filed countersuit for DJ of non-</a:t>
            </a:r>
            <a:r>
              <a:rPr lang="en-US" sz="1200" baseline="0" dirty="0" err="1" smtClean="0"/>
              <a:t>infr</a:t>
            </a:r>
            <a:r>
              <a:rPr lang="en-US" sz="1200" baseline="0" dirty="0" smtClean="0"/>
              <a:t>?</a:t>
            </a:r>
          </a:p>
          <a:p>
            <a:endParaRPr lang="en-US" sz="1200" baseline="0" dirty="0" smtClean="0"/>
          </a:p>
          <a:p>
            <a:r>
              <a:rPr lang="en-US" sz="1200" baseline="0" dirty="0" smtClean="0"/>
              <a:t>The view of Dan Shapiro HLS 75  (in the 80s, general litigator) of the odds of winning if you have a good case v. if you have a bad case.  Both are 50-50.</a:t>
            </a:r>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29</a:t>
            </a:fld>
            <a:endParaRPr lang="en-US"/>
          </a:p>
        </p:txBody>
      </p:sp>
    </p:spTree>
    <p:extLst>
      <p:ext uri="{BB962C8B-B14F-4D97-AF65-F5344CB8AC3E}">
        <p14:creationId xmlns:p14="http://schemas.microsoft.com/office/powerpoint/2010/main" val="770761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F4F5E-048E-447B-A044-B6DF49934BAB}" type="slidenum">
              <a:rPr lang="en-US"/>
              <a:pPr/>
              <a:t>3</a:t>
            </a:fld>
            <a:endParaRPr lang="en-US"/>
          </a:p>
        </p:txBody>
      </p:sp>
      <p:sp>
        <p:nvSpPr>
          <p:cNvPr id="20482" name="Rectangle 2"/>
          <p:cNvSpPr>
            <a:spLocks noGrp="1" noRot="1" noChangeAspect="1" noChangeArrowheads="1" noTextEdit="1"/>
          </p:cNvSpPr>
          <p:nvPr>
            <p:ph type="sldImg"/>
          </p:nvPr>
        </p:nvSpPr>
        <p:spPr>
          <a:xfrm>
            <a:off x="374650" y="698500"/>
            <a:ext cx="6205538" cy="3490913"/>
          </a:xfrm>
          <a:ln/>
        </p:spPr>
      </p:sp>
      <p:sp>
        <p:nvSpPr>
          <p:cNvPr id="20483" name="Rectangle 3"/>
          <p:cNvSpPr>
            <a:spLocks noGrp="1" noChangeArrowheads="1"/>
          </p:cNvSpPr>
          <p:nvPr>
            <p:ph type="body" idx="1"/>
          </p:nvPr>
        </p:nvSpPr>
        <p:spPr/>
        <p:txBody>
          <a:bodyPr/>
          <a:lstStyle/>
          <a:p>
            <a:pPr>
              <a:lnSpc>
                <a:spcPct val="150000"/>
              </a:lnSpc>
              <a:tabLst>
                <a:tab pos="168275" algn="l"/>
              </a:tabLst>
            </a:pPr>
            <a:r>
              <a:rPr lang="en-US" sz="1200" b="1" kern="1200" dirty="0" smtClean="0">
                <a:solidFill>
                  <a:schemeClr val="tx1"/>
                </a:solidFill>
                <a:latin typeface="Arial" charset="0"/>
                <a:ea typeface="+mn-ea"/>
                <a:cs typeface="Arial" charset="0"/>
              </a:rPr>
              <a:t>A. 112P2  [for applications filed before 3/6/13]</a:t>
            </a:r>
          </a:p>
          <a:p>
            <a:pPr>
              <a:lnSpc>
                <a:spcPct val="150000"/>
              </a:lnSpc>
              <a:tabLst>
                <a:tab pos="168275" algn="l"/>
              </a:tabLst>
            </a:pPr>
            <a:r>
              <a:rPr lang="en-US" sz="1200" b="1" kern="1200" dirty="0" smtClean="0">
                <a:solidFill>
                  <a:schemeClr val="tx1"/>
                </a:solidFill>
                <a:latin typeface="Arial" charset="0"/>
                <a:ea typeface="+mn-ea"/>
                <a:cs typeface="Arial" charset="0"/>
              </a:rPr>
              <a:t>	B. 112(b) [for applications filed after 3/6/13]</a:t>
            </a:r>
          </a:p>
          <a:p>
            <a:pPr>
              <a:lnSpc>
                <a:spcPct val="150000"/>
              </a:lnSpc>
              <a:tabLst>
                <a:tab pos="168275" algn="l"/>
              </a:tabLst>
            </a:pPr>
            <a:r>
              <a:rPr lang="en-US" sz="1200" b="1" kern="1200" dirty="0" smtClean="0">
                <a:solidFill>
                  <a:schemeClr val="tx1"/>
                </a:solidFill>
                <a:latin typeface="Arial" charset="0"/>
                <a:ea typeface="+mn-ea"/>
                <a:cs typeface="Arial" charset="0"/>
              </a:rPr>
              <a:t>	C. the requirement based on the words</a:t>
            </a:r>
          </a:p>
          <a:p>
            <a:pPr>
              <a:lnSpc>
                <a:spcPct val="150000"/>
              </a:lnSpc>
              <a:tabLst>
                <a:tab pos="168275" algn="l"/>
              </a:tabLst>
            </a:pPr>
            <a:r>
              <a:rPr lang="en-US" sz="1200" b="1" kern="1200" dirty="0" smtClean="0">
                <a:solidFill>
                  <a:schemeClr val="tx1"/>
                </a:solidFill>
                <a:latin typeface="Arial" charset="0"/>
                <a:ea typeface="+mn-ea"/>
                <a:cs typeface="Arial" charset="0"/>
              </a:rPr>
              <a:t>		'</a:t>
            </a:r>
            <a:r>
              <a:rPr lang="en-US" sz="1200" b="1" kern="1200" cap="small" dirty="0" smtClean="0">
                <a:solidFill>
                  <a:schemeClr val="tx1"/>
                </a:solidFill>
                <a:latin typeface="Arial" charset="0"/>
                <a:ea typeface="+mn-ea"/>
                <a:cs typeface="Arial" charset="0"/>
              </a:rPr>
              <a:t>particularly</a:t>
            </a:r>
            <a:r>
              <a:rPr lang="en-US" sz="1200" b="1" kern="1200" dirty="0" smtClean="0">
                <a:solidFill>
                  <a:schemeClr val="tx1"/>
                </a:solidFill>
                <a:latin typeface="Arial" charset="0"/>
                <a:ea typeface="+mn-ea"/>
                <a:cs typeface="Arial" charset="0"/>
              </a:rPr>
              <a:t> point out and </a:t>
            </a:r>
            <a:r>
              <a:rPr lang="en-US" sz="1200" b="1" kern="1200" cap="small" dirty="0" smtClean="0">
                <a:solidFill>
                  <a:schemeClr val="tx1"/>
                </a:solidFill>
                <a:latin typeface="Arial" charset="0"/>
                <a:ea typeface="+mn-ea"/>
                <a:cs typeface="Arial" charset="0"/>
              </a:rPr>
              <a:t>distinctly</a:t>
            </a:r>
            <a:r>
              <a:rPr lang="en-US" sz="1200" b="1" kern="1200" dirty="0" smtClean="0">
                <a:solidFill>
                  <a:schemeClr val="tx1"/>
                </a:solidFill>
                <a:latin typeface="Arial" charset="0"/>
                <a:ea typeface="+mn-ea"/>
                <a:cs typeface="Arial" charset="0"/>
              </a:rPr>
              <a:t> claim' [the] invention.</a:t>
            </a:r>
          </a:p>
          <a:p>
            <a:pPr>
              <a:lnSpc>
                <a:spcPct val="150000"/>
              </a:lnSpc>
              <a:tabLst>
                <a:tab pos="168275" algn="l"/>
              </a:tabLst>
            </a:pPr>
            <a:r>
              <a:rPr lang="en-US" sz="1200" b="1" kern="1200" dirty="0" smtClean="0">
                <a:solidFill>
                  <a:schemeClr val="tx1"/>
                </a:solidFill>
                <a:latin typeface="Arial" charset="0"/>
                <a:ea typeface="+mn-ea"/>
                <a:cs typeface="Arial" charset="0"/>
              </a:rPr>
              <a:t>	D. The Last Refuge of Scoundrels</a:t>
            </a:r>
          </a:p>
          <a:p>
            <a:endParaRPr lang="en-US" dirty="0"/>
          </a:p>
        </p:txBody>
      </p:sp>
    </p:spTree>
    <p:extLst>
      <p:ext uri="{BB962C8B-B14F-4D97-AF65-F5344CB8AC3E}">
        <p14:creationId xmlns:p14="http://schemas.microsoft.com/office/powerpoint/2010/main" val="22733291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4650" y="698500"/>
            <a:ext cx="6205538" cy="3490913"/>
          </a:xfrm>
        </p:spPr>
      </p:sp>
      <p:sp>
        <p:nvSpPr>
          <p:cNvPr id="3" name="Notes Placeholder 2"/>
          <p:cNvSpPr>
            <a:spLocks noGrp="1"/>
          </p:cNvSpPr>
          <p:nvPr>
            <p:ph type="body" idx="1"/>
          </p:nvPr>
        </p:nvSpPr>
        <p:spPr/>
        <p:txBody>
          <a:bodyPr/>
          <a:lstStyle/>
          <a:p>
            <a:r>
              <a:rPr lang="en-US" kern="0" dirty="0" smtClean="0"/>
              <a:t>Questions?  Final slides</a:t>
            </a:r>
            <a:r>
              <a:rPr lang="en-US" kern="0" baseline="0" dirty="0" smtClean="0"/>
              <a:t> may be posted at</a:t>
            </a:r>
            <a:r>
              <a:rPr lang="en-US" kern="0" dirty="0" smtClean="0"/>
              <a:t>  myunpublishedworks.com/DOCS/102b112b.pptx.  If not,</a:t>
            </a:r>
            <a:r>
              <a:rPr lang="en-US" kern="0" baseline="0" dirty="0" smtClean="0"/>
              <a:t> </a:t>
            </a:r>
            <a:r>
              <a:rPr lang="en-US" kern="0" dirty="0" smtClean="0"/>
              <a:t>email me at</a:t>
            </a:r>
          </a:p>
          <a:p>
            <a:pPr lvl="1" indent="0">
              <a:buFontTx/>
              <a:buNone/>
            </a:pPr>
            <a:r>
              <a:rPr lang="en-US" kern="0" dirty="0" smtClean="0">
                <a:hlinkClick r:id="rId3"/>
              </a:rPr>
              <a:t>rjmorris@alumni.brown.edu</a:t>
            </a:r>
            <a:endParaRPr lang="en-US" kern="0" dirty="0" smtClean="0"/>
          </a:p>
          <a:p>
            <a:endParaRPr lang="en-US" kern="0" dirty="0" smtClean="0"/>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30</a:t>
            </a:fld>
            <a:endParaRPr lang="en-US"/>
          </a:p>
        </p:txBody>
      </p:sp>
    </p:spTree>
    <p:extLst>
      <p:ext uri="{BB962C8B-B14F-4D97-AF65-F5344CB8AC3E}">
        <p14:creationId xmlns:p14="http://schemas.microsoft.com/office/powerpoint/2010/main" val="2314097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F4F5E-048E-447B-A044-B6DF49934BAB}" type="slidenum">
              <a:rPr lang="en-US"/>
              <a:pPr/>
              <a:t>4</a:t>
            </a:fld>
            <a:endParaRPr lang="en-US"/>
          </a:p>
        </p:txBody>
      </p:sp>
      <p:sp>
        <p:nvSpPr>
          <p:cNvPr id="20482" name="Rectangle 2"/>
          <p:cNvSpPr>
            <a:spLocks noGrp="1" noRot="1" noChangeAspect="1" noChangeArrowheads="1" noTextEdit="1"/>
          </p:cNvSpPr>
          <p:nvPr>
            <p:ph type="sldImg"/>
          </p:nvPr>
        </p:nvSpPr>
        <p:spPr>
          <a:xfrm>
            <a:off x="374650" y="698500"/>
            <a:ext cx="6205538" cy="3490913"/>
          </a:xfrm>
          <a:ln/>
        </p:spPr>
      </p:sp>
      <p:sp>
        <p:nvSpPr>
          <p:cNvPr id="20483" name="Rectangle 3"/>
          <p:cNvSpPr>
            <a:spLocks noGrp="1" noChangeArrowheads="1"/>
          </p:cNvSpPr>
          <p:nvPr>
            <p:ph type="body" idx="1"/>
          </p:nvPr>
        </p:nvSpPr>
        <p:spPr/>
        <p:txBody>
          <a:bodyPr/>
          <a:lstStyle/>
          <a:p>
            <a:pPr>
              <a:lnSpc>
                <a:spcPct val="130000"/>
              </a:lnSpc>
              <a:tabLst>
                <a:tab pos="806450" algn="l"/>
              </a:tabLst>
            </a:pPr>
            <a:r>
              <a:rPr lang="en-US" sz="1200" b="1" dirty="0" smtClean="0">
                <a:effectLst>
                  <a:outerShdw blurRad="38100" dist="38100" dir="2700000" algn="tl">
                    <a:srgbClr val="000000">
                      <a:alpha val="43137"/>
                    </a:srgbClr>
                  </a:outerShdw>
                </a:effectLst>
                <a:latin typeface="Century" panose="02040604050505020304" pitchFamily="18" charset="0"/>
              </a:rPr>
              <a:t>Alice said</a:t>
            </a:r>
            <a:r>
              <a:rPr lang="en-US" sz="1200" b="1" baseline="0" dirty="0" smtClean="0">
                <a:effectLst>
                  <a:outerShdw blurRad="38100" dist="38100" dir="2700000" algn="tl">
                    <a:srgbClr val="000000">
                      <a:alpha val="43137"/>
                    </a:srgbClr>
                  </a:outerShdw>
                </a:effectLst>
                <a:latin typeface="Century" panose="02040604050505020304" pitchFamily="18" charset="0"/>
              </a:rPr>
              <a:t> that f</a:t>
            </a:r>
            <a:r>
              <a:rPr lang="en-US" sz="1200" b="1" dirty="0" smtClean="0">
                <a:effectLst>
                  <a:outerShdw blurRad="38100" dist="38100" dir="2700000" algn="tl">
                    <a:srgbClr val="000000">
                      <a:alpha val="43137"/>
                    </a:srgbClr>
                  </a:outerShdw>
                </a:effectLst>
                <a:latin typeface="Century" panose="02040604050505020304" pitchFamily="18" charset="0"/>
              </a:rPr>
              <a:t>or 101 there's  no need to think about the prior art or the HOA-TA.  </a:t>
            </a:r>
          </a:p>
          <a:p>
            <a:pPr>
              <a:lnSpc>
                <a:spcPct val="130000"/>
              </a:lnSpc>
              <a:tabLst>
                <a:tab pos="806450" algn="l"/>
              </a:tabLst>
            </a:pPr>
            <a:r>
              <a:rPr lang="en-US" sz="1200" b="1" dirty="0" smtClean="0">
                <a:effectLst>
                  <a:outerShdw blurRad="38100" dist="38100" dir="2700000" algn="tl">
                    <a:srgbClr val="000000">
                      <a:alpha val="43137"/>
                    </a:srgbClr>
                  </a:outerShdw>
                </a:effectLst>
                <a:latin typeface="Century" panose="02040604050505020304" pitchFamily="18" charset="0"/>
              </a:rPr>
              <a:t>Rather, just remember Duke Ellington and Potter</a:t>
            </a:r>
            <a:r>
              <a:rPr lang="en-US" sz="1200" b="1" baseline="0" dirty="0" smtClean="0">
                <a:effectLst>
                  <a:outerShdw blurRad="38100" dist="38100" dir="2700000" algn="tl">
                    <a:srgbClr val="000000">
                      <a:alpha val="43137"/>
                    </a:srgbClr>
                  </a:outerShdw>
                </a:effectLst>
                <a:latin typeface="Century" panose="02040604050505020304" pitchFamily="18" charset="0"/>
              </a:rPr>
              <a:t> Stewart</a:t>
            </a:r>
            <a:r>
              <a:rPr lang="en-US" sz="1200" b="1" dirty="0" smtClean="0">
                <a:effectLst>
                  <a:outerShdw blurRad="38100" dist="38100" dir="2700000" algn="tl">
                    <a:srgbClr val="000000">
                      <a:alpha val="43137"/>
                    </a:srgbClr>
                  </a:outerShdw>
                </a:effectLst>
                <a:latin typeface="Century" panose="02040604050505020304" pitchFamily="18" charset="0"/>
              </a:rPr>
              <a:t>:</a:t>
            </a:r>
          </a:p>
          <a:p>
            <a:pPr>
              <a:lnSpc>
                <a:spcPct val="130000"/>
              </a:lnSpc>
              <a:tabLst>
                <a:tab pos="806450" algn="l"/>
              </a:tabLst>
            </a:pPr>
            <a:r>
              <a:rPr lang="en-US" sz="1200" b="1" dirty="0" smtClean="0">
                <a:effectLst>
                  <a:outerShdw blurRad="38100" dist="38100" dir="2700000" algn="tl">
                    <a:srgbClr val="000000">
                      <a:alpha val="43137"/>
                    </a:srgbClr>
                  </a:outerShdw>
                </a:effectLst>
                <a:latin typeface="Century" panose="02040604050505020304" pitchFamily="18" charset="0"/>
              </a:rPr>
              <a:t>DE:  If it sounds good, it is good. PS:</a:t>
            </a:r>
            <a:r>
              <a:rPr lang="en-US" sz="1200" b="1" baseline="0" dirty="0" smtClean="0">
                <a:effectLst>
                  <a:outerShdw blurRad="38100" dist="38100" dir="2700000" algn="tl">
                    <a:srgbClr val="000000">
                      <a:alpha val="43137"/>
                    </a:srgbClr>
                  </a:outerShdw>
                </a:effectLst>
                <a:latin typeface="Century" panose="02040604050505020304" pitchFamily="18" charset="0"/>
              </a:rPr>
              <a:t> </a:t>
            </a:r>
            <a:r>
              <a:rPr lang="en-US" sz="1200" b="1" dirty="0" smtClean="0">
                <a:effectLst>
                  <a:outerShdw blurRad="38100" dist="38100" dir="2700000" algn="tl">
                    <a:srgbClr val="000000">
                      <a:alpha val="43137"/>
                    </a:srgbClr>
                  </a:outerShdw>
                </a:effectLst>
                <a:latin typeface="Century" panose="02040604050505020304" pitchFamily="18" charset="0"/>
              </a:rPr>
              <a:t>You know it when you see it.  [and/or his clerk Alan Novak,</a:t>
            </a:r>
            <a:r>
              <a:rPr lang="en-US" sz="1200" b="1" baseline="0" dirty="0" smtClean="0">
                <a:effectLst>
                  <a:outerShdw blurRad="38100" dist="38100" dir="2700000" algn="tl">
                    <a:srgbClr val="000000">
                      <a:alpha val="43137"/>
                    </a:srgbClr>
                  </a:outerShdw>
                </a:effectLst>
                <a:latin typeface="Century" panose="02040604050505020304" pitchFamily="18" charset="0"/>
              </a:rPr>
              <a:t> see [http://blogs.wsj.com/law/2007/09/27/the-origins-of-justice-stewarts-i-know-it-when-i-see-it/]</a:t>
            </a:r>
            <a:endParaRPr lang="en-US" sz="1200" b="1" dirty="0" smtClean="0">
              <a:effectLst>
                <a:outerShdw blurRad="38100" dist="38100" dir="2700000" algn="tl">
                  <a:srgbClr val="000000">
                    <a:alpha val="43137"/>
                  </a:srgbClr>
                </a:outerShdw>
              </a:effectLst>
              <a:latin typeface="Century" panose="02040604050505020304" pitchFamily="18" charset="0"/>
            </a:endParaRPr>
          </a:p>
          <a:p>
            <a:r>
              <a:rPr lang="en-US" dirty="0" smtClean="0"/>
              <a:t> - - - - --</a:t>
            </a:r>
          </a:p>
          <a:p>
            <a:endParaRPr lang="en-US" dirty="0" smtClean="0"/>
          </a:p>
          <a:p>
            <a:pPr>
              <a:lnSpc>
                <a:spcPct val="130000"/>
              </a:lnSpc>
              <a:tabLst>
                <a:tab pos="806450" algn="l"/>
              </a:tabLst>
            </a:pPr>
            <a:r>
              <a:rPr lang="en-US" sz="1200" b="1" dirty="0" smtClean="0">
                <a:latin typeface="Century" panose="02040604050505020304" pitchFamily="18" charset="0"/>
              </a:rPr>
              <a:t>DOUBLE POSITIVE=NEGATIVE:</a:t>
            </a:r>
            <a:r>
              <a:rPr lang="en-US" sz="1200" b="1" baseline="0" dirty="0" smtClean="0">
                <a:latin typeface="Century" panose="02040604050505020304" pitchFamily="18" charset="0"/>
              </a:rPr>
              <a:t> </a:t>
            </a:r>
            <a:r>
              <a:rPr lang="en-US" sz="1200" b="1" dirty="0" smtClean="0">
                <a:latin typeface="Century" panose="02040604050505020304" pitchFamily="18" charset="0"/>
              </a:rPr>
              <a:t>Sidney </a:t>
            </a:r>
            <a:r>
              <a:rPr lang="en-US" sz="1200" b="1" dirty="0" err="1" smtClean="0">
                <a:latin typeface="Century" panose="02040604050505020304" pitchFamily="18" charset="0"/>
              </a:rPr>
              <a:t>Morgenbesser</a:t>
            </a:r>
            <a:r>
              <a:rPr lang="en-US" sz="1200" b="1" dirty="0" smtClean="0">
                <a:latin typeface="Century" panose="02040604050505020304" pitchFamily="18" charset="0"/>
              </a:rPr>
              <a:t>, Prof of Philosophy at Columbia, responding to statement by </a:t>
            </a:r>
            <a:r>
              <a:rPr lang="en-US" sz="1200" b="1" dirty="0" err="1" smtClean="0">
                <a:latin typeface="Century" panose="02040604050505020304" pitchFamily="18" charset="0"/>
              </a:rPr>
              <a:t>JLAustin</a:t>
            </a:r>
            <a:r>
              <a:rPr lang="en-US" sz="1200" b="1" dirty="0" smtClean="0">
                <a:latin typeface="Century" panose="02040604050505020304" pitchFamily="18" charset="0"/>
              </a:rPr>
              <a:t>, British philosopher</a:t>
            </a:r>
            <a:r>
              <a:rPr lang="en-US" sz="1200" b="1" baseline="0" dirty="0" smtClean="0">
                <a:latin typeface="Century" panose="02040604050505020304" pitchFamily="18" charset="0"/>
              </a:rPr>
              <a:t> giving a visiting lecture, that nowhere is a double positive a negative.</a:t>
            </a:r>
          </a:p>
          <a:p>
            <a:pPr>
              <a:lnSpc>
                <a:spcPct val="130000"/>
              </a:lnSpc>
              <a:tabLst>
                <a:tab pos="806450" algn="l"/>
              </a:tabLst>
            </a:pPr>
            <a:r>
              <a:rPr lang="en-US" sz="1200" b="1" baseline="0" dirty="0" smtClean="0">
                <a:latin typeface="Century" panose="02040604050505020304" pitchFamily="18" charset="0"/>
              </a:rPr>
              <a:t>See NYT obit Aug 4 2004 or </a:t>
            </a:r>
            <a:r>
              <a:rPr lang="en-US" sz="1200" b="1" baseline="0" dirty="0" err="1" smtClean="0">
                <a:latin typeface="Century" panose="02040604050505020304" pitchFamily="18" charset="0"/>
              </a:rPr>
              <a:t>wikiquote</a:t>
            </a:r>
            <a:r>
              <a:rPr lang="en-US" sz="1200" b="1" baseline="0" dirty="0" smtClean="0">
                <a:latin typeface="Century" panose="02040604050505020304" pitchFamily="18" charset="0"/>
              </a:rPr>
              <a:t> entry for </a:t>
            </a:r>
            <a:r>
              <a:rPr lang="en-US" sz="1200" b="1" baseline="0" dirty="0" err="1" smtClean="0">
                <a:latin typeface="Century" panose="02040604050505020304" pitchFamily="18" charset="0"/>
              </a:rPr>
              <a:t>Morgenbesser</a:t>
            </a:r>
            <a:r>
              <a:rPr lang="en-US" sz="1200" b="1" baseline="0" dirty="0" smtClean="0">
                <a:latin typeface="Century" panose="02040604050505020304" pitchFamily="18" charset="0"/>
              </a:rPr>
              <a:t>.  Visited 1/6/16 – link on wiki to NYT is broken but obit can be found by word search.</a:t>
            </a:r>
            <a:endParaRPr lang="en-US" sz="1200" b="1" dirty="0" smtClean="0">
              <a:latin typeface="Century" panose="02040604050505020304" pitchFamily="18" charset="0"/>
            </a:endParaRPr>
          </a:p>
          <a:p>
            <a:endParaRPr lang="en-US" dirty="0" smtClean="0"/>
          </a:p>
          <a:p>
            <a:endParaRPr lang="en-US" dirty="0" smtClean="0"/>
          </a:p>
        </p:txBody>
      </p:sp>
    </p:spTree>
    <p:extLst>
      <p:ext uri="{BB962C8B-B14F-4D97-AF65-F5344CB8AC3E}">
        <p14:creationId xmlns:p14="http://schemas.microsoft.com/office/powerpoint/2010/main" val="2110796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F4F5E-048E-447B-A044-B6DF49934BAB}" type="slidenum">
              <a:rPr lang="en-US"/>
              <a:pPr/>
              <a:t>5</a:t>
            </a:fld>
            <a:endParaRPr lang="en-US"/>
          </a:p>
        </p:txBody>
      </p:sp>
      <p:sp>
        <p:nvSpPr>
          <p:cNvPr id="20482" name="Rectangle 2"/>
          <p:cNvSpPr>
            <a:spLocks noGrp="1" noRot="1" noChangeAspect="1" noChangeArrowheads="1" noTextEdit="1"/>
          </p:cNvSpPr>
          <p:nvPr>
            <p:ph type="sldImg"/>
          </p:nvPr>
        </p:nvSpPr>
        <p:spPr>
          <a:xfrm>
            <a:off x="374650" y="698500"/>
            <a:ext cx="6205538" cy="3490913"/>
          </a:xfrm>
          <a:ln/>
        </p:spPr>
      </p:sp>
      <p:sp>
        <p:nvSpPr>
          <p:cNvPr id="20483"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600" b="0" dirty="0" smtClean="0">
                <a:latin typeface="Arial" panose="020B0604020202020204" pitchFamily="34" charset="0"/>
                <a:cs typeface="Arial" panose="020B0604020202020204" pitchFamily="34" charset="0"/>
              </a:rPr>
              <a:t>Oops:  you don't invalidate the whole patent, just the claims-in-suit with the indefinite language.  When</a:t>
            </a:r>
            <a:r>
              <a:rPr lang="en-US" sz="1600" b="0" baseline="0" dirty="0" smtClean="0">
                <a:latin typeface="Arial" panose="020B0604020202020204" pitchFamily="34" charset="0"/>
                <a:cs typeface="Arial" panose="020B0604020202020204" pitchFamily="34" charset="0"/>
              </a:rPr>
              <a:t> the Supreme Court misspeaks, those who have to teach the young shudder.</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600" b="0" baseline="0" dirty="0" smtClean="0">
              <a:latin typeface="Arial" panose="020B0604020202020204" pitchFamily="34" charset="0"/>
              <a:cs typeface="Arial" panose="020B0604020202020204"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600" b="1" dirty="0" smtClean="0">
              <a:latin typeface="Arial" panose="020B0604020202020204" pitchFamily="34" charset="0"/>
              <a:cs typeface="Arial" panose="020B0604020202020204"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600" b="0" i="0" u="none" strike="noStrike" kern="1200" baseline="0" dirty="0" smtClean="0">
                <a:solidFill>
                  <a:schemeClr val="tx1"/>
                </a:solidFill>
                <a:latin typeface="Arial" charset="0"/>
                <a:ea typeface="+mn-ea"/>
                <a:cs typeface="Arial" charset="0"/>
              </a:rPr>
              <a:t>Slip op at 12-13  (Ginsburg for the unanimous court) "Falling short in that regard, the expressions “insolubly ambiguous” and “amenable to </a:t>
            </a:r>
            <a:r>
              <a:rPr lang="en-US" sz="1600" b="0" i="0" u="none" strike="noStrike" kern="1200" baseline="0" dirty="0" err="1" smtClean="0">
                <a:solidFill>
                  <a:schemeClr val="tx1"/>
                </a:solidFill>
                <a:latin typeface="Arial" charset="0"/>
                <a:ea typeface="+mn-ea"/>
                <a:cs typeface="Arial" charset="0"/>
              </a:rPr>
              <a:t>construction”permeate</a:t>
            </a:r>
            <a:r>
              <a:rPr lang="en-US" sz="1600" b="0" i="0" u="none" strike="noStrike" kern="1200" baseline="0" dirty="0" smtClean="0">
                <a:solidFill>
                  <a:schemeClr val="tx1"/>
                </a:solidFill>
                <a:latin typeface="Arial" charset="0"/>
                <a:ea typeface="+mn-ea"/>
                <a:cs typeface="Arial" charset="0"/>
              </a:rPr>
              <a:t> the Federal Circuit’s recent decisions concerning§112, ¶2’s requirement.</a:t>
            </a:r>
            <a:r>
              <a:rPr lang="en-US" sz="1600" b="0" i="0" u="none" strike="noStrike" kern="1200" baseline="30000" dirty="0" smtClean="0">
                <a:solidFill>
                  <a:schemeClr val="tx1"/>
                </a:solidFill>
                <a:latin typeface="Arial" charset="0"/>
                <a:ea typeface="+mn-ea"/>
                <a:cs typeface="Arial" charset="0"/>
              </a:rPr>
              <a:t>9 </a:t>
            </a:r>
            <a:r>
              <a:rPr lang="en-US" sz="1600" b="0" i="0" u="none" strike="noStrike" kern="1200" baseline="0" dirty="0" smtClean="0">
                <a:solidFill>
                  <a:schemeClr val="tx1"/>
                </a:solidFill>
                <a:latin typeface="Arial" charset="0"/>
                <a:ea typeface="+mn-ea"/>
                <a:cs typeface="Arial" charset="0"/>
              </a:rPr>
              <a:t>We agree with Nautilus and its </a:t>
            </a:r>
            <a:r>
              <a:rPr lang="en-US" sz="1600" b="0" i="1" u="none" strike="noStrike" kern="1200" baseline="0" dirty="0" smtClean="0">
                <a:solidFill>
                  <a:schemeClr val="tx1"/>
                </a:solidFill>
                <a:latin typeface="Arial" charset="0"/>
                <a:ea typeface="+mn-ea"/>
                <a:cs typeface="Arial" charset="0"/>
              </a:rPr>
              <a:t>amici </a:t>
            </a:r>
            <a:r>
              <a:rPr lang="en-US" sz="1600" b="0" i="0" u="none" strike="noStrike" kern="1200" baseline="0" dirty="0" smtClean="0">
                <a:solidFill>
                  <a:schemeClr val="tx1"/>
                </a:solidFill>
                <a:latin typeface="Arial" charset="0"/>
                <a:ea typeface="+mn-ea"/>
                <a:cs typeface="Arial" charset="0"/>
              </a:rPr>
              <a:t>that such terminology can leave courts and </a:t>
            </a:r>
            <a:r>
              <a:rPr lang="en-US" sz="1600" b="0" i="0" u="none" strike="noStrike" kern="1200" baseline="0" dirty="0" err="1" smtClean="0">
                <a:solidFill>
                  <a:schemeClr val="tx1"/>
                </a:solidFill>
                <a:latin typeface="Arial" charset="0"/>
                <a:ea typeface="+mn-ea"/>
                <a:cs typeface="Arial" charset="0"/>
              </a:rPr>
              <a:t>thepatent</a:t>
            </a:r>
            <a:r>
              <a:rPr lang="en-US" sz="1600" b="0" i="0" u="none" strike="noStrike" kern="1200" baseline="0" dirty="0" smtClean="0">
                <a:solidFill>
                  <a:schemeClr val="tx1"/>
                </a:solidFill>
                <a:latin typeface="Arial" charset="0"/>
                <a:ea typeface="+mn-ea"/>
                <a:cs typeface="Arial" charset="0"/>
              </a:rPr>
              <a:t> bar at sea without a reliable compass.</a:t>
            </a:r>
            <a:r>
              <a:rPr lang="en-US" sz="1600" b="0" i="0" u="none" strike="noStrike" kern="1200" baseline="30000" dirty="0" smtClean="0">
                <a:solidFill>
                  <a:schemeClr val="tx1"/>
                </a:solidFill>
                <a:latin typeface="Arial" charset="0"/>
                <a:ea typeface="+mn-ea"/>
                <a:cs typeface="Arial" charset="0"/>
              </a:rPr>
              <a:t>10 :</a:t>
            </a:r>
            <a:r>
              <a:rPr lang="en-US" sz="1600" b="0" i="0" u="none" strike="noStrike" kern="1200" baseline="0" dirty="0" smtClean="0">
                <a:solidFill>
                  <a:schemeClr val="tx1"/>
                </a:solidFill>
                <a:latin typeface="Arial" charset="0"/>
                <a:ea typeface="+mn-ea"/>
                <a:cs typeface="Arial" charset="0"/>
              </a:rPr>
              <a:t>"</a:t>
            </a:r>
            <a:endParaRPr lang="en-US" sz="1600" b="1" dirty="0" smtClean="0">
              <a:latin typeface="Arial" panose="020B0604020202020204" pitchFamily="34" charset="0"/>
              <a:cs typeface="Arial" panose="020B0604020202020204" pitchFamily="34" charset="0"/>
            </a:endParaRPr>
          </a:p>
          <a:p>
            <a:endParaRPr lang="en-US" sz="1600" dirty="0" smtClean="0"/>
          </a:p>
        </p:txBody>
      </p:sp>
    </p:spTree>
    <p:extLst>
      <p:ext uri="{BB962C8B-B14F-4D97-AF65-F5344CB8AC3E}">
        <p14:creationId xmlns:p14="http://schemas.microsoft.com/office/powerpoint/2010/main" val="787308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F4F5E-048E-447B-A044-B6DF49934BAB}" type="slidenum">
              <a:rPr lang="en-US"/>
              <a:pPr/>
              <a:t>6</a:t>
            </a:fld>
            <a:endParaRPr lang="en-US"/>
          </a:p>
        </p:txBody>
      </p:sp>
      <p:sp>
        <p:nvSpPr>
          <p:cNvPr id="20482" name="Rectangle 2"/>
          <p:cNvSpPr>
            <a:spLocks noGrp="1" noRot="1" noChangeAspect="1" noChangeArrowheads="1" noTextEdit="1"/>
          </p:cNvSpPr>
          <p:nvPr>
            <p:ph type="sldImg"/>
          </p:nvPr>
        </p:nvSpPr>
        <p:spPr>
          <a:xfrm>
            <a:off x="374650" y="698500"/>
            <a:ext cx="6205538" cy="3490913"/>
          </a:xfrm>
          <a:ln/>
        </p:spPr>
      </p:sp>
      <p:sp>
        <p:nvSpPr>
          <p:cNvPr id="20483" name="Rectangle 3"/>
          <p:cNvSpPr>
            <a:spLocks noGrp="1" noChangeArrowheads="1"/>
          </p:cNvSpPr>
          <p:nvPr>
            <p:ph type="body" idx="1"/>
          </p:nvPr>
        </p:nvSpPr>
        <p:spPr/>
        <p:txBody>
          <a:bodyPr/>
          <a:lstStyle/>
          <a:p>
            <a:endParaRPr lang="en-US" sz="1600" dirty="0" smtClean="0"/>
          </a:p>
        </p:txBody>
      </p:sp>
    </p:spTree>
    <p:extLst>
      <p:ext uri="{BB962C8B-B14F-4D97-AF65-F5344CB8AC3E}">
        <p14:creationId xmlns:p14="http://schemas.microsoft.com/office/powerpoint/2010/main" val="3231872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F4F5E-048E-447B-A044-B6DF49934BAB}" type="slidenum">
              <a:rPr lang="en-US"/>
              <a:pPr/>
              <a:t>7</a:t>
            </a:fld>
            <a:endParaRPr lang="en-US"/>
          </a:p>
        </p:txBody>
      </p:sp>
      <p:sp>
        <p:nvSpPr>
          <p:cNvPr id="20482" name="Rectangle 2"/>
          <p:cNvSpPr>
            <a:spLocks noGrp="1" noRot="1" noChangeAspect="1" noChangeArrowheads="1" noTextEdit="1"/>
          </p:cNvSpPr>
          <p:nvPr>
            <p:ph type="sldImg"/>
          </p:nvPr>
        </p:nvSpPr>
        <p:spPr>
          <a:xfrm>
            <a:off x="374650" y="698500"/>
            <a:ext cx="6205538" cy="3490913"/>
          </a:xfrm>
          <a:ln/>
        </p:spPr>
      </p:sp>
      <p:sp>
        <p:nvSpPr>
          <p:cNvPr id="20483"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Arial" charset="0"/>
                <a:ea typeface="+mn-ea"/>
                <a:cs typeface="Arial" charset="0"/>
              </a:rPr>
              <a:t>Slip op at 12-13  (Ginsburg for the unanimous court) "Falling short in that regard, the expressions “insolubly ambiguous” and “amenable to construction” permeate the Federal Circuit’s recent decisions concerning§112, ¶2’s requirement.</a:t>
            </a:r>
            <a:r>
              <a:rPr lang="en-US" sz="1200" b="0" i="0" u="none" strike="noStrike" kern="1200" baseline="30000" dirty="0" smtClean="0">
                <a:solidFill>
                  <a:schemeClr val="tx1"/>
                </a:solidFill>
                <a:latin typeface="Arial" charset="0"/>
                <a:ea typeface="+mn-ea"/>
                <a:cs typeface="Arial" charset="0"/>
              </a:rPr>
              <a:t>9 </a:t>
            </a:r>
            <a:r>
              <a:rPr lang="en-US" sz="1200" b="0" i="0" u="none" strike="noStrike" kern="1200" baseline="0" dirty="0" smtClean="0">
                <a:solidFill>
                  <a:schemeClr val="tx1"/>
                </a:solidFill>
                <a:latin typeface="Arial" charset="0"/>
                <a:ea typeface="+mn-ea"/>
                <a:cs typeface="Arial" charset="0"/>
              </a:rPr>
              <a:t>We agree with Nautilus and its </a:t>
            </a:r>
            <a:r>
              <a:rPr lang="en-US" sz="1200" b="0" i="1" u="none" strike="noStrike" kern="1200" baseline="0" dirty="0" smtClean="0">
                <a:solidFill>
                  <a:schemeClr val="tx1"/>
                </a:solidFill>
                <a:latin typeface="Arial" charset="0"/>
                <a:ea typeface="+mn-ea"/>
                <a:cs typeface="Arial" charset="0"/>
              </a:rPr>
              <a:t>amici </a:t>
            </a:r>
            <a:r>
              <a:rPr lang="en-US" sz="1200" b="0" i="0" u="none" strike="noStrike" kern="1200" baseline="0" dirty="0" smtClean="0">
                <a:solidFill>
                  <a:schemeClr val="tx1"/>
                </a:solidFill>
                <a:latin typeface="Arial" charset="0"/>
                <a:ea typeface="+mn-ea"/>
                <a:cs typeface="Arial" charset="0"/>
              </a:rPr>
              <a:t>that such terminology can leave courts and the patent bar at sea without a reliable compass.</a:t>
            </a:r>
            <a:r>
              <a:rPr lang="en-US" sz="1200" b="0" i="0" u="none" strike="noStrike" kern="1200" baseline="30000" dirty="0" smtClean="0">
                <a:solidFill>
                  <a:schemeClr val="tx1"/>
                </a:solidFill>
                <a:latin typeface="Arial" charset="0"/>
                <a:ea typeface="+mn-ea"/>
                <a:cs typeface="Arial" charset="0"/>
              </a:rPr>
              <a:t>10 :</a:t>
            </a:r>
            <a:r>
              <a:rPr lang="en-US" sz="1200" b="0" i="0" u="none" strike="noStrike" kern="1200" baseline="0" dirty="0" smtClean="0">
                <a:solidFill>
                  <a:schemeClr val="tx1"/>
                </a:solidFill>
                <a:latin typeface="Arial" charset="0"/>
                <a:ea typeface="+mn-ea"/>
                <a:cs typeface="Arial" charset="0"/>
              </a:rPr>
              <a:t>"</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b="1" dirty="0" smtClean="0">
              <a:latin typeface="Arial" panose="020B0604020202020204" pitchFamily="34" charset="0"/>
              <a:cs typeface="Arial" panose="020B0604020202020204" pitchFamily="34" charset="0"/>
            </a:endParaRPr>
          </a:p>
          <a:p>
            <a:r>
              <a:rPr lang="en-US" sz="1200" dirty="0" smtClean="0"/>
              <a:t>N10:</a:t>
            </a:r>
            <a:r>
              <a:rPr lang="en-US" sz="1200" baseline="0" dirty="0" smtClean="0"/>
              <a:t> </a:t>
            </a:r>
            <a:r>
              <a:rPr lang="en-US" dirty="0" smtClean="0"/>
              <a:t>Indefiniteness is "a legal issue [the] court reviews without deference," says the Supreme Court,</a:t>
            </a:r>
            <a:r>
              <a:rPr lang="en-US" baseline="0" dirty="0" smtClean="0"/>
              <a:t> quoting the Fed Cir, and noting that the parties did not dispute this.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b="0" i="0" u="none" strike="noStrike" kern="1200" baseline="0" dirty="0" smtClean="0">
              <a:solidFill>
                <a:schemeClr val="tx1"/>
              </a:solidFill>
              <a:latin typeface="Arial" charset="0"/>
              <a:ea typeface="+mn-ea"/>
              <a:cs typeface="Arial" charset="0"/>
            </a:endParaRPr>
          </a:p>
        </p:txBody>
      </p:sp>
    </p:spTree>
    <p:extLst>
      <p:ext uri="{BB962C8B-B14F-4D97-AF65-F5344CB8AC3E}">
        <p14:creationId xmlns:p14="http://schemas.microsoft.com/office/powerpoint/2010/main" val="732226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F4F5E-048E-447B-A044-B6DF49934BAB}" type="slidenum">
              <a:rPr lang="en-US"/>
              <a:pPr/>
              <a:t>8</a:t>
            </a:fld>
            <a:endParaRPr lang="en-US"/>
          </a:p>
        </p:txBody>
      </p:sp>
      <p:sp>
        <p:nvSpPr>
          <p:cNvPr id="20482" name="Rectangle 2"/>
          <p:cNvSpPr>
            <a:spLocks noGrp="1" noRot="1" noChangeAspect="1" noChangeArrowheads="1" noTextEdit="1"/>
          </p:cNvSpPr>
          <p:nvPr>
            <p:ph type="sldImg"/>
          </p:nvPr>
        </p:nvSpPr>
        <p:spPr>
          <a:xfrm>
            <a:off x="374650" y="698500"/>
            <a:ext cx="6205538" cy="3490913"/>
          </a:xfrm>
          <a:ln/>
        </p:spPr>
      </p:sp>
      <p:sp>
        <p:nvSpPr>
          <p:cNvPr id="20483" name="Rectangle 3"/>
          <p:cNvSpPr>
            <a:spLocks noGrp="1" noChangeArrowheads="1"/>
          </p:cNvSpPr>
          <p:nvPr>
            <p:ph type="body" idx="1"/>
          </p:nvPr>
        </p:nvSpPr>
        <p:spPr/>
        <p:txBody>
          <a:bodyPr/>
          <a:lstStyle/>
          <a:p>
            <a:pPr>
              <a:lnSpc>
                <a:spcPct val="130000"/>
              </a:lnSpc>
              <a:tabLst>
                <a:tab pos="806450" algn="l"/>
              </a:tabLst>
            </a:pPr>
            <a:r>
              <a:rPr lang="en-US" sz="1200" b="1" dirty="0" smtClean="0">
                <a:latin typeface="Century" panose="02040604050505020304" pitchFamily="18" charset="0"/>
              </a:rPr>
              <a:t>Search performed 1/5/16.  A quick look at some </a:t>
            </a:r>
            <a:r>
              <a:rPr lang="en-US" sz="1200" b="1" dirty="0" err="1" smtClean="0">
                <a:latin typeface="Century" panose="02040604050505020304" pitchFamily="18" charset="0"/>
              </a:rPr>
              <a:t>Dist</a:t>
            </a:r>
            <a:r>
              <a:rPr lang="en-US" sz="1200" b="1" dirty="0" smtClean="0">
                <a:latin typeface="Century" panose="02040604050505020304" pitchFamily="18" charset="0"/>
              </a:rPr>
              <a:t> Ct cases</a:t>
            </a:r>
            <a:r>
              <a:rPr lang="en-US" sz="1200" b="1" baseline="0" dirty="0" smtClean="0">
                <a:latin typeface="Century" panose="02040604050505020304" pitchFamily="18" charset="0"/>
              </a:rPr>
              <a:t> showed that the search terms </a:t>
            </a:r>
            <a:r>
              <a:rPr lang="en-US" sz="1200" b="1" dirty="0" smtClean="0">
                <a:latin typeface="Century" panose="02040604050505020304" pitchFamily="18" charset="0"/>
              </a:rPr>
              <a:t> were just passing references in connection with claim construction.  </a:t>
            </a:r>
          </a:p>
          <a:p>
            <a:pPr>
              <a:lnSpc>
                <a:spcPct val="130000"/>
              </a:lnSpc>
              <a:tabLst>
                <a:tab pos="806450" algn="l"/>
              </a:tabLst>
            </a:pPr>
            <a:endParaRPr lang="en-US" sz="1200" b="1" dirty="0" smtClean="0">
              <a:latin typeface="Century" panose="02040604050505020304" pitchFamily="18" charset="0"/>
            </a:endParaRPr>
          </a:p>
          <a:p>
            <a:r>
              <a:rPr lang="en-US" sz="1200" b="1" dirty="0" smtClean="0">
                <a:latin typeface="Century" panose="02040604050505020304" pitchFamily="18" charset="0"/>
              </a:rPr>
              <a:t>Dups=the slip opinion and the West reporter for the same case) </a:t>
            </a:r>
            <a:endParaRPr lang="en-US" dirty="0" smtClean="0"/>
          </a:p>
        </p:txBody>
      </p:sp>
    </p:spTree>
    <p:extLst>
      <p:ext uri="{BB962C8B-B14F-4D97-AF65-F5344CB8AC3E}">
        <p14:creationId xmlns:p14="http://schemas.microsoft.com/office/powerpoint/2010/main" val="2324817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F4F5E-048E-447B-A044-B6DF49934BAB}" type="slidenum">
              <a:rPr lang="en-US"/>
              <a:pPr/>
              <a:t>9</a:t>
            </a:fld>
            <a:endParaRPr lang="en-US"/>
          </a:p>
        </p:txBody>
      </p:sp>
      <p:sp>
        <p:nvSpPr>
          <p:cNvPr id="20482" name="Rectangle 2"/>
          <p:cNvSpPr>
            <a:spLocks noGrp="1" noRot="1" noChangeAspect="1" noChangeArrowheads="1" noTextEdit="1"/>
          </p:cNvSpPr>
          <p:nvPr>
            <p:ph type="sldImg"/>
          </p:nvPr>
        </p:nvSpPr>
        <p:spPr>
          <a:xfrm>
            <a:off x="374650" y="698500"/>
            <a:ext cx="6205538" cy="3490913"/>
          </a:xfrm>
          <a:ln/>
        </p:spPr>
      </p:sp>
      <p:sp>
        <p:nvSpPr>
          <p:cNvPr id="20483" name="Rectangle 3"/>
          <p:cNvSpPr>
            <a:spLocks noGrp="1" noChangeArrowheads="1"/>
          </p:cNvSpPr>
          <p:nvPr>
            <p:ph type="body" idx="1"/>
          </p:nvPr>
        </p:nvSpPr>
        <p:spPr/>
        <p:txBody>
          <a:bodyPr/>
          <a:lstStyle/>
          <a:p>
            <a:pPr>
              <a:lnSpc>
                <a:spcPct val="130000"/>
              </a:lnSpc>
              <a:tabLst>
                <a:tab pos="806450" algn="l"/>
              </a:tabLst>
            </a:pPr>
            <a:r>
              <a:rPr lang="en-US" dirty="0" smtClean="0"/>
              <a:t>The real question is comparing Fed</a:t>
            </a:r>
            <a:r>
              <a:rPr lang="en-US" baseline="0" dirty="0" smtClean="0"/>
              <a:t> Cir review on 12 cases under the OLD standard.  Would it have been &gt; 50-50?</a:t>
            </a:r>
          </a:p>
          <a:p>
            <a:pPr>
              <a:lnSpc>
                <a:spcPct val="130000"/>
              </a:lnSpc>
              <a:tabLst>
                <a:tab pos="806450" algn="l"/>
              </a:tabLst>
            </a:pPr>
            <a:r>
              <a:rPr lang="en-US" baseline="0" dirty="0" smtClean="0"/>
              <a:t>Happy to do the research, and I'm better, cheaper and faster than the competition.</a:t>
            </a:r>
            <a:endParaRPr lang="en-US" dirty="0" smtClean="0"/>
          </a:p>
        </p:txBody>
      </p:sp>
    </p:spTree>
    <p:extLst>
      <p:ext uri="{BB962C8B-B14F-4D97-AF65-F5344CB8AC3E}">
        <p14:creationId xmlns:p14="http://schemas.microsoft.com/office/powerpoint/2010/main" val="3785266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38100">
            <a:prstDash val="sysDot"/>
          </a:ln>
        </p:spPr>
        <p:txBody>
          <a:bodyPr/>
          <a:lstStyle>
            <a:lvl1pPr>
              <a:defRPr sz="4000" i="0" baseline="0">
                <a:ln w="28575">
                  <a:solidFill>
                    <a:schemeClr val="tx1"/>
                  </a:solidFill>
                  <a:prstDash val="sysDash"/>
                </a:ln>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9600" y="1384300"/>
            <a:ext cx="10972800" cy="1938992"/>
          </a:xfrm>
          <a:ln>
            <a:prstDash val="sysDash"/>
          </a:ln>
        </p:spPr>
        <p:txBody>
          <a:bodyPr/>
          <a:lstStyle>
            <a:lvl2pPr marL="692150" indent="-346075">
              <a:defRPr/>
            </a:lvl2pPr>
            <a:lvl3pPr marL="914400" indent="-222250">
              <a:defRPr/>
            </a:lvl3pPr>
            <a:lvl4pPr marL="1260475" indent="-234950">
              <a:defRPr/>
            </a:lvl4pPr>
            <a:lvl5pPr marL="1482725" indent="-22225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52322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cstate="print">
            <a:alphaModFix amt="25000"/>
            <a:lum/>
          </a:blip>
          <a:srcRect/>
          <a:stretch>
            <a:fillRect t="-1000" b="-1000"/>
          </a:stretch>
        </a:blipFill>
        <a:effectLst/>
      </p:bgPr>
    </p:bg>
    <p:spTree>
      <p:nvGrpSpPr>
        <p:cNvPr id="1" name=""/>
        <p:cNvGrpSpPr/>
        <p:nvPr/>
      </p:nvGrpSpPr>
      <p:grpSpPr>
        <a:xfrm>
          <a:off x="0" y="0"/>
          <a:ext cx="0" cy="0"/>
          <a:chOff x="0" y="0"/>
          <a:chExt cx="0" cy="0"/>
        </a:xfrm>
      </p:grpSpPr>
      <p:pic>
        <p:nvPicPr>
          <p:cNvPr id="7" name="Picture 6" descr="PatentNov2015Slides16x97.jpg"/>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10827" y="0"/>
            <a:ext cx="12181173" cy="6857999"/>
          </a:xfrm>
          <a:prstGeom prst="rect">
            <a:avLst/>
          </a:prstGeom>
        </p:spPr>
      </p:pic>
      <p:sp>
        <p:nvSpPr>
          <p:cNvPr id="1026" name="Rectangle 2"/>
          <p:cNvSpPr>
            <a:spLocks noGrp="1" noChangeArrowheads="1"/>
          </p:cNvSpPr>
          <p:nvPr>
            <p:ph type="title"/>
          </p:nvPr>
        </p:nvSpPr>
        <p:spPr bwMode="auto">
          <a:xfrm>
            <a:off x="609600" y="228600"/>
            <a:ext cx="10972800" cy="762000"/>
          </a:xfrm>
          <a:prstGeom prst="rect">
            <a:avLst/>
          </a:prstGeom>
          <a:noFill/>
          <a:ln w="9525">
            <a:solidFill>
              <a:schemeClr val="tx1"/>
            </a:solidFill>
            <a:prstDash val="dash"/>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09600" y="914400"/>
            <a:ext cx="10972800" cy="4483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r>
              <a:rPr lang="en-US" dirty="0" smtClean="0"/>
              <a:t>text</a:t>
            </a:r>
          </a:p>
          <a:p>
            <a:pPr lvl="0"/>
            <a:r>
              <a:rPr lang="en-US" dirty="0" smtClean="0"/>
              <a:t>to</a:t>
            </a:r>
          </a:p>
          <a:p>
            <a:pPr lvl="0"/>
            <a:r>
              <a:rPr lang="en-US" dirty="0" smtClean="0"/>
              <a:t>fill</a:t>
            </a:r>
          </a:p>
          <a:p>
            <a:pPr lvl="0"/>
            <a:r>
              <a:rPr lang="en-US" dirty="0" smtClean="0"/>
              <a:t>the</a:t>
            </a:r>
          </a:p>
          <a:p>
            <a:pPr lvl="0"/>
            <a:endParaRPr lang="en-US" dirty="0" smtClean="0"/>
          </a:p>
          <a:p>
            <a:pPr lvl="0"/>
            <a:r>
              <a:rPr lang="en-US" dirty="0" smtClean="0"/>
              <a:t>area</a:t>
            </a:r>
          </a:p>
        </p:txBody>
      </p:sp>
      <p:sp>
        <p:nvSpPr>
          <p:cNvPr id="2" name="TextBox 1"/>
          <p:cNvSpPr txBox="1"/>
          <p:nvPr userDrawn="1"/>
        </p:nvSpPr>
        <p:spPr>
          <a:xfrm>
            <a:off x="11642188" y="5243611"/>
            <a:ext cx="685800" cy="338554"/>
          </a:xfrm>
          <a:prstGeom prst="rect">
            <a:avLst/>
          </a:prstGeom>
          <a:noFill/>
        </p:spPr>
        <p:txBody>
          <a:bodyPr wrap="square" rtlCol="0">
            <a:spAutoFit/>
          </a:bodyPr>
          <a:lstStyle/>
          <a:p>
            <a:fld id="{8CC52C57-9817-423D-98CD-3AA6240ED078}" type="slidenum">
              <a:rPr lang="en-US" sz="1600" smtClean="0">
                <a:latin typeface="Century" panose="02040604050505020304" pitchFamily="18" charset="0"/>
              </a:rPr>
              <a:t>‹#›</a:t>
            </a:fld>
            <a:endParaRPr lang="en-US" sz="1600" dirty="0" smtClean="0">
              <a:latin typeface="Century" panose="02040604050505020304"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Lst>
  <p:timing>
    <p:tnLst>
      <p:par>
        <p:cTn id="1" dur="indefinite" restart="never" nodeType="tmRoot"/>
      </p:par>
    </p:tnLst>
  </p:timing>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cs typeface="Arial" charset="0"/>
        </a:defRPr>
      </a:lvl2pPr>
      <a:lvl3pPr algn="ctr" rtl="0" fontAlgn="base">
        <a:spcBef>
          <a:spcPct val="0"/>
        </a:spcBef>
        <a:spcAft>
          <a:spcPct val="0"/>
        </a:spcAft>
        <a:defRPr sz="4400">
          <a:solidFill>
            <a:schemeClr val="tx2"/>
          </a:solidFill>
          <a:latin typeface="Times New Roman" pitchFamily="18" charset="0"/>
          <a:cs typeface="Arial" charset="0"/>
        </a:defRPr>
      </a:lvl3pPr>
      <a:lvl4pPr algn="ctr" rtl="0" fontAlgn="base">
        <a:spcBef>
          <a:spcPct val="0"/>
        </a:spcBef>
        <a:spcAft>
          <a:spcPct val="0"/>
        </a:spcAft>
        <a:defRPr sz="4400">
          <a:solidFill>
            <a:schemeClr val="tx2"/>
          </a:solidFill>
          <a:latin typeface="Times New Roman" pitchFamily="18" charset="0"/>
          <a:cs typeface="Arial" charset="0"/>
        </a:defRPr>
      </a:lvl4pPr>
      <a:lvl5pPr algn="ctr" rtl="0" fontAlgn="base">
        <a:spcBef>
          <a:spcPct val="0"/>
        </a:spcBef>
        <a:spcAft>
          <a:spcPct val="0"/>
        </a:spcAft>
        <a:defRPr sz="4400">
          <a:solidFill>
            <a:schemeClr val="tx2"/>
          </a:solidFill>
          <a:latin typeface="Times New Roman" pitchFamily="18" charset="0"/>
          <a:cs typeface="Arial" charset="0"/>
        </a:defRPr>
      </a:lvl5pPr>
      <a:lvl6pPr marL="457200" algn="ctr" rtl="0" fontAlgn="base">
        <a:spcBef>
          <a:spcPct val="0"/>
        </a:spcBef>
        <a:spcAft>
          <a:spcPct val="0"/>
        </a:spcAft>
        <a:defRPr sz="4400">
          <a:solidFill>
            <a:schemeClr val="tx2"/>
          </a:solidFill>
          <a:latin typeface="Times New Roman" pitchFamily="18" charset="0"/>
          <a:cs typeface="Arial" charset="0"/>
        </a:defRPr>
      </a:lvl6pPr>
      <a:lvl7pPr marL="914400" algn="ctr" rtl="0" fontAlgn="base">
        <a:spcBef>
          <a:spcPct val="0"/>
        </a:spcBef>
        <a:spcAft>
          <a:spcPct val="0"/>
        </a:spcAft>
        <a:defRPr sz="4400">
          <a:solidFill>
            <a:schemeClr val="tx2"/>
          </a:solidFill>
          <a:latin typeface="Times New Roman" pitchFamily="18" charset="0"/>
          <a:cs typeface="Arial" charset="0"/>
        </a:defRPr>
      </a:lvl7pPr>
      <a:lvl8pPr marL="1371600" algn="ctr" rtl="0" fontAlgn="base">
        <a:spcBef>
          <a:spcPct val="0"/>
        </a:spcBef>
        <a:spcAft>
          <a:spcPct val="0"/>
        </a:spcAft>
        <a:defRPr sz="4400">
          <a:solidFill>
            <a:schemeClr val="tx2"/>
          </a:solidFill>
          <a:latin typeface="Times New Roman" pitchFamily="18" charset="0"/>
          <a:cs typeface="Arial" charset="0"/>
        </a:defRPr>
      </a:lvl8pPr>
      <a:lvl9pPr marL="1828800" algn="ctr" rtl="0" fontAlgn="base">
        <a:spcBef>
          <a:spcPct val="0"/>
        </a:spcBef>
        <a:spcAft>
          <a:spcPct val="0"/>
        </a:spcAft>
        <a:defRPr sz="4400">
          <a:solidFill>
            <a:schemeClr val="tx2"/>
          </a:solidFill>
          <a:latin typeface="Times New Roman" pitchFamily="18" charset="0"/>
          <a:cs typeface="Arial" charset="0"/>
        </a:defRPr>
      </a:lvl9pPr>
    </p:titleStyle>
    <p:bodyStyle>
      <a:lvl1pPr algn="l" rtl="0" fontAlgn="base">
        <a:spcBef>
          <a:spcPct val="0"/>
        </a:spcBef>
        <a:spcAft>
          <a:spcPct val="0"/>
        </a:spcAft>
        <a:defRPr sz="2800">
          <a:solidFill>
            <a:schemeClr val="tx1"/>
          </a:solidFill>
          <a:latin typeface="+mn-lt"/>
          <a:ea typeface="+mn-ea"/>
          <a:cs typeface="+mn-cs"/>
        </a:defRPr>
      </a:lvl1pPr>
      <a:lvl2pPr marL="801688" indent="-344488" algn="l" rtl="0" fontAlgn="base">
        <a:spcBef>
          <a:spcPct val="0"/>
        </a:spcBef>
        <a:spcAft>
          <a:spcPct val="0"/>
        </a:spcAft>
        <a:buChar char="–"/>
        <a:defRPr sz="2800">
          <a:solidFill>
            <a:schemeClr val="tx1"/>
          </a:solidFill>
          <a:latin typeface="+mn-lt"/>
          <a:cs typeface="+mn-cs"/>
        </a:defRPr>
      </a:lvl2pPr>
      <a:lvl3pPr marL="1147763" indent="-233363" algn="l" rtl="0" fontAlgn="base">
        <a:spcBef>
          <a:spcPct val="0"/>
        </a:spcBef>
        <a:spcAft>
          <a:spcPct val="0"/>
        </a:spcAft>
        <a:buChar char="•"/>
        <a:defRPr sz="2400">
          <a:solidFill>
            <a:schemeClr val="tx1"/>
          </a:solidFill>
          <a:latin typeface="+mn-lt"/>
          <a:cs typeface="+mn-cs"/>
        </a:defRPr>
      </a:lvl3pPr>
      <a:lvl4pPr marL="1604963" indent="-233363" algn="l" rtl="0" fontAlgn="base">
        <a:spcBef>
          <a:spcPct val="0"/>
        </a:spcBef>
        <a:spcAft>
          <a:spcPct val="0"/>
        </a:spcAft>
        <a:buChar char="–"/>
        <a:defRPr sz="2000">
          <a:solidFill>
            <a:schemeClr val="tx1"/>
          </a:solidFill>
          <a:latin typeface="+mn-lt"/>
          <a:cs typeface="+mn-cs"/>
        </a:defRPr>
      </a:lvl4pPr>
      <a:lvl5pPr marL="2062163" indent="-233363" algn="l" rtl="0" fontAlgn="base">
        <a:spcBef>
          <a:spcPct val="0"/>
        </a:spcBef>
        <a:spcAft>
          <a:spcPct val="0"/>
        </a:spcAft>
        <a:buChar char="»"/>
        <a:defRPr sz="2000">
          <a:solidFill>
            <a:schemeClr val="tx1"/>
          </a:solidFill>
          <a:latin typeface="+mn-lt"/>
          <a:cs typeface="+mn-cs"/>
        </a:defRPr>
      </a:lvl5pPr>
      <a:lvl6pPr marL="2286000" algn="l" rtl="0" fontAlgn="base">
        <a:spcBef>
          <a:spcPct val="0"/>
        </a:spcBef>
        <a:spcAft>
          <a:spcPct val="0"/>
        </a:spcAft>
        <a:buChar char="»"/>
        <a:defRPr sz="2000">
          <a:solidFill>
            <a:schemeClr val="tx1"/>
          </a:solidFill>
          <a:latin typeface="+mn-lt"/>
          <a:cs typeface="+mn-cs"/>
        </a:defRPr>
      </a:lvl6pPr>
      <a:lvl7pPr marL="2743200" algn="l" rtl="0" fontAlgn="base">
        <a:spcBef>
          <a:spcPct val="0"/>
        </a:spcBef>
        <a:spcAft>
          <a:spcPct val="0"/>
        </a:spcAft>
        <a:buChar char="»"/>
        <a:defRPr sz="2000">
          <a:solidFill>
            <a:schemeClr val="tx1"/>
          </a:solidFill>
          <a:latin typeface="+mn-lt"/>
          <a:cs typeface="+mn-cs"/>
        </a:defRPr>
      </a:lvl7pPr>
      <a:lvl8pPr marL="3200400" algn="l" rtl="0" fontAlgn="base">
        <a:spcBef>
          <a:spcPct val="0"/>
        </a:spcBef>
        <a:spcAft>
          <a:spcPct val="0"/>
        </a:spcAft>
        <a:buChar char="»"/>
        <a:defRPr sz="2000">
          <a:solidFill>
            <a:schemeClr val="tx1"/>
          </a:solidFill>
          <a:latin typeface="+mn-lt"/>
          <a:cs typeface="+mn-cs"/>
        </a:defRPr>
      </a:lvl8pPr>
      <a:lvl9pPr marL="3657600" algn="l" rtl="0" fontAlgn="base">
        <a:spcBef>
          <a:spcPct val="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jmorris@alumni.brown.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hyperlink" Target="http://hs.windows.microsoft.com/hhweb/content/m-en-US/p-6.3/id-search/?q=change+default+program&amp;sku=101" TargetMode="External"/><Relationship Id="rId4" Type="http://schemas.openxmlformats.org/officeDocument/2006/relationships/hyperlink" Target="mailto:rjmorris@alumni.brown.edu"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ipmall.info/hosted_resources/lipa/patents/Patent_Act_of_1839.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image" Target="../media/image4.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361068"/>
            <a:ext cx="11125200" cy="2308324"/>
          </a:xfrm>
          <a:noFill/>
          <a:ln w="28575">
            <a:solidFill>
              <a:schemeClr val="tx1"/>
            </a:solidFill>
            <a:prstDash val="sysDot"/>
          </a:ln>
        </p:spPr>
        <p:txBody>
          <a:bodyPr wrap="square">
            <a:spAutoFit/>
          </a:bodyPr>
          <a:lstStyle/>
          <a:p>
            <a:pPr>
              <a:spcAft>
                <a:spcPts val="1200"/>
              </a:spcAft>
            </a:pPr>
            <a:r>
              <a:rPr lang="en-US" sz="4800" b="1" dirty="0" smtClean="0">
                <a:latin typeface="Century" panose="02040604050505020304" pitchFamily="18" charset="0"/>
                <a:cs typeface="Courier New" panose="02070309020205020404" pitchFamily="49" charset="0"/>
              </a:rPr>
              <a:t>(1) </a:t>
            </a:r>
            <a:r>
              <a:rPr lang="en-US" sz="4800" b="1" dirty="0" err="1" smtClean="0">
                <a:latin typeface="Century" panose="02040604050505020304" pitchFamily="18" charset="0"/>
                <a:cs typeface="Courier New" panose="02070309020205020404" pitchFamily="49" charset="0"/>
              </a:rPr>
              <a:t>BioSig</a:t>
            </a:r>
            <a:r>
              <a:rPr lang="en-US" sz="4800" b="1" dirty="0" smtClean="0">
                <a:latin typeface="Century" panose="02040604050505020304" pitchFamily="18" charset="0"/>
                <a:cs typeface="Courier New" panose="02070309020205020404" pitchFamily="49" charset="0"/>
              </a:rPr>
              <a:t> v Nautilus: </a:t>
            </a:r>
            <a:r>
              <a:rPr lang="en-US" sz="4800" b="1" dirty="0">
                <a:latin typeface="Century" panose="02040604050505020304" pitchFamily="18" charset="0"/>
                <a:cs typeface="Courier New" panose="02070309020205020404" pitchFamily="49" charset="0"/>
              </a:rPr>
              <a:t>Indefiniteness</a:t>
            </a:r>
            <a:br>
              <a:rPr lang="en-US" sz="4800" b="1" dirty="0">
                <a:latin typeface="Century" panose="02040604050505020304" pitchFamily="18" charset="0"/>
                <a:cs typeface="Courier New" panose="02070309020205020404" pitchFamily="49" charset="0"/>
              </a:rPr>
            </a:br>
            <a:r>
              <a:rPr lang="en-US" sz="4800" b="1" dirty="0">
                <a:latin typeface="Century" panose="02040604050505020304" pitchFamily="18" charset="0"/>
                <a:cs typeface="Courier New" panose="02070309020205020404" pitchFamily="49" charset="0"/>
              </a:rPr>
              <a:t>(2) Medicines v </a:t>
            </a:r>
            <a:r>
              <a:rPr lang="en-US" sz="4800" b="1" dirty="0" err="1">
                <a:latin typeface="Century" panose="02040604050505020304" pitchFamily="18" charset="0"/>
                <a:cs typeface="Courier New" panose="02070309020205020404" pitchFamily="49" charset="0"/>
              </a:rPr>
              <a:t>Hospira</a:t>
            </a:r>
            <a:r>
              <a:rPr lang="en-US" sz="4800" b="1" dirty="0">
                <a:latin typeface="Century" panose="02040604050505020304" pitchFamily="18" charset="0"/>
                <a:cs typeface="Courier New" panose="02070309020205020404" pitchFamily="49" charset="0"/>
              </a:rPr>
              <a:t>: </a:t>
            </a:r>
            <a:r>
              <a:rPr lang="en-US" sz="4800" b="1" dirty="0" smtClean="0">
                <a:latin typeface="Century" panose="02040604050505020304" pitchFamily="18" charset="0"/>
                <a:cs typeface="Courier New" panose="02070309020205020404" pitchFamily="49" charset="0"/>
              </a:rPr>
              <a:t/>
            </a:r>
            <a:br>
              <a:rPr lang="en-US" sz="4800" b="1" dirty="0" smtClean="0">
                <a:latin typeface="Century" panose="02040604050505020304" pitchFamily="18" charset="0"/>
                <a:cs typeface="Courier New" panose="02070309020205020404" pitchFamily="49" charset="0"/>
              </a:rPr>
            </a:br>
            <a:r>
              <a:rPr lang="en-US" sz="4800" b="1" dirty="0" smtClean="0">
                <a:latin typeface="Century" panose="02040604050505020304" pitchFamily="18" charset="0"/>
                <a:cs typeface="Courier New" panose="02070309020205020404" pitchFamily="49" charset="0"/>
              </a:rPr>
              <a:t>The </a:t>
            </a:r>
            <a:r>
              <a:rPr lang="en-US" sz="4800" b="1" dirty="0">
                <a:latin typeface="Century" panose="02040604050505020304" pitchFamily="18" charset="0"/>
                <a:cs typeface="Courier New" panose="02070309020205020404" pitchFamily="49" charset="0"/>
              </a:rPr>
              <a:t>On-BUY Bar</a:t>
            </a:r>
            <a:endParaRPr lang="en-US" sz="4800" b="1" dirty="0">
              <a:latin typeface="Century" panose="02040604050505020304" pitchFamily="18" charset="0"/>
              <a:ea typeface="SimSun" pitchFamily="2" charset="-122"/>
              <a:cs typeface="Courier New" panose="02070309020205020404" pitchFamily="49" charset="0"/>
            </a:endParaRPr>
          </a:p>
        </p:txBody>
      </p:sp>
      <p:sp>
        <p:nvSpPr>
          <p:cNvPr id="2051" name="Rectangle 3"/>
          <p:cNvSpPr>
            <a:spLocks noGrp="1" noChangeArrowheads="1"/>
          </p:cNvSpPr>
          <p:nvPr>
            <p:ph type="subTitle" idx="1"/>
          </p:nvPr>
        </p:nvSpPr>
        <p:spPr>
          <a:xfrm>
            <a:off x="1944625" y="2971800"/>
            <a:ext cx="8305799" cy="2590800"/>
          </a:xfrm>
        </p:spPr>
        <p:txBody>
          <a:bodyPr/>
          <a:lstStyle/>
          <a:p>
            <a:pPr>
              <a:lnSpc>
                <a:spcPct val="90000"/>
              </a:lnSpc>
            </a:pPr>
            <a:r>
              <a:rPr lang="en-US" sz="3600" b="1" dirty="0"/>
              <a:t>Roberta J. Morris, Esq., Ph.D. (Physics)</a:t>
            </a:r>
          </a:p>
          <a:p>
            <a:pPr>
              <a:lnSpc>
                <a:spcPct val="90000"/>
              </a:lnSpc>
            </a:pPr>
            <a:r>
              <a:rPr lang="en-US" sz="2400" dirty="0"/>
              <a:t>Member of the Patent Bar and of the Bars of</a:t>
            </a:r>
          </a:p>
          <a:p>
            <a:pPr>
              <a:lnSpc>
                <a:spcPct val="90000"/>
              </a:lnSpc>
            </a:pPr>
            <a:r>
              <a:rPr lang="en-US" sz="2400" dirty="0"/>
              <a:t>New York and Michigan</a:t>
            </a:r>
          </a:p>
          <a:p>
            <a:pPr>
              <a:lnSpc>
                <a:spcPct val="90000"/>
              </a:lnSpc>
            </a:pPr>
            <a:endParaRPr lang="en-US" sz="2400" dirty="0"/>
          </a:p>
          <a:p>
            <a:pPr>
              <a:lnSpc>
                <a:spcPct val="90000"/>
              </a:lnSpc>
            </a:pPr>
            <a:r>
              <a:rPr lang="en-US" sz="2400" dirty="0" smtClean="0"/>
              <a:t>For final </a:t>
            </a:r>
            <a:r>
              <a:rPr lang="en-US" sz="2400" dirty="0"/>
              <a:t>version of </a:t>
            </a:r>
            <a:r>
              <a:rPr lang="en-US" sz="2400" dirty="0" smtClean="0"/>
              <a:t>slides:</a:t>
            </a:r>
          </a:p>
          <a:p>
            <a:pPr>
              <a:lnSpc>
                <a:spcPct val="90000"/>
              </a:lnSpc>
            </a:pPr>
            <a:r>
              <a:rPr lang="en-US" sz="2400" dirty="0" smtClean="0"/>
              <a:t> myunpublishedworks.blogspot.com</a:t>
            </a:r>
          </a:p>
          <a:p>
            <a:pPr>
              <a:lnSpc>
                <a:spcPct val="90000"/>
              </a:lnSpc>
            </a:pPr>
            <a:r>
              <a:rPr lang="en-US" sz="2400" dirty="0" smtClean="0"/>
              <a:t>or email </a:t>
            </a:r>
            <a:r>
              <a:rPr lang="en-US" sz="2400" dirty="0" smtClean="0">
                <a:hlinkClick r:id="rId3"/>
              </a:rPr>
              <a:t>rjmorris@alumni.brown.edu</a:t>
            </a:r>
            <a:endParaRPr lang="en-US" sz="2400" dirty="0"/>
          </a:p>
          <a:p>
            <a:pPr>
              <a:lnSpc>
                <a:spcPct val="90000"/>
              </a:lnSpc>
            </a:pPr>
            <a:endParaRPr lang="en-US" sz="2400" dirty="0"/>
          </a:p>
        </p:txBody>
      </p:sp>
    </p:spTree>
    <p:extLst>
      <p:ext uri="{BB962C8B-B14F-4D97-AF65-F5344CB8AC3E}">
        <p14:creationId xmlns:p14="http://schemas.microsoft.com/office/powerpoint/2010/main" val="2987309320"/>
      </p:ext>
    </p:extLst>
  </p:cSld>
  <p:clrMapOvr>
    <a:masterClrMapping/>
  </p:clrMapOvr>
  <mc:AlternateContent xmlns:mc="http://schemas.openxmlformats.org/markup-compatibility/2006" xmlns:p14="http://schemas.microsoft.com/office/powerpoint/2010/main">
    <mc:Choice Requires="p14">
      <p:transition spd="slow" p14:dur="2000" advTm="14429"/>
    </mc:Choice>
    <mc:Fallback xmlns="">
      <p:transition spd="slow" advTm="1442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0" y="137161"/>
            <a:ext cx="6105595" cy="762000"/>
          </a:xfrm>
          <a:noFill/>
          <a:ln w="28575">
            <a:solidFill>
              <a:schemeClr val="tx1"/>
            </a:solidFill>
            <a:prstDash val="sysDot"/>
          </a:ln>
        </p:spPr>
        <p:txBody>
          <a:bodyPr wrap="square">
            <a:noAutofit/>
          </a:bodyPr>
          <a:lstStyle/>
          <a:p>
            <a:pPr>
              <a:lnSpc>
                <a:spcPts val="2000"/>
              </a:lnSpc>
            </a:pPr>
            <a:r>
              <a:rPr lang="en-US" sz="4000" b="1" dirty="0" err="1">
                <a:latin typeface="Courier New" panose="02070309020205020404" pitchFamily="49" charset="0"/>
                <a:cs typeface="Courier New" panose="02070309020205020404" pitchFamily="49" charset="0"/>
              </a:rPr>
              <a:t>BioSig</a:t>
            </a:r>
            <a:r>
              <a:rPr lang="en-US" sz="4000" b="1" dirty="0">
                <a:latin typeface="Courier New" panose="02070309020205020404" pitchFamily="49" charset="0"/>
                <a:cs typeface="Courier New" panose="02070309020205020404" pitchFamily="49" charset="0"/>
              </a:rPr>
              <a:t> v. Nautilus </a:t>
            </a:r>
            <a:endParaRPr lang="en-US" sz="1600" b="1" dirty="0">
              <a:latin typeface="Courier New" panose="02070309020205020404" pitchFamily="49" charset="0"/>
              <a:ea typeface="SimSun" pitchFamily="2" charset="-122"/>
              <a:cs typeface="Courier New" panose="02070309020205020404" pitchFamily="49" charset="0"/>
            </a:endParaRPr>
          </a:p>
        </p:txBody>
      </p:sp>
      <p:sp>
        <p:nvSpPr>
          <p:cNvPr id="7" name="Rectangle 6"/>
          <p:cNvSpPr/>
          <p:nvPr/>
        </p:nvSpPr>
        <p:spPr>
          <a:xfrm>
            <a:off x="1447800" y="1142524"/>
            <a:ext cx="9372600" cy="4185761"/>
          </a:xfrm>
          <a:prstGeom prst="rect">
            <a:avLst/>
          </a:prstGeom>
          <a:solidFill>
            <a:srgbClr val="CCFFCC"/>
          </a:solidFill>
        </p:spPr>
        <p:txBody>
          <a:bodyPr wrap="square">
            <a:spAutoFit/>
          </a:bodyPr>
          <a:lstStyle/>
          <a:p>
            <a:pPr>
              <a:spcBef>
                <a:spcPts val="0"/>
              </a:spcBef>
              <a:spcAft>
                <a:spcPts val="600"/>
              </a:spcAft>
              <a:tabLst>
                <a:tab pos="-457200" algn="l"/>
              </a:tabLst>
            </a:pPr>
            <a:r>
              <a:rPr lang="en-US" sz="3200" dirty="0">
                <a:latin typeface="Century" panose="02040604050505020304" pitchFamily="18" charset="0"/>
                <a:ea typeface="Times New Roman" panose="02020603050405020304" pitchFamily="18" charset="0"/>
                <a:cs typeface="Courier"/>
              </a:rPr>
              <a:t>Email </a:t>
            </a:r>
            <a:r>
              <a:rPr lang="en-US" sz="3200" dirty="0" smtClean="0">
                <a:latin typeface="Century" panose="02040604050505020304" pitchFamily="18" charset="0"/>
                <a:ea typeface="Times New Roman" panose="02020603050405020304" pitchFamily="18" charset="0"/>
                <a:cs typeface="Courier"/>
                <a:hlinkClick r:id="rId4"/>
              </a:rPr>
              <a:t>rjmorris@alumni.brown.edu</a:t>
            </a:r>
            <a:r>
              <a:rPr lang="en-US" sz="3200" dirty="0" smtClean="0">
                <a:latin typeface="Century" panose="02040604050505020304" pitchFamily="18" charset="0"/>
                <a:ea typeface="Times New Roman" panose="02020603050405020304" pitchFamily="18" charset="0"/>
                <a:cs typeface="Courier"/>
              </a:rPr>
              <a:t> if </a:t>
            </a:r>
            <a:endParaRPr lang="en-US" sz="3200" dirty="0">
              <a:latin typeface="Century" panose="02040604050505020304" pitchFamily="18" charset="0"/>
              <a:ea typeface="Times New Roman" panose="02020603050405020304" pitchFamily="18" charset="0"/>
              <a:cs typeface="Courier"/>
            </a:endParaRPr>
          </a:p>
          <a:p>
            <a:pPr lvl="1">
              <a:spcBef>
                <a:spcPts val="0"/>
              </a:spcBef>
              <a:spcAft>
                <a:spcPts val="600"/>
              </a:spcAft>
              <a:tabLst>
                <a:tab pos="-457200" algn="l"/>
              </a:tabLst>
            </a:pPr>
            <a:r>
              <a:rPr lang="en-US" sz="3200" dirty="0">
                <a:latin typeface="Century" panose="02040604050505020304" pitchFamily="18" charset="0"/>
                <a:ea typeface="Times New Roman" panose="02020603050405020304" pitchFamily="18" charset="0"/>
                <a:cs typeface="Courier"/>
              </a:rPr>
              <a:t>- you want to debate why the 50-50 reversal rate makes sense (see my </a:t>
            </a:r>
            <a:r>
              <a:rPr lang="en-US" sz="3200" dirty="0">
                <a:latin typeface="Century" panose="02040604050505020304" pitchFamily="18" charset="0"/>
                <a:ea typeface="Times New Roman" panose="02020603050405020304" pitchFamily="18" charset="0"/>
                <a:cs typeface="Courier"/>
                <a:hlinkClick r:id="rId5"/>
              </a:rPr>
              <a:t>amicus brief in i4i v. Microsoft</a:t>
            </a:r>
            <a:r>
              <a:rPr lang="en-US" sz="3200" dirty="0">
                <a:latin typeface="Century" panose="02040604050505020304" pitchFamily="18" charset="0"/>
                <a:ea typeface="Times New Roman" panose="02020603050405020304" pitchFamily="18" charset="0"/>
                <a:cs typeface="Courier"/>
              </a:rPr>
              <a:t> at p.24=pdf 36)</a:t>
            </a:r>
          </a:p>
          <a:p>
            <a:pPr lvl="1">
              <a:spcBef>
                <a:spcPts val="0"/>
              </a:spcBef>
              <a:spcAft>
                <a:spcPts val="0"/>
              </a:spcAft>
              <a:tabLst>
                <a:tab pos="-457200" algn="l"/>
              </a:tabLst>
            </a:pPr>
            <a:r>
              <a:rPr lang="en-US" sz="3200" dirty="0">
                <a:latin typeface="Century" panose="02040604050505020304" pitchFamily="18" charset="0"/>
                <a:ea typeface="Times New Roman" panose="02020603050405020304" pitchFamily="18" charset="0"/>
                <a:cs typeface="Courier"/>
              </a:rPr>
              <a:t>- you have data on indefiniteness decisions before and after 6/2/14 </a:t>
            </a:r>
            <a:endParaRPr lang="en-US" sz="3200" dirty="0" smtClean="0">
              <a:latin typeface="Century" panose="02040604050505020304" pitchFamily="18" charset="0"/>
              <a:ea typeface="Times New Roman" panose="02020603050405020304" pitchFamily="18" charset="0"/>
              <a:cs typeface="Courier"/>
            </a:endParaRPr>
          </a:p>
          <a:p>
            <a:pPr lvl="1">
              <a:spcBef>
                <a:spcPts val="0"/>
              </a:spcBef>
              <a:spcAft>
                <a:spcPts val="0"/>
              </a:spcAft>
              <a:tabLst>
                <a:tab pos="-457200" algn="l"/>
              </a:tabLst>
            </a:pPr>
            <a:r>
              <a:rPr lang="en-US" sz="3200" dirty="0" smtClean="0">
                <a:latin typeface="Century" panose="02040604050505020304" pitchFamily="18" charset="0"/>
                <a:ea typeface="Times New Roman" panose="02020603050405020304" pitchFamily="18" charset="0"/>
                <a:cs typeface="Courier"/>
              </a:rPr>
              <a:t>- you want to talk about patent law myths</a:t>
            </a:r>
          </a:p>
          <a:p>
            <a:pPr lvl="1">
              <a:spcBef>
                <a:spcPts val="0"/>
              </a:spcBef>
              <a:spcAft>
                <a:spcPts val="0"/>
              </a:spcAft>
              <a:tabLst>
                <a:tab pos="-457200" algn="l"/>
              </a:tabLst>
            </a:pPr>
            <a:r>
              <a:rPr lang="en-US" sz="3200" dirty="0" smtClean="0">
                <a:latin typeface="Century" panose="02040604050505020304" pitchFamily="18" charset="0"/>
                <a:ea typeface="Times New Roman" panose="02020603050405020304" pitchFamily="18" charset="0"/>
                <a:cs typeface="Courier"/>
              </a:rPr>
              <a:t>- to say HELLO</a:t>
            </a:r>
            <a:endParaRPr lang="en-US" sz="3200" dirty="0">
              <a:latin typeface="Century" panose="02040604050505020304" pitchFamily="18" charset="0"/>
              <a:ea typeface="Times New Roman" panose="02020603050405020304" pitchFamily="18" charset="0"/>
              <a:cs typeface="Courier"/>
            </a:endParaRPr>
          </a:p>
        </p:txBody>
      </p:sp>
      <p:sp>
        <p:nvSpPr>
          <p:cNvPr id="8" name="Action Button: Forward or Next 7">
            <a:hlinkClick r:id="" action="ppaction://hlinkshowjump?jump=nextslide" highlightClick="1"/>
          </p:cNvPr>
          <p:cNvSpPr/>
          <p:nvPr/>
        </p:nvSpPr>
        <p:spPr bwMode="auto">
          <a:xfrm>
            <a:off x="11353800" y="248920"/>
            <a:ext cx="381000" cy="457201"/>
          </a:xfrm>
          <a:prstGeom prst="actionButtonForwardNext">
            <a:avLst/>
          </a:prstGeom>
          <a:solidFill>
            <a:schemeClr val="bg2"/>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751263989"/>
      </p:ext>
    </p:extLst>
  </p:cSld>
  <p:clrMapOvr>
    <a:masterClrMapping/>
  </p:clrMapOvr>
  <mc:AlternateContent xmlns:mc="http://schemas.openxmlformats.org/markup-compatibility/2006" xmlns:p14="http://schemas.microsoft.com/office/powerpoint/2010/main">
    <mc:Choice Requires="p14">
      <p:transition spd="slow" p14:dur="2000" advTm="4699"/>
    </mc:Choice>
    <mc:Fallback xmlns="">
      <p:transition spd="slow" advTm="4699"/>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47800" y="533400"/>
            <a:ext cx="8670131" cy="1371600"/>
          </a:xfrm>
          <a:noFill/>
          <a:ln w="28575">
            <a:solidFill>
              <a:schemeClr val="tx1"/>
            </a:solidFill>
            <a:prstDash val="sysDot"/>
          </a:ln>
        </p:spPr>
        <p:txBody>
          <a:bodyPr wrap="square">
            <a:noAutofit/>
          </a:bodyPr>
          <a:lstStyle/>
          <a:p>
            <a:r>
              <a:rPr lang="en-US" sz="4000" dirty="0">
                <a:ln w="28575">
                  <a:solidFill>
                    <a:srgbClr val="000000"/>
                  </a:solidFill>
                  <a:prstDash val="sysDash"/>
                </a:ln>
                <a:solidFill>
                  <a:srgbClr val="000000"/>
                </a:solidFill>
              </a:rPr>
              <a:t> Medicines (PO) v. </a:t>
            </a:r>
            <a:r>
              <a:rPr lang="en-US" sz="4000" dirty="0" err="1">
                <a:ln w="28575">
                  <a:solidFill>
                    <a:srgbClr val="000000"/>
                  </a:solidFill>
                  <a:prstDash val="sysDash"/>
                </a:ln>
                <a:solidFill>
                  <a:srgbClr val="000000"/>
                </a:solidFill>
              </a:rPr>
              <a:t>Hospira</a:t>
            </a:r>
            <a:r>
              <a:rPr lang="en-US" sz="4000" dirty="0">
                <a:ln w="28575">
                  <a:solidFill>
                    <a:srgbClr val="000000"/>
                  </a:solidFill>
                  <a:prstDash val="sysDash"/>
                </a:ln>
                <a:solidFill>
                  <a:srgbClr val="000000"/>
                </a:solidFill>
              </a:rPr>
              <a:t> (AI)</a:t>
            </a:r>
            <a:br>
              <a:rPr lang="en-US" sz="4000" dirty="0">
                <a:ln w="28575">
                  <a:solidFill>
                    <a:srgbClr val="000000"/>
                  </a:solidFill>
                  <a:prstDash val="sysDash"/>
                </a:ln>
                <a:solidFill>
                  <a:srgbClr val="000000"/>
                </a:solidFill>
              </a:rPr>
            </a:br>
            <a:r>
              <a:rPr lang="en-US" sz="4000" dirty="0">
                <a:ln w="28575">
                  <a:solidFill>
                    <a:srgbClr val="000000"/>
                  </a:solidFill>
                  <a:prstDash val="sysDash"/>
                </a:ln>
                <a:solidFill>
                  <a:srgbClr val="000000"/>
                </a:solidFill>
              </a:rPr>
              <a:t> and the On-BUY Bar</a:t>
            </a:r>
            <a:r>
              <a:rPr lang="en-US" sz="3600" b="1" dirty="0">
                <a:latin typeface="Courier New" panose="02070309020205020404" pitchFamily="49" charset="0"/>
                <a:cs typeface="Courier New" panose="02070309020205020404" pitchFamily="49" charset="0"/>
              </a:rPr>
              <a:t> </a:t>
            </a:r>
            <a:br>
              <a:rPr lang="en-US" sz="3600" b="1" dirty="0">
                <a:latin typeface="Courier New" panose="02070309020205020404" pitchFamily="49" charset="0"/>
                <a:cs typeface="Courier New" panose="02070309020205020404" pitchFamily="49" charset="0"/>
              </a:rPr>
            </a:br>
            <a:endParaRPr lang="en-US" sz="1400" b="1" dirty="0">
              <a:latin typeface="Courier New" panose="02070309020205020404" pitchFamily="49" charset="0"/>
              <a:ea typeface="SimSun" pitchFamily="2" charset="-122"/>
              <a:cs typeface="Courier New" panose="02070309020205020404" pitchFamily="49" charset="0"/>
            </a:endParaRPr>
          </a:p>
        </p:txBody>
      </p:sp>
      <p:sp>
        <p:nvSpPr>
          <p:cNvPr id="5" name="TextBox 4"/>
          <p:cNvSpPr txBox="1"/>
          <p:nvPr/>
        </p:nvSpPr>
        <p:spPr>
          <a:xfrm>
            <a:off x="3429000" y="2979821"/>
            <a:ext cx="4923663" cy="2246769"/>
          </a:xfrm>
          <a:prstGeom prst="rect">
            <a:avLst/>
          </a:prstGeom>
          <a:noFill/>
        </p:spPr>
        <p:txBody>
          <a:bodyPr wrap="square" rtlCol="0">
            <a:spAutoFit/>
          </a:bodyPr>
          <a:lstStyle/>
          <a:p>
            <a:r>
              <a:rPr lang="en-US" sz="2800" dirty="0" smtClean="0">
                <a:latin typeface="+mn-lt"/>
              </a:rPr>
              <a:t>Yes, grammarians, I know that</a:t>
            </a:r>
          </a:p>
          <a:p>
            <a:r>
              <a:rPr lang="en-US" sz="2800" dirty="0" smtClean="0">
                <a:latin typeface="+mn-lt"/>
              </a:rPr>
              <a:t>the opposite of </a:t>
            </a:r>
            <a:r>
              <a:rPr lang="en-US" sz="2800" i="1" dirty="0" smtClean="0">
                <a:latin typeface="+mn-lt"/>
              </a:rPr>
              <a:t>sale</a:t>
            </a:r>
            <a:r>
              <a:rPr lang="en-US" sz="2800" dirty="0" smtClean="0">
                <a:latin typeface="+mn-lt"/>
              </a:rPr>
              <a:t> is </a:t>
            </a:r>
            <a:r>
              <a:rPr lang="en-US" sz="2800" i="1" dirty="0" smtClean="0">
                <a:latin typeface="+mn-lt"/>
              </a:rPr>
              <a:t>purchase</a:t>
            </a:r>
            <a:r>
              <a:rPr lang="en-US" sz="2800" dirty="0" smtClean="0">
                <a:latin typeface="+mn-lt"/>
              </a:rPr>
              <a:t> </a:t>
            </a:r>
          </a:p>
          <a:p>
            <a:r>
              <a:rPr lang="en-US" sz="2800" dirty="0" smtClean="0">
                <a:latin typeface="+mn-lt"/>
              </a:rPr>
              <a:t>but 'on purchase' is not a regular expression and anyway On-BUY </a:t>
            </a:r>
          </a:p>
          <a:p>
            <a:r>
              <a:rPr lang="en-US" sz="2800" dirty="0">
                <a:latin typeface="+mn-lt"/>
              </a:rPr>
              <a:t>i</a:t>
            </a:r>
            <a:r>
              <a:rPr lang="en-US" sz="2800" dirty="0" smtClean="0">
                <a:latin typeface="+mn-lt"/>
              </a:rPr>
              <a:t>s shorter and funnier. </a:t>
            </a:r>
          </a:p>
        </p:txBody>
      </p:sp>
    </p:spTree>
    <p:custDataLst>
      <p:tags r:id="rId1"/>
    </p:custDataLst>
    <p:extLst>
      <p:ext uri="{BB962C8B-B14F-4D97-AF65-F5344CB8AC3E}">
        <p14:creationId xmlns:p14="http://schemas.microsoft.com/office/powerpoint/2010/main" val="1428515708"/>
      </p:ext>
    </p:extLst>
  </p:cSld>
  <p:clrMapOvr>
    <a:masterClrMapping/>
  </p:clrMapOvr>
  <mc:AlternateContent xmlns:mc="http://schemas.openxmlformats.org/markup-compatibility/2006" xmlns:p14="http://schemas.microsoft.com/office/powerpoint/2010/main">
    <mc:Choice Requires="p14">
      <p:transition spd="slow" p14:dur="2000" advTm="21166"/>
    </mc:Choice>
    <mc:Fallback xmlns="">
      <p:transition spd="slow" advTm="2116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a pending case</a:t>
            </a:r>
            <a:endParaRPr lang="en-US" dirty="0"/>
          </a:p>
        </p:txBody>
      </p:sp>
      <p:sp>
        <p:nvSpPr>
          <p:cNvPr id="3" name="Content Placeholder 2"/>
          <p:cNvSpPr>
            <a:spLocks noGrp="1"/>
          </p:cNvSpPr>
          <p:nvPr>
            <p:ph idx="1"/>
          </p:nvPr>
        </p:nvSpPr>
        <p:spPr>
          <a:xfrm>
            <a:off x="1966913" y="1066800"/>
            <a:ext cx="8229600" cy="4247317"/>
          </a:xfrm>
        </p:spPr>
        <p:txBody>
          <a:bodyPr/>
          <a:lstStyle/>
          <a:p>
            <a:r>
              <a:rPr lang="en-US" dirty="0" smtClean="0"/>
              <a:t>EYES FRONT!  NOBODY </a:t>
            </a:r>
            <a:r>
              <a:rPr lang="en-US" dirty="0"/>
              <a:t>TURN AROUND!</a:t>
            </a:r>
          </a:p>
          <a:p>
            <a:endParaRPr lang="en-US" sz="1800" dirty="0" smtClean="0"/>
          </a:p>
          <a:p>
            <a:r>
              <a:rPr lang="en-US" dirty="0" smtClean="0"/>
              <a:t>But if you or someone you know</a:t>
            </a:r>
          </a:p>
          <a:p>
            <a:r>
              <a:rPr lang="en-US" dirty="0" smtClean="0"/>
              <a:t>is working on a brief in this case, then</a:t>
            </a:r>
          </a:p>
          <a:p>
            <a:r>
              <a:rPr lang="en-US" dirty="0"/>
              <a:t>as I survey the </a:t>
            </a:r>
            <a:r>
              <a:rPr lang="en-US" dirty="0" smtClean="0"/>
              <a:t>crowd, please </a:t>
            </a:r>
          </a:p>
          <a:p>
            <a:r>
              <a:rPr lang="en-US" dirty="0" smtClean="0"/>
              <a:t>pull on an earlobe or smooth an eyebrow.</a:t>
            </a:r>
          </a:p>
          <a:p>
            <a:endParaRPr lang="en-US" dirty="0" smtClean="0"/>
          </a:p>
          <a:p>
            <a:r>
              <a:rPr lang="en-US" dirty="0" smtClean="0"/>
              <a:t>I haven't talked to anyone about this nor have I read much other than cases and briefs.</a:t>
            </a:r>
          </a:p>
          <a:p>
            <a:r>
              <a:rPr lang="en-US" dirty="0" smtClean="0"/>
              <a:t>These are my ideas.  I take all praise or blame.</a:t>
            </a:r>
          </a:p>
        </p:txBody>
      </p:sp>
    </p:spTree>
    <p:extLst>
      <p:ext uri="{BB962C8B-B14F-4D97-AF65-F5344CB8AC3E}">
        <p14:creationId xmlns:p14="http://schemas.microsoft.com/office/powerpoint/2010/main" val="3692929043"/>
      </p:ext>
    </p:extLst>
  </p:cSld>
  <p:clrMapOvr>
    <a:masterClrMapping/>
  </p:clrMapOvr>
  <mc:AlternateContent xmlns:mc="http://schemas.openxmlformats.org/markup-compatibility/2006" xmlns:p14="http://schemas.microsoft.com/office/powerpoint/2010/main">
    <mc:Choice Requires="p14">
      <p:transition spd="slow" p14:dur="2000" advTm="19164"/>
    </mc:Choice>
    <mc:Fallback xmlns="">
      <p:transition spd="slow" advTm="19164"/>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13248" y="272395"/>
            <a:ext cx="9835752" cy="923330"/>
          </a:xfrm>
          <a:noFill/>
          <a:ln w="28575">
            <a:solidFill>
              <a:schemeClr val="tx1"/>
            </a:solidFill>
            <a:prstDash val="sysDot"/>
          </a:ln>
        </p:spPr>
        <p:txBody>
          <a:bodyPr wrap="square" tIns="91440" bIns="0">
            <a:spAutoFit/>
          </a:bodyPr>
          <a:lstStyle/>
          <a:p>
            <a:r>
              <a:rPr lang="en-US" sz="4000" dirty="0">
                <a:ln w="28575">
                  <a:solidFill>
                    <a:srgbClr val="000000"/>
                  </a:solidFill>
                  <a:prstDash val="sysDash"/>
                </a:ln>
                <a:solidFill>
                  <a:srgbClr val="000000"/>
                </a:solidFill>
              </a:rPr>
              <a:t> Medicines (PO) v. </a:t>
            </a:r>
            <a:r>
              <a:rPr lang="en-US" sz="4000" dirty="0" err="1">
                <a:ln w="28575">
                  <a:solidFill>
                    <a:srgbClr val="000000"/>
                  </a:solidFill>
                  <a:prstDash val="sysDash"/>
                </a:ln>
                <a:solidFill>
                  <a:srgbClr val="000000"/>
                </a:solidFill>
              </a:rPr>
              <a:t>Hospira</a:t>
            </a:r>
            <a:r>
              <a:rPr lang="en-US" sz="4000" dirty="0">
                <a:ln w="28575">
                  <a:solidFill>
                    <a:srgbClr val="000000"/>
                  </a:solidFill>
                  <a:prstDash val="sysDash"/>
                </a:ln>
                <a:solidFill>
                  <a:srgbClr val="000000"/>
                </a:solidFill>
              </a:rPr>
              <a:t> (AI</a:t>
            </a:r>
            <a:r>
              <a:rPr lang="en-US" sz="4000" dirty="0" smtClean="0">
                <a:ln w="28575">
                  <a:solidFill>
                    <a:srgbClr val="000000"/>
                  </a:solidFill>
                  <a:prstDash val="sysDash"/>
                </a:ln>
                <a:solidFill>
                  <a:srgbClr val="000000"/>
                </a:solidFill>
              </a:rPr>
              <a:t>) Chronology </a:t>
            </a:r>
            <a:r>
              <a:rPr lang="en-US" sz="3600" b="1" dirty="0">
                <a:latin typeface="Courier New" panose="02070309020205020404" pitchFamily="49" charset="0"/>
                <a:cs typeface="Courier New" panose="02070309020205020404" pitchFamily="49" charset="0"/>
              </a:rPr>
              <a:t/>
            </a:r>
            <a:br>
              <a:rPr lang="en-US" sz="3600" b="1" dirty="0">
                <a:latin typeface="Courier New" panose="02070309020205020404" pitchFamily="49" charset="0"/>
                <a:cs typeface="Courier New" panose="02070309020205020404" pitchFamily="49" charset="0"/>
              </a:rPr>
            </a:br>
            <a:endParaRPr lang="en-US" sz="1400" b="1" dirty="0">
              <a:latin typeface="Courier New" panose="02070309020205020404" pitchFamily="49" charset="0"/>
              <a:ea typeface="SimSun" pitchFamily="2" charset="-122"/>
              <a:cs typeface="Courier New" panose="02070309020205020404" pitchFamily="49" charset="0"/>
            </a:endParaRPr>
          </a:p>
        </p:txBody>
      </p:sp>
      <p:graphicFrame>
        <p:nvGraphicFramePr>
          <p:cNvPr id="7" name="Table 6"/>
          <p:cNvGraphicFramePr>
            <a:graphicFrameLocks noGrp="1"/>
          </p:cNvGraphicFramePr>
          <p:nvPr>
            <p:extLst>
              <p:ext uri="{D42A27DB-BD31-4B8C-83A1-F6EECF244321}">
                <p14:modId xmlns:p14="http://schemas.microsoft.com/office/powerpoint/2010/main" val="755506626"/>
              </p:ext>
            </p:extLst>
          </p:nvPr>
        </p:nvGraphicFramePr>
        <p:xfrm>
          <a:off x="1887748" y="1371600"/>
          <a:ext cx="8435577" cy="3749040"/>
        </p:xfrm>
        <a:graphic>
          <a:graphicData uri="http://schemas.openxmlformats.org/drawingml/2006/table">
            <a:tbl>
              <a:tblPr firstRow="1" bandRow="1">
                <a:tableStyleId>{5C22544A-7EE6-4342-B048-85BDC9FD1C3A}</a:tableStyleId>
              </a:tblPr>
              <a:tblGrid>
                <a:gridCol w="1219200"/>
                <a:gridCol w="1219200"/>
                <a:gridCol w="5997177"/>
              </a:tblGrid>
              <a:tr h="0">
                <a:tc>
                  <a:txBody>
                    <a:bodyPr/>
                    <a:lstStyle/>
                    <a:p>
                      <a:r>
                        <a:rPr lang="en-US" sz="2400" dirty="0" smtClean="0">
                          <a:solidFill>
                            <a:schemeClr val="tx1"/>
                          </a:solidFill>
                        </a:rPr>
                        <a:t>Date</a:t>
                      </a:r>
                      <a:endParaRPr lang="en-US" sz="2400" dirty="0">
                        <a:solidFill>
                          <a:schemeClr val="tx1"/>
                        </a:solidFill>
                      </a:endParaRPr>
                    </a:p>
                  </a:txBody>
                  <a:tcPr/>
                </a:tc>
                <a:tc>
                  <a:txBody>
                    <a:bodyPr/>
                    <a:lstStyle/>
                    <a:p>
                      <a:r>
                        <a:rPr lang="en-US" sz="2400" dirty="0" smtClean="0">
                          <a:solidFill>
                            <a:schemeClr val="tx1"/>
                          </a:solidFill>
                        </a:rPr>
                        <a:t>Court</a:t>
                      </a:r>
                      <a:endParaRPr lang="en-US" sz="2400" dirty="0">
                        <a:solidFill>
                          <a:schemeClr val="tx1"/>
                        </a:solidFill>
                      </a:endParaRPr>
                    </a:p>
                  </a:txBody>
                  <a:tcPr/>
                </a:tc>
                <a:tc>
                  <a:txBody>
                    <a:bodyPr/>
                    <a:lstStyle/>
                    <a:p>
                      <a:endParaRPr lang="en-US" sz="2400" dirty="0">
                        <a:solidFill>
                          <a:schemeClr val="tx1"/>
                        </a:solidFill>
                      </a:endParaRPr>
                    </a:p>
                  </a:txBody>
                  <a:tcPr/>
                </a:tc>
              </a:tr>
              <a:tr h="370840">
                <a:tc>
                  <a:txBody>
                    <a:bodyPr/>
                    <a:lstStyle/>
                    <a:p>
                      <a:r>
                        <a:rPr lang="en-US" sz="2400" dirty="0" smtClean="0"/>
                        <a:t>Mar '14</a:t>
                      </a:r>
                      <a:endParaRPr lang="en-US" sz="2400" dirty="0"/>
                    </a:p>
                  </a:txBody>
                  <a:tcPr/>
                </a:tc>
                <a:tc>
                  <a:txBody>
                    <a:bodyPr/>
                    <a:lstStyle/>
                    <a:p>
                      <a:r>
                        <a:rPr lang="en-US" sz="2400" dirty="0" err="1" smtClean="0"/>
                        <a:t>DDel</a:t>
                      </a:r>
                      <a:endParaRPr lang="en-US" sz="2400" dirty="0"/>
                    </a:p>
                  </a:txBody>
                  <a:tcPr/>
                </a:tc>
                <a:tc>
                  <a:txBody>
                    <a:bodyPr/>
                    <a:lstStyle/>
                    <a:p>
                      <a:pPr lvl="0"/>
                      <a:r>
                        <a:rPr lang="en-US" sz="2400" dirty="0" smtClean="0"/>
                        <a:t>Opinion</a:t>
                      </a:r>
                      <a:r>
                        <a:rPr lang="en-US" sz="2400" baseline="0" dirty="0" smtClean="0"/>
                        <a:t> after Bench Trial (Andrews, J.) :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Sale?  NO    Experimental use? YES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Also: Infringement? NO </a:t>
                      </a:r>
                    </a:p>
                    <a:p>
                      <a:pPr lvl="1"/>
                      <a:r>
                        <a:rPr lang="en-US" sz="2400" baseline="0" dirty="0" smtClean="0"/>
                        <a:t>so PO was appellant, AI cross-appellant.</a:t>
                      </a:r>
                      <a:endParaRPr lang="en-US" sz="2400" dirty="0"/>
                    </a:p>
                  </a:txBody>
                  <a:tcPr/>
                </a:tc>
              </a:tr>
              <a:tr h="370840">
                <a:tc>
                  <a:txBody>
                    <a:bodyPr/>
                    <a:lstStyle/>
                    <a:p>
                      <a:r>
                        <a:rPr lang="en-US" sz="2400" dirty="0" smtClean="0"/>
                        <a:t>July '15</a:t>
                      </a:r>
                      <a:endParaRPr lang="en-US" sz="2400" dirty="0"/>
                    </a:p>
                  </a:txBody>
                  <a:tcPr/>
                </a:tc>
                <a:tc>
                  <a:txBody>
                    <a:bodyPr/>
                    <a:lstStyle/>
                    <a:p>
                      <a:r>
                        <a:rPr lang="en-US" sz="2400" dirty="0" smtClean="0"/>
                        <a:t>Fed Cir</a:t>
                      </a:r>
                      <a:endParaRPr lang="en-US" sz="2400" dirty="0"/>
                    </a:p>
                  </a:txBody>
                  <a:tcPr/>
                </a:tc>
                <a:tc>
                  <a:txBody>
                    <a:bodyPr/>
                    <a:lstStyle/>
                    <a:p>
                      <a:r>
                        <a:rPr lang="en-US" sz="2400" dirty="0" smtClean="0"/>
                        <a:t>Reversed. (</a:t>
                      </a:r>
                      <a:r>
                        <a:rPr lang="en-US" sz="2400" dirty="0" err="1" smtClean="0"/>
                        <a:t>Dyk</a:t>
                      </a:r>
                      <a:r>
                        <a:rPr lang="en-US" sz="2400" dirty="0" smtClean="0"/>
                        <a:t>, </a:t>
                      </a:r>
                      <a:r>
                        <a:rPr lang="en-US" sz="2400" i="0" u="sng" dirty="0" smtClean="0"/>
                        <a:t>Hughes</a:t>
                      </a:r>
                      <a:r>
                        <a:rPr lang="en-US" sz="2400" dirty="0" smtClean="0"/>
                        <a:t>,</a:t>
                      </a:r>
                      <a:r>
                        <a:rPr lang="en-US" sz="2400" baseline="0" dirty="0" smtClean="0"/>
                        <a:t> </a:t>
                      </a:r>
                      <a:r>
                        <a:rPr lang="en-US" sz="2400" baseline="0" dirty="0" err="1" smtClean="0"/>
                        <a:t>Lourie</a:t>
                      </a:r>
                      <a:r>
                        <a:rPr lang="en-US" sz="2400" baseline="0" dirty="0" smtClean="0"/>
                        <a:t>)</a:t>
                      </a:r>
                    </a:p>
                    <a:p>
                      <a:pPr lvl="1"/>
                      <a:r>
                        <a:rPr lang="en-US" sz="2400" dirty="0" smtClean="0"/>
                        <a:t>Experimental use?</a:t>
                      </a:r>
                      <a:r>
                        <a:rPr lang="en-US" sz="2400" baseline="0" dirty="0" smtClean="0"/>
                        <a:t> NO   Sale?</a:t>
                      </a:r>
                      <a:r>
                        <a:rPr lang="en-US" sz="2400" dirty="0" smtClean="0"/>
                        <a:t> YES </a:t>
                      </a:r>
                      <a:endParaRPr lang="en-US" sz="2400" dirty="0"/>
                    </a:p>
                  </a:txBody>
                  <a:tcPr/>
                </a:tc>
              </a:tr>
              <a:tr h="370840">
                <a:tc>
                  <a:txBody>
                    <a:bodyPr/>
                    <a:lstStyle/>
                    <a:p>
                      <a:pPr lvl="0"/>
                      <a:r>
                        <a:rPr lang="en-US" sz="2400" dirty="0" smtClean="0"/>
                        <a:t>Nov</a:t>
                      </a:r>
                      <a:r>
                        <a:rPr lang="en-US" sz="2400" baseline="0" dirty="0" smtClean="0"/>
                        <a:t> '15</a:t>
                      </a:r>
                      <a:endParaRPr lang="en-US" sz="2400" dirty="0"/>
                    </a:p>
                  </a:txBody>
                  <a:tcPr/>
                </a:tc>
                <a:tc>
                  <a:txBody>
                    <a:bodyPr/>
                    <a:lstStyle/>
                    <a:p>
                      <a:r>
                        <a:rPr lang="en-US" sz="2400" dirty="0" smtClean="0"/>
                        <a:t>Fed Cir</a:t>
                      </a:r>
                      <a:endParaRPr lang="en-US" sz="2400" dirty="0"/>
                    </a:p>
                  </a:txBody>
                  <a:tcPr/>
                </a:tc>
                <a:tc>
                  <a:txBody>
                    <a:bodyPr/>
                    <a:lstStyle/>
                    <a:p>
                      <a:r>
                        <a:rPr lang="en-US" sz="2400" dirty="0" smtClean="0"/>
                        <a:t>Order for rehearing </a:t>
                      </a:r>
                      <a:r>
                        <a:rPr lang="en-US" sz="2400" dirty="0" err="1" smtClean="0"/>
                        <a:t>en</a:t>
                      </a:r>
                      <a:r>
                        <a:rPr lang="en-US" sz="2400" dirty="0" smtClean="0"/>
                        <a:t> banc.  Qs</a:t>
                      </a:r>
                      <a:r>
                        <a:rPr lang="en-US" sz="2400" baseline="0" dirty="0" smtClean="0"/>
                        <a:t> on </a:t>
                      </a:r>
                      <a:r>
                        <a:rPr lang="en-US" sz="2400" baseline="0" dirty="0" err="1" smtClean="0"/>
                        <a:t>sep.</a:t>
                      </a:r>
                      <a:r>
                        <a:rPr lang="en-US" sz="2400" baseline="0" dirty="0" smtClean="0"/>
                        <a:t> slide.</a:t>
                      </a:r>
                      <a:endParaRPr lang="en-US" sz="2400" dirty="0"/>
                    </a:p>
                  </a:txBody>
                  <a:tcPr/>
                </a:tc>
              </a:tr>
              <a:tr h="370840">
                <a:tc>
                  <a:txBody>
                    <a:bodyPr/>
                    <a:lstStyle/>
                    <a:p>
                      <a:r>
                        <a:rPr lang="en-US" sz="2400" dirty="0" smtClean="0"/>
                        <a:t>1/11/16</a:t>
                      </a:r>
                      <a:endParaRPr lang="en-US" sz="2400" dirty="0"/>
                    </a:p>
                  </a:txBody>
                  <a:tcPr/>
                </a:tc>
                <a:tc>
                  <a:txBody>
                    <a:bodyPr/>
                    <a:lstStyle/>
                    <a:p>
                      <a:endParaRPr lang="en-US" sz="2400" dirty="0"/>
                    </a:p>
                  </a:txBody>
                  <a:tcPr/>
                </a:tc>
                <a:tc>
                  <a:txBody>
                    <a:bodyPr/>
                    <a:lstStyle/>
                    <a:p>
                      <a:r>
                        <a:rPr lang="en-US" sz="2400" dirty="0" smtClean="0"/>
                        <a:t>Opening</a:t>
                      </a:r>
                      <a:r>
                        <a:rPr lang="en-US" sz="2400" baseline="0" dirty="0" smtClean="0"/>
                        <a:t> Brief of </a:t>
                      </a:r>
                      <a:r>
                        <a:rPr lang="en-US" sz="2400" baseline="0" dirty="0" err="1" smtClean="0"/>
                        <a:t>Hospira</a:t>
                      </a:r>
                      <a:r>
                        <a:rPr lang="en-US" sz="2400" baseline="0" dirty="0" smtClean="0"/>
                        <a:t> due</a:t>
                      </a:r>
                      <a:endParaRPr lang="en-US" sz="2400" dirty="0"/>
                    </a:p>
                  </a:txBody>
                  <a:tcPr/>
                </a:tc>
              </a:tr>
            </a:tbl>
          </a:graphicData>
        </a:graphic>
      </p:graphicFrame>
      <p:sp>
        <p:nvSpPr>
          <p:cNvPr id="5" name="Action Button: Forward or Next 4">
            <a:hlinkClick r:id="" action="ppaction://hlinkshowjump?jump=nextslide" highlightClick="1"/>
          </p:cNvPr>
          <p:cNvSpPr/>
          <p:nvPr/>
        </p:nvSpPr>
        <p:spPr bwMode="auto">
          <a:xfrm>
            <a:off x="11353800" y="248920"/>
            <a:ext cx="381000" cy="457201"/>
          </a:xfrm>
          <a:prstGeom prst="actionButtonForwardNext">
            <a:avLst/>
          </a:prstGeom>
          <a:solidFill>
            <a:schemeClr val="bg2"/>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674745897"/>
      </p:ext>
    </p:extLst>
  </p:cSld>
  <p:clrMapOvr>
    <a:masterClrMapping/>
  </p:clrMapOvr>
  <mc:AlternateContent xmlns:mc="http://schemas.openxmlformats.org/markup-compatibility/2006" xmlns:p14="http://schemas.microsoft.com/office/powerpoint/2010/main">
    <mc:Choice Requires="p14">
      <p:transition spd="slow" p14:dur="2000" advTm="2856"/>
    </mc:Choice>
    <mc:Fallback xmlns="">
      <p:transition spd="slow" advTm="2856"/>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5192" y="221441"/>
            <a:ext cx="8229600" cy="707886"/>
          </a:xfrm>
        </p:spPr>
        <p:txBody>
          <a:bodyPr>
            <a:spAutoFit/>
          </a:bodyPr>
          <a:lstStyle/>
          <a:p>
            <a:r>
              <a:rPr lang="en-US" dirty="0" smtClean="0"/>
              <a:t>Where's the Problem?</a:t>
            </a:r>
            <a:endParaRPr lang="en-US" dirty="0"/>
          </a:p>
        </p:txBody>
      </p:sp>
      <p:sp>
        <p:nvSpPr>
          <p:cNvPr id="6" name="Content Placeholder 5"/>
          <p:cNvSpPr>
            <a:spLocks noGrp="1"/>
          </p:cNvSpPr>
          <p:nvPr>
            <p:ph idx="1"/>
          </p:nvPr>
        </p:nvSpPr>
        <p:spPr>
          <a:xfrm>
            <a:off x="459673" y="914400"/>
            <a:ext cx="8455727" cy="4031873"/>
          </a:xfrm>
        </p:spPr>
        <p:txBody>
          <a:bodyPr/>
          <a:lstStyle/>
          <a:p>
            <a:r>
              <a:rPr lang="en-US" sz="3200" dirty="0" smtClean="0"/>
              <a:t>1. Company </a:t>
            </a:r>
            <a:r>
              <a:rPr lang="en-US" sz="3200" dirty="0"/>
              <a:t>makes a drug and sells it.  </a:t>
            </a:r>
          </a:p>
          <a:p>
            <a:r>
              <a:rPr lang="en-US" sz="3200" dirty="0" smtClean="0"/>
              <a:t>2. Problem</a:t>
            </a:r>
            <a:r>
              <a:rPr lang="en-US" sz="3200" dirty="0"/>
              <a:t>: impurities! Company works on fix.  </a:t>
            </a:r>
          </a:p>
          <a:p>
            <a:r>
              <a:rPr lang="en-US" sz="3200" dirty="0" smtClean="0"/>
              <a:t>3. Company </a:t>
            </a:r>
            <a:r>
              <a:rPr lang="en-US" sz="3200" dirty="0"/>
              <a:t>makes some new batches. </a:t>
            </a:r>
          </a:p>
          <a:p>
            <a:r>
              <a:rPr lang="en-US" sz="3200" dirty="0" smtClean="0"/>
              <a:t>4. For a year, Company makes the new version in order to have data for later FDA filing and to have a stockpile for sale later.</a:t>
            </a:r>
            <a:endParaRPr lang="en-US" sz="3200" dirty="0"/>
          </a:p>
          <a:p>
            <a:r>
              <a:rPr lang="en-US" sz="3200" dirty="0"/>
              <a:t>5</a:t>
            </a:r>
            <a:r>
              <a:rPr lang="en-US" sz="3200" dirty="0" smtClean="0"/>
              <a:t>. Company prepares a patent application </a:t>
            </a:r>
          </a:p>
          <a:p>
            <a:r>
              <a:rPr lang="en-US" sz="3200" dirty="0" smtClean="0"/>
              <a:t>and files it more than 1 year after #3.</a:t>
            </a:r>
            <a:endParaRPr lang="en-US" sz="3200" dirty="0"/>
          </a:p>
        </p:txBody>
      </p:sp>
      <p:sp>
        <p:nvSpPr>
          <p:cNvPr id="22" name="TextBox 21"/>
          <p:cNvSpPr txBox="1"/>
          <p:nvPr/>
        </p:nvSpPr>
        <p:spPr>
          <a:xfrm rot="2125161">
            <a:off x="1175040" y="2048467"/>
            <a:ext cx="3395476" cy="1323439"/>
          </a:xfrm>
          <a:prstGeom prst="rect">
            <a:avLst/>
          </a:prstGeom>
          <a:solidFill>
            <a:srgbClr val="FFCCCC"/>
          </a:solidFill>
        </p:spPr>
        <p:txBody>
          <a:bodyPr wrap="square" rtlCol="0">
            <a:spAutoFit/>
          </a:bodyPr>
          <a:lstStyle/>
          <a:p>
            <a:r>
              <a:rPr lang="en-US" sz="4000" dirty="0" smtClean="0">
                <a:latin typeface="+mn-lt"/>
              </a:rPr>
              <a:t>Not what Medicines did.</a:t>
            </a:r>
          </a:p>
        </p:txBody>
      </p:sp>
      <p:grpSp>
        <p:nvGrpSpPr>
          <p:cNvPr id="7" name="Group 6"/>
          <p:cNvGrpSpPr/>
          <p:nvPr/>
        </p:nvGrpSpPr>
        <p:grpSpPr>
          <a:xfrm>
            <a:off x="2551418" y="1186996"/>
            <a:ext cx="9411981" cy="3094491"/>
            <a:chOff x="2551418" y="1186996"/>
            <a:chExt cx="9411981" cy="3094491"/>
          </a:xfrm>
        </p:grpSpPr>
        <p:grpSp>
          <p:nvGrpSpPr>
            <p:cNvPr id="4" name="Group 3"/>
            <p:cNvGrpSpPr/>
            <p:nvPr/>
          </p:nvGrpSpPr>
          <p:grpSpPr>
            <a:xfrm>
              <a:off x="2551418" y="1186996"/>
              <a:ext cx="9411981" cy="3094491"/>
              <a:chOff x="2551418" y="1186996"/>
              <a:chExt cx="9411981" cy="3094491"/>
            </a:xfrm>
          </p:grpSpPr>
          <p:cxnSp>
            <p:nvCxnSpPr>
              <p:cNvPr id="5" name="Straight Connector 4"/>
              <p:cNvCxnSpPr/>
              <p:nvPr/>
            </p:nvCxnSpPr>
            <p:spPr bwMode="auto">
              <a:xfrm flipV="1">
                <a:off x="2551418" y="1186996"/>
                <a:ext cx="1066800" cy="47864"/>
              </a:xfrm>
              <a:prstGeom prst="line">
                <a:avLst/>
              </a:prstGeom>
              <a:noFill/>
              <a:ln w="76200" cap="flat" cmpd="sng" algn="ctr">
                <a:solidFill>
                  <a:srgbClr val="C00000"/>
                </a:solidFill>
                <a:prstDash val="solid"/>
                <a:round/>
                <a:headEnd type="none" w="med" len="med"/>
                <a:tailEnd type="none" w="med" len="med"/>
              </a:ln>
              <a:effectLst/>
            </p:spPr>
          </p:cxnSp>
          <p:cxnSp>
            <p:nvCxnSpPr>
              <p:cNvPr id="9" name="Straight Connector 8"/>
              <p:cNvCxnSpPr/>
              <p:nvPr/>
            </p:nvCxnSpPr>
            <p:spPr bwMode="auto">
              <a:xfrm>
                <a:off x="2551418" y="2209367"/>
                <a:ext cx="1066800" cy="43861"/>
              </a:xfrm>
              <a:prstGeom prst="line">
                <a:avLst/>
              </a:prstGeom>
              <a:noFill/>
              <a:ln w="76200" cap="flat" cmpd="sng" algn="ctr">
                <a:solidFill>
                  <a:srgbClr val="C00000"/>
                </a:solidFill>
                <a:prstDash val="solid"/>
                <a:round/>
                <a:headEnd type="none" w="med" len="med"/>
                <a:tailEnd type="none" w="med" len="med"/>
              </a:ln>
              <a:effectLst/>
            </p:spPr>
          </p:cxnSp>
          <p:cxnSp>
            <p:nvCxnSpPr>
              <p:cNvPr id="18" name="Straight Arrow Connector 17"/>
              <p:cNvCxnSpPr/>
              <p:nvPr/>
            </p:nvCxnSpPr>
            <p:spPr bwMode="auto">
              <a:xfrm flipH="1" flipV="1">
                <a:off x="3138733" y="1252445"/>
                <a:ext cx="4862267" cy="728755"/>
              </a:xfrm>
              <a:prstGeom prst="straightConnector1">
                <a:avLst/>
              </a:prstGeom>
              <a:noFill/>
              <a:ln w="76200" cap="flat" cmpd="sng" algn="ctr">
                <a:solidFill>
                  <a:srgbClr val="C00000"/>
                </a:solidFill>
                <a:prstDash val="solid"/>
                <a:round/>
                <a:headEnd type="none" w="med" len="med"/>
                <a:tailEnd type="triangle"/>
              </a:ln>
              <a:effectLst/>
            </p:spPr>
          </p:cxnSp>
          <p:cxnSp>
            <p:nvCxnSpPr>
              <p:cNvPr id="19" name="Straight Arrow Connector 18"/>
              <p:cNvCxnSpPr/>
              <p:nvPr/>
            </p:nvCxnSpPr>
            <p:spPr bwMode="auto">
              <a:xfrm flipH="1" flipV="1">
                <a:off x="3618219" y="2209368"/>
                <a:ext cx="4275038" cy="381432"/>
              </a:xfrm>
              <a:prstGeom prst="straightConnector1">
                <a:avLst/>
              </a:prstGeom>
              <a:noFill/>
              <a:ln w="76200" cap="flat" cmpd="sng" algn="ctr">
                <a:solidFill>
                  <a:srgbClr val="C00000"/>
                </a:solidFill>
                <a:prstDash val="solid"/>
                <a:round/>
                <a:headEnd type="none" w="med" len="med"/>
                <a:tailEnd type="triangle"/>
              </a:ln>
              <a:effectLst/>
            </p:spPr>
          </p:cxnSp>
          <p:sp>
            <p:nvSpPr>
              <p:cNvPr id="11" name="TextBox 10"/>
              <p:cNvSpPr txBox="1"/>
              <p:nvPr/>
            </p:nvSpPr>
            <p:spPr>
              <a:xfrm>
                <a:off x="8001000" y="1665386"/>
                <a:ext cx="3962399" cy="2616101"/>
              </a:xfrm>
              <a:prstGeom prst="rect">
                <a:avLst/>
              </a:prstGeom>
              <a:solidFill>
                <a:srgbClr val="99FFCC"/>
              </a:solidFill>
            </p:spPr>
            <p:txBody>
              <a:bodyPr wrap="square" rtlCol="0">
                <a:spAutoFit/>
              </a:bodyPr>
              <a:lstStyle/>
              <a:p>
                <a:r>
                  <a:rPr lang="en-US" sz="2800" b="1" dirty="0">
                    <a:solidFill>
                      <a:srgbClr val="C00000"/>
                    </a:solidFill>
                    <a:latin typeface="Arial" panose="020B0604020202020204" pitchFamily="34" charset="0"/>
                    <a:cs typeface="Arial" panose="020B0604020202020204" pitchFamily="34" charset="0"/>
                  </a:rPr>
                  <a:t>hires </a:t>
                </a:r>
                <a:r>
                  <a:rPr lang="en-US" sz="2800" b="1" dirty="0" smtClean="0">
                    <a:solidFill>
                      <a:srgbClr val="C00000"/>
                    </a:solidFill>
                    <a:latin typeface="Arial" panose="020B0604020202020204" pitchFamily="34" charset="0"/>
                    <a:cs typeface="Arial" panose="020B0604020202020204" pitchFamily="34" charset="0"/>
                  </a:rPr>
                  <a:t>M, a manufacturer, </a:t>
                </a:r>
                <a:r>
                  <a:rPr lang="en-US" sz="2800" b="1" dirty="0">
                    <a:solidFill>
                      <a:srgbClr val="C00000"/>
                    </a:solidFill>
                    <a:latin typeface="Arial" panose="020B0604020202020204" pitchFamily="34" charset="0"/>
                    <a:cs typeface="Arial" panose="020B0604020202020204" pitchFamily="34" charset="0"/>
                  </a:rPr>
                  <a:t>to </a:t>
                </a:r>
                <a:r>
                  <a:rPr lang="en-US" sz="2800" b="1" dirty="0" smtClean="0">
                    <a:solidFill>
                      <a:srgbClr val="C00000"/>
                    </a:solidFill>
                    <a:latin typeface="Arial" panose="020B0604020202020204" pitchFamily="34" charset="0"/>
                    <a:cs typeface="Arial" panose="020B0604020202020204" pitchFamily="34" charset="0"/>
                  </a:rPr>
                  <a:t>make the invention, </a:t>
                </a:r>
                <a:r>
                  <a:rPr lang="en-US" sz="2800" b="1" dirty="0">
                    <a:solidFill>
                      <a:srgbClr val="C00000"/>
                    </a:solidFill>
                    <a:latin typeface="Arial" panose="020B0604020202020204" pitchFamily="34" charset="0"/>
                    <a:cs typeface="Arial" panose="020B0604020202020204" pitchFamily="34" charset="0"/>
                  </a:rPr>
                  <a:t>and </a:t>
                </a:r>
                <a:r>
                  <a:rPr lang="en-US" sz="2800" b="1" dirty="0" smtClean="0">
                    <a:solidFill>
                      <a:srgbClr val="C00000"/>
                    </a:solidFill>
                    <a:latin typeface="Arial" panose="020B0604020202020204" pitchFamily="34" charset="0"/>
                    <a:cs typeface="Arial" panose="020B0604020202020204" pitchFamily="34" charset="0"/>
                  </a:rPr>
                  <a:t>then BUYS </a:t>
                </a:r>
              </a:p>
              <a:p>
                <a:r>
                  <a:rPr lang="en-US" sz="2400" b="1" dirty="0" smtClean="0">
                    <a:solidFill>
                      <a:srgbClr val="C00000"/>
                    </a:solidFill>
                    <a:latin typeface="Arial" panose="020B0604020202020204" pitchFamily="34" charset="0"/>
                    <a:cs typeface="Arial" panose="020B0604020202020204" pitchFamily="34" charset="0"/>
                  </a:rPr>
                  <a:t>(purchase order, </a:t>
                </a:r>
              </a:p>
              <a:p>
                <a:r>
                  <a:rPr lang="en-US" sz="2400" b="1" dirty="0" smtClean="0">
                    <a:solidFill>
                      <a:srgbClr val="C00000"/>
                    </a:solidFill>
                    <a:latin typeface="Arial" panose="020B0604020202020204" pitchFamily="34" charset="0"/>
                    <a:cs typeface="Arial" panose="020B0604020202020204" pitchFamily="34" charset="0"/>
                  </a:rPr>
                  <a:t>UCC transaction) </a:t>
                </a:r>
                <a:r>
                  <a:rPr lang="en-US" sz="2800" b="1" dirty="0" smtClean="0">
                    <a:solidFill>
                      <a:srgbClr val="C00000"/>
                    </a:solidFill>
                    <a:latin typeface="Arial" panose="020B0604020202020204" pitchFamily="34" charset="0"/>
                    <a:cs typeface="Arial" panose="020B0604020202020204" pitchFamily="34" charset="0"/>
                  </a:rPr>
                  <a:t>from M</a:t>
                </a:r>
                <a:endParaRPr lang="en-US" sz="2800" b="1" dirty="0">
                  <a:solidFill>
                    <a:srgbClr val="C00000"/>
                  </a:solidFill>
                  <a:latin typeface="Arial" panose="020B0604020202020204" pitchFamily="34" charset="0"/>
                  <a:cs typeface="Arial" panose="020B0604020202020204" pitchFamily="34" charset="0"/>
                </a:endParaRPr>
              </a:p>
            </p:txBody>
          </p:sp>
        </p:grpSp>
        <p:cxnSp>
          <p:nvCxnSpPr>
            <p:cNvPr id="12" name="Straight Connector 11"/>
            <p:cNvCxnSpPr/>
            <p:nvPr/>
          </p:nvCxnSpPr>
          <p:spPr bwMode="auto">
            <a:xfrm>
              <a:off x="4431127" y="2728989"/>
              <a:ext cx="1066800" cy="43861"/>
            </a:xfrm>
            <a:prstGeom prst="line">
              <a:avLst/>
            </a:prstGeom>
            <a:noFill/>
            <a:ln w="76200" cap="flat" cmpd="sng" algn="ctr">
              <a:solidFill>
                <a:srgbClr val="C00000"/>
              </a:solidFill>
              <a:prstDash val="solid"/>
              <a:round/>
              <a:headEnd type="none" w="med" len="med"/>
              <a:tailEnd type="none" w="med" len="med"/>
            </a:ln>
            <a:effectLst/>
          </p:spPr>
        </p:cxnSp>
        <p:cxnSp>
          <p:nvCxnSpPr>
            <p:cNvPr id="13" name="Straight Arrow Connector 12"/>
            <p:cNvCxnSpPr/>
            <p:nvPr/>
          </p:nvCxnSpPr>
          <p:spPr bwMode="auto">
            <a:xfrm flipH="1" flipV="1">
              <a:off x="4687536" y="2795569"/>
              <a:ext cx="3287966" cy="727599"/>
            </a:xfrm>
            <a:prstGeom prst="straightConnector1">
              <a:avLst/>
            </a:prstGeom>
            <a:noFill/>
            <a:ln w="76200" cap="flat" cmpd="sng" algn="ctr">
              <a:solidFill>
                <a:srgbClr val="C00000"/>
              </a:solidFill>
              <a:prstDash val="solid"/>
              <a:round/>
              <a:headEnd type="none" w="med" len="med"/>
              <a:tailEnd type="triangle"/>
            </a:ln>
            <a:effectLst/>
          </p:spPr>
        </p:cxnSp>
      </p:grpSp>
      <p:sp>
        <p:nvSpPr>
          <p:cNvPr id="24" name="TextBox 23"/>
          <p:cNvSpPr txBox="1"/>
          <p:nvPr/>
        </p:nvSpPr>
        <p:spPr>
          <a:xfrm rot="2089598">
            <a:off x="8068295" y="2412109"/>
            <a:ext cx="3624825" cy="1323439"/>
          </a:xfrm>
          <a:prstGeom prst="rect">
            <a:avLst/>
          </a:prstGeom>
          <a:solidFill>
            <a:srgbClr val="FFCCCC"/>
          </a:solidFill>
        </p:spPr>
        <p:txBody>
          <a:bodyPr wrap="square" rtlCol="0">
            <a:spAutoFit/>
          </a:bodyPr>
          <a:lstStyle/>
          <a:p>
            <a:r>
              <a:rPr lang="en-US" sz="4000" dirty="0" smtClean="0">
                <a:latin typeface="+mn-lt"/>
              </a:rPr>
              <a:t>Not quite what Medicines did.</a:t>
            </a:r>
          </a:p>
        </p:txBody>
      </p:sp>
    </p:spTree>
    <p:custDataLst>
      <p:tags r:id="rId1"/>
    </p:custDataLst>
    <p:extLst>
      <p:ext uri="{BB962C8B-B14F-4D97-AF65-F5344CB8AC3E}">
        <p14:creationId xmlns:p14="http://schemas.microsoft.com/office/powerpoint/2010/main" val="2218195580"/>
      </p:ext>
    </p:extLst>
  </p:cSld>
  <p:clrMapOvr>
    <a:masterClrMapping/>
  </p:clrMapOvr>
  <mc:AlternateContent xmlns:mc="http://schemas.openxmlformats.org/markup-compatibility/2006" xmlns:p14="http://schemas.microsoft.com/office/powerpoint/2010/main">
    <mc:Choice Requires="p14">
      <p:transition spd="slow" p14:dur="2000" advTm="91887"/>
    </mc:Choice>
    <mc:Fallback xmlns="">
      <p:transition spd="slow" advTm="9188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subTnLst>
                                    <p:set>
                                      <p:cBhvr override="childStyle">
                                        <p:cTn dur="1" fill="hold" display="0" masterRel="nextClick" afterEffect="1"/>
                                        <p:tgtEl>
                                          <p:spTgt spid="22"/>
                                        </p:tgtEl>
                                        <p:attrNameLst>
                                          <p:attrName>style.visibility</p:attrName>
                                        </p:attrNameLst>
                                      </p:cBhvr>
                                      <p:to>
                                        <p:strVal val="hidden"/>
                                      </p:to>
                                    </p:set>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22" grpId="0" animBg="1"/>
      <p:bldP spid="2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1441"/>
            <a:ext cx="9647208" cy="707886"/>
          </a:xfrm>
        </p:spPr>
        <p:txBody>
          <a:bodyPr wrap="square">
            <a:spAutoFit/>
          </a:bodyPr>
          <a:lstStyle/>
          <a:p>
            <a:r>
              <a:rPr lang="en-US" dirty="0" smtClean="0"/>
              <a:t>Where's the Problem? What Medicines Did</a:t>
            </a:r>
            <a:endParaRPr lang="en-US" dirty="0"/>
          </a:p>
        </p:txBody>
      </p:sp>
      <p:sp>
        <p:nvSpPr>
          <p:cNvPr id="6" name="Content Placeholder 5"/>
          <p:cNvSpPr>
            <a:spLocks noGrp="1"/>
          </p:cNvSpPr>
          <p:nvPr>
            <p:ph idx="1"/>
          </p:nvPr>
        </p:nvSpPr>
        <p:spPr>
          <a:xfrm>
            <a:off x="381000" y="990600"/>
            <a:ext cx="11201400" cy="2246769"/>
          </a:xfrm>
        </p:spPr>
        <p:txBody>
          <a:bodyPr/>
          <a:lstStyle/>
          <a:p>
            <a:r>
              <a:rPr lang="en-US" dirty="0" smtClean="0"/>
              <a:t>Medicines did use a contract manufacturer but it structured the deal </a:t>
            </a:r>
          </a:p>
          <a:p>
            <a:r>
              <a:rPr lang="en-US" dirty="0" smtClean="0"/>
              <a:t>with knowledge of the law, esp. </a:t>
            </a:r>
            <a:r>
              <a:rPr lang="en-US" u="sng" dirty="0" smtClean="0"/>
              <a:t>Special Devices </a:t>
            </a:r>
            <a:r>
              <a:rPr lang="en-US" dirty="0" smtClean="0"/>
              <a:t>(Fed. Cir. 2001)</a:t>
            </a:r>
          </a:p>
          <a:p>
            <a:r>
              <a:rPr lang="en-US" dirty="0"/>
              <a:t>	</a:t>
            </a:r>
            <a:r>
              <a:rPr lang="en-US" dirty="0" smtClean="0"/>
              <a:t>- Medicines paid for the SERVICES of  manufacturer Ben Venue</a:t>
            </a:r>
          </a:p>
          <a:p>
            <a:r>
              <a:rPr lang="en-US" dirty="0"/>
              <a:t>	</a:t>
            </a:r>
            <a:r>
              <a:rPr lang="en-US" dirty="0" smtClean="0"/>
              <a:t>- Title to the drugs remained with Medicines</a:t>
            </a:r>
          </a:p>
          <a:p>
            <a:r>
              <a:rPr lang="en-US" dirty="0"/>
              <a:t>	</a:t>
            </a:r>
            <a:r>
              <a:rPr lang="en-US" dirty="0" smtClean="0"/>
              <a:t>- Ben Venue was under a confidentiality agreement</a:t>
            </a:r>
          </a:p>
        </p:txBody>
      </p:sp>
      <p:sp>
        <p:nvSpPr>
          <p:cNvPr id="12" name="TextBox 11"/>
          <p:cNvSpPr txBox="1"/>
          <p:nvPr/>
        </p:nvSpPr>
        <p:spPr>
          <a:xfrm rot="20464505">
            <a:off x="8352379" y="1771247"/>
            <a:ext cx="3624825" cy="1323439"/>
          </a:xfrm>
          <a:prstGeom prst="rect">
            <a:avLst/>
          </a:prstGeom>
          <a:solidFill>
            <a:srgbClr val="FFCCCC"/>
          </a:solidFill>
        </p:spPr>
        <p:txBody>
          <a:bodyPr wrap="square" rtlCol="0">
            <a:spAutoFit/>
          </a:bodyPr>
          <a:lstStyle/>
          <a:p>
            <a:r>
              <a:rPr lang="en-US" sz="4000" dirty="0" smtClean="0">
                <a:latin typeface="+mn-lt"/>
              </a:rPr>
              <a:t>OK! No sale and no PUBLIC use. </a:t>
            </a:r>
          </a:p>
        </p:txBody>
      </p:sp>
      <p:sp>
        <p:nvSpPr>
          <p:cNvPr id="3" name="TextBox 2"/>
          <p:cNvSpPr txBox="1"/>
          <p:nvPr/>
        </p:nvSpPr>
        <p:spPr>
          <a:xfrm>
            <a:off x="405063" y="3298642"/>
            <a:ext cx="10210800" cy="2677656"/>
          </a:xfrm>
          <a:prstGeom prst="rect">
            <a:avLst/>
          </a:prstGeom>
          <a:noFill/>
        </p:spPr>
        <p:txBody>
          <a:bodyPr wrap="square" rtlCol="0">
            <a:spAutoFit/>
          </a:bodyPr>
          <a:lstStyle/>
          <a:p>
            <a:r>
              <a:rPr lang="en-US" sz="2800" dirty="0">
                <a:latin typeface="+mn-lt"/>
              </a:rPr>
              <a:t>Other facts:  </a:t>
            </a:r>
          </a:p>
          <a:p>
            <a:r>
              <a:rPr lang="en-US" sz="2800" dirty="0">
                <a:latin typeface="+mn-lt"/>
              </a:rPr>
              <a:t>	- </a:t>
            </a:r>
            <a:r>
              <a:rPr lang="en-US" sz="2800" dirty="0" smtClean="0">
                <a:latin typeface="+mn-lt"/>
              </a:rPr>
              <a:t>To satisfy </a:t>
            </a:r>
            <a:r>
              <a:rPr lang="en-US" sz="2800" dirty="0">
                <a:latin typeface="+mn-lt"/>
              </a:rPr>
              <a:t>FDA validation </a:t>
            </a:r>
            <a:r>
              <a:rPr lang="en-US" sz="2800" dirty="0" smtClean="0">
                <a:latin typeface="+mn-lt"/>
              </a:rPr>
              <a:t>requirements for </a:t>
            </a:r>
            <a:r>
              <a:rPr lang="en-US" sz="2800" dirty="0">
                <a:latin typeface="+mn-lt"/>
              </a:rPr>
              <a:t>reliably low levels of impurities, </a:t>
            </a:r>
            <a:r>
              <a:rPr lang="en-US" sz="2800" dirty="0" smtClean="0">
                <a:latin typeface="+mn-lt"/>
              </a:rPr>
              <a:t>it needed 2 </a:t>
            </a:r>
            <a:r>
              <a:rPr lang="en-US" sz="2800" dirty="0">
                <a:latin typeface="+mn-lt"/>
              </a:rPr>
              <a:t>¼ full batches (26,000 vials </a:t>
            </a:r>
            <a:r>
              <a:rPr lang="en-US" sz="2800" dirty="0" smtClean="0">
                <a:latin typeface="+mn-lt"/>
              </a:rPr>
              <a:t>per batch) </a:t>
            </a:r>
            <a:endParaRPr lang="en-US" sz="2800" dirty="0">
              <a:latin typeface="+mn-lt"/>
            </a:endParaRPr>
          </a:p>
          <a:p>
            <a:r>
              <a:rPr lang="en-US" sz="2800" dirty="0">
                <a:latin typeface="+mn-lt"/>
              </a:rPr>
              <a:t>	-The patents-in-suit </a:t>
            </a:r>
            <a:r>
              <a:rPr lang="en-US" sz="2800" dirty="0" smtClean="0">
                <a:latin typeface="+mn-lt"/>
              </a:rPr>
              <a:t>claimed </a:t>
            </a:r>
            <a:r>
              <a:rPr lang="en-US" sz="2800" dirty="0">
                <a:latin typeface="+mn-lt"/>
              </a:rPr>
              <a:t>pharmaceutical batches </a:t>
            </a:r>
          </a:p>
          <a:p>
            <a:r>
              <a:rPr lang="en-US" sz="2800" dirty="0">
                <a:latin typeface="+mn-lt"/>
              </a:rPr>
              <a:t>as "products-by-process."</a:t>
            </a:r>
          </a:p>
          <a:p>
            <a:endParaRPr lang="en-US" sz="2800" dirty="0" smtClean="0">
              <a:latin typeface="+mn-lt"/>
            </a:endParaRPr>
          </a:p>
        </p:txBody>
      </p:sp>
      <p:sp>
        <p:nvSpPr>
          <p:cNvPr id="16" name="TextBox 15"/>
          <p:cNvSpPr txBox="1"/>
          <p:nvPr/>
        </p:nvSpPr>
        <p:spPr>
          <a:xfrm rot="20464505">
            <a:off x="7840932" y="3600049"/>
            <a:ext cx="3624825" cy="1323439"/>
          </a:xfrm>
          <a:prstGeom prst="rect">
            <a:avLst/>
          </a:prstGeom>
          <a:solidFill>
            <a:srgbClr val="FFCCCC"/>
          </a:solidFill>
        </p:spPr>
        <p:txBody>
          <a:bodyPr wrap="square" rtlCol="0">
            <a:spAutoFit/>
          </a:bodyPr>
          <a:lstStyle/>
          <a:p>
            <a:r>
              <a:rPr lang="en-US" sz="4000" dirty="0" smtClean="0">
                <a:latin typeface="+mn-lt"/>
              </a:rPr>
              <a:t>Then if use, it's experimental? </a:t>
            </a:r>
          </a:p>
        </p:txBody>
      </p:sp>
    </p:spTree>
    <p:custDataLst>
      <p:tags r:id="rId1"/>
    </p:custDataLst>
    <p:extLst>
      <p:ext uri="{BB962C8B-B14F-4D97-AF65-F5344CB8AC3E}">
        <p14:creationId xmlns:p14="http://schemas.microsoft.com/office/powerpoint/2010/main" val="3030563315"/>
      </p:ext>
    </p:extLst>
  </p:cSld>
  <p:clrMapOvr>
    <a:masterClrMapping/>
  </p:clrMapOvr>
  <mc:AlternateContent xmlns:mc="http://schemas.openxmlformats.org/markup-compatibility/2006" xmlns:p14="http://schemas.microsoft.com/office/powerpoint/2010/main">
    <mc:Choice Requires="p14">
      <p:transition spd="slow" p14:dur="2000" advTm="185504"/>
    </mc:Choice>
    <mc:Fallback xmlns="">
      <p:transition spd="slow" advTm="18550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 grpId="0"/>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48920"/>
            <a:ext cx="10693400" cy="1323439"/>
          </a:xfrm>
        </p:spPr>
        <p:txBody>
          <a:bodyPr wrap="square">
            <a:spAutoFit/>
          </a:bodyPr>
          <a:lstStyle/>
          <a:p>
            <a:r>
              <a:rPr lang="en-US" dirty="0" smtClean="0"/>
              <a:t>Hypothetical – The Sin of BUYING coupled with STOCKPILING for Commercial Exploitation</a:t>
            </a:r>
            <a:endParaRPr lang="en-US" dirty="0"/>
          </a:p>
        </p:txBody>
      </p:sp>
      <p:sp>
        <p:nvSpPr>
          <p:cNvPr id="10" name="Content Placeholder 9"/>
          <p:cNvSpPr>
            <a:spLocks noGrp="1"/>
          </p:cNvSpPr>
          <p:nvPr>
            <p:ph idx="1"/>
          </p:nvPr>
        </p:nvSpPr>
        <p:spPr>
          <a:xfrm>
            <a:off x="990600" y="1600433"/>
            <a:ext cx="9982200" cy="3970318"/>
          </a:xfrm>
        </p:spPr>
        <p:txBody>
          <a:bodyPr/>
          <a:lstStyle/>
          <a:p>
            <a:r>
              <a:rPr lang="en-US" dirty="0"/>
              <a:t>I</a:t>
            </a:r>
            <a:r>
              <a:rPr lang="en-US" dirty="0" smtClean="0"/>
              <a:t>nstead </a:t>
            </a:r>
            <a:r>
              <a:rPr lang="en-US" dirty="0"/>
              <a:t>of </a:t>
            </a:r>
            <a:r>
              <a:rPr lang="en-US" dirty="0" smtClean="0"/>
              <a:t>the previous two hypotheticals OR the facts in </a:t>
            </a:r>
            <a:r>
              <a:rPr lang="en-US" u="sng" dirty="0" smtClean="0"/>
              <a:t>Medicines</a:t>
            </a:r>
            <a:r>
              <a:rPr lang="en-US" dirty="0" smtClean="0"/>
              <a:t>, imagine this:</a:t>
            </a:r>
          </a:p>
          <a:p>
            <a:r>
              <a:rPr lang="en-US" dirty="0" smtClean="0"/>
              <a:t>Company C hires </a:t>
            </a:r>
            <a:r>
              <a:rPr lang="en-US" dirty="0"/>
              <a:t>architects and contractors to build </a:t>
            </a:r>
            <a:r>
              <a:rPr lang="en-US" dirty="0" smtClean="0"/>
              <a:t>a factory, BUYING professional services, and BUYING everything needed to manufacture its new secret-for-now sauce.  C </a:t>
            </a:r>
            <a:r>
              <a:rPr lang="en-US" b="1" dirty="0" smtClean="0"/>
              <a:t>stockpiles</a:t>
            </a:r>
            <a:r>
              <a:rPr lang="en-US" dirty="0" smtClean="0"/>
              <a:t> the ingredients. Some ingredients are seasonal and can't be bought in big quantities. C spends $100 million on its BUYS.</a:t>
            </a:r>
          </a:p>
          <a:p>
            <a:r>
              <a:rPr lang="en-US" dirty="0" smtClean="0"/>
              <a:t>13 months after the factory begins operations, C files </a:t>
            </a:r>
            <a:r>
              <a:rPr lang="en-US" dirty="0"/>
              <a:t>a</a:t>
            </a:r>
            <a:r>
              <a:rPr lang="en-US" dirty="0" smtClean="0"/>
              <a:t> patent application on the secret sauce.  STATUTORY BAR?</a:t>
            </a:r>
            <a:endParaRPr lang="en-US" dirty="0"/>
          </a:p>
        </p:txBody>
      </p:sp>
      <p:sp>
        <p:nvSpPr>
          <p:cNvPr id="12" name="Rectangle 11"/>
          <p:cNvSpPr/>
          <p:nvPr/>
        </p:nvSpPr>
        <p:spPr bwMode="auto">
          <a:xfrm>
            <a:off x="7391400" y="2197180"/>
            <a:ext cx="4038600" cy="927021"/>
          </a:xfrm>
          <a:prstGeom prst="rect">
            <a:avLst/>
          </a:prstGeom>
          <a:noFill/>
          <a:ln w="952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5" name="Action Button: Forward or Next 4">
            <a:hlinkClick r:id="" action="ppaction://hlinkshowjump?jump=nextslide" highlightClick="1"/>
          </p:cNvPr>
          <p:cNvSpPr/>
          <p:nvPr/>
        </p:nvSpPr>
        <p:spPr bwMode="auto">
          <a:xfrm>
            <a:off x="11353800" y="248920"/>
            <a:ext cx="381000" cy="457201"/>
          </a:xfrm>
          <a:prstGeom prst="actionButtonForwardNext">
            <a:avLst/>
          </a:prstGeom>
          <a:solidFill>
            <a:schemeClr val="bg2"/>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214229830"/>
      </p:ext>
    </p:extLst>
  </p:cSld>
  <p:clrMapOvr>
    <a:masterClrMapping/>
  </p:clrMapOvr>
  <mc:AlternateContent xmlns:mc="http://schemas.openxmlformats.org/markup-compatibility/2006" xmlns:p14="http://schemas.microsoft.com/office/powerpoint/2010/main">
    <mc:Choice Requires="p14">
      <p:transition spd="slow" p14:dur="2000" advTm="2082"/>
    </mc:Choice>
    <mc:Fallback xmlns="">
      <p:transition spd="slow" advTm="2082"/>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9710" y="257935"/>
            <a:ext cx="4953001" cy="523220"/>
          </a:xfrm>
        </p:spPr>
        <p:txBody>
          <a:bodyPr wrap="square">
            <a:spAutoFit/>
          </a:bodyPr>
          <a:lstStyle/>
          <a:p>
            <a:r>
              <a:rPr lang="en-US" sz="2800" dirty="0" smtClean="0"/>
              <a:t>Fed Cir's Briefing Questions</a:t>
            </a:r>
            <a:endParaRPr lang="en-US" sz="2800" dirty="0"/>
          </a:p>
        </p:txBody>
      </p:sp>
      <p:sp>
        <p:nvSpPr>
          <p:cNvPr id="6" name="Content Placeholder 5"/>
          <p:cNvSpPr>
            <a:spLocks noGrp="1"/>
          </p:cNvSpPr>
          <p:nvPr>
            <p:ph idx="1"/>
          </p:nvPr>
        </p:nvSpPr>
        <p:spPr>
          <a:xfrm>
            <a:off x="381000" y="182879"/>
            <a:ext cx="10439400" cy="4832092"/>
          </a:xfrm>
        </p:spPr>
        <p:txBody>
          <a:bodyPr/>
          <a:lstStyle/>
          <a:p>
            <a:pPr marL="176213" lvl="1" indent="0">
              <a:buNone/>
            </a:pPr>
            <a:r>
              <a:rPr lang="en-US" dirty="0"/>
              <a:t>(a) Do the circumstances presented here </a:t>
            </a:r>
          </a:p>
          <a:p>
            <a:pPr marL="176213" lvl="1" indent="0">
              <a:buNone/>
            </a:pPr>
            <a:r>
              <a:rPr lang="en-US" dirty="0"/>
              <a:t>constitute a </a:t>
            </a:r>
            <a:r>
              <a:rPr lang="en-US" b="1" dirty="0">
                <a:solidFill>
                  <a:srgbClr val="7030A0"/>
                </a:solidFill>
                <a:effectLst>
                  <a:outerShdw blurRad="38100" dist="38100" dir="2700000" algn="tl">
                    <a:srgbClr val="000000">
                      <a:alpha val="43137"/>
                    </a:srgbClr>
                  </a:outerShdw>
                </a:effectLst>
              </a:rPr>
              <a:t>commercial</a:t>
            </a:r>
            <a:r>
              <a:rPr lang="en-US" b="1" dirty="0"/>
              <a:t> sale </a:t>
            </a:r>
          </a:p>
          <a:p>
            <a:pPr marL="176213" lvl="1" indent="0">
              <a:buNone/>
            </a:pPr>
            <a:r>
              <a:rPr lang="en-US" dirty="0"/>
              <a:t>under the on-sale bar of 35 § 102(b)?</a:t>
            </a:r>
          </a:p>
          <a:p>
            <a:pPr marL="914400" lvl="4" indent="-515938">
              <a:buNone/>
            </a:pPr>
            <a:r>
              <a:rPr lang="en-US" sz="2800" dirty="0" smtClean="0"/>
              <a:t>(</a:t>
            </a:r>
            <a:r>
              <a:rPr lang="en-US" sz="2800" dirty="0" err="1" smtClean="0"/>
              <a:t>i</a:t>
            </a:r>
            <a:r>
              <a:rPr lang="en-US" sz="2800" dirty="0" smtClean="0"/>
              <a:t>) </a:t>
            </a:r>
            <a:r>
              <a:rPr lang="en-US" sz="2800" dirty="0"/>
              <a:t>Was there a sale for the purposes of § 102(b) </a:t>
            </a:r>
            <a:r>
              <a:rPr lang="en-US" sz="2800" dirty="0" smtClean="0"/>
              <a:t>despite </a:t>
            </a:r>
            <a:r>
              <a:rPr lang="en-US" sz="2800" dirty="0"/>
              <a:t>the </a:t>
            </a:r>
            <a:endParaRPr lang="en-US" sz="2800" dirty="0" smtClean="0"/>
          </a:p>
          <a:p>
            <a:pPr marL="914400" lvl="4" indent="-515938">
              <a:buNone/>
            </a:pPr>
            <a:r>
              <a:rPr lang="en-US" sz="2800" b="1" dirty="0"/>
              <a:t>	</a:t>
            </a:r>
            <a:r>
              <a:rPr lang="en-US" sz="2800" b="1" dirty="0" smtClean="0"/>
              <a:t>absence </a:t>
            </a:r>
            <a:r>
              <a:rPr lang="en-US" sz="2800" b="1" dirty="0"/>
              <a:t>of a transfer of title</a:t>
            </a:r>
            <a:r>
              <a:rPr lang="en-US" sz="2800" dirty="0"/>
              <a:t>?</a:t>
            </a:r>
          </a:p>
          <a:p>
            <a:pPr marL="914400" lvl="4" indent="-515938">
              <a:buNone/>
            </a:pPr>
            <a:r>
              <a:rPr lang="en-US" sz="2800" dirty="0" smtClean="0"/>
              <a:t>(ii) </a:t>
            </a:r>
            <a:r>
              <a:rPr lang="en-US" sz="2800" dirty="0"/>
              <a:t>Was the sale commercial in nature </a:t>
            </a:r>
            <a:r>
              <a:rPr lang="en-US" sz="2800" dirty="0" smtClean="0"/>
              <a:t>for </a:t>
            </a:r>
            <a:r>
              <a:rPr lang="en-US" sz="2800" dirty="0"/>
              <a:t>the purposes of § 102(b) </a:t>
            </a:r>
          </a:p>
          <a:p>
            <a:pPr marL="914400" lvl="4" indent="-515938">
              <a:buNone/>
            </a:pPr>
            <a:r>
              <a:rPr lang="en-US" sz="2800" dirty="0"/>
              <a:t>	or an </a:t>
            </a:r>
            <a:r>
              <a:rPr lang="en-US" sz="2800" b="1" dirty="0"/>
              <a:t>experimental use</a:t>
            </a:r>
            <a:r>
              <a:rPr lang="en-US" sz="2800" dirty="0"/>
              <a:t>?</a:t>
            </a:r>
          </a:p>
          <a:p>
            <a:pPr marL="176213" lvl="1" indent="0">
              <a:buNone/>
            </a:pPr>
            <a:r>
              <a:rPr lang="en-US" dirty="0"/>
              <a:t>(b) Should this court overrule or revise </a:t>
            </a:r>
            <a:r>
              <a:rPr lang="en-US" dirty="0" smtClean="0"/>
              <a:t>the </a:t>
            </a:r>
            <a:r>
              <a:rPr lang="en-US" dirty="0"/>
              <a:t>principle </a:t>
            </a:r>
          </a:p>
          <a:p>
            <a:pPr marL="176213" lvl="1" indent="0">
              <a:buNone/>
            </a:pPr>
            <a:r>
              <a:rPr lang="en-US" dirty="0"/>
              <a:t>	</a:t>
            </a:r>
            <a:r>
              <a:rPr lang="en-US" sz="2400" dirty="0"/>
              <a:t>in </a:t>
            </a:r>
            <a:r>
              <a:rPr lang="en-US" sz="2400" i="1" dirty="0"/>
              <a:t>Special Devices, Inc. v. OEA, Inc</a:t>
            </a:r>
            <a:r>
              <a:rPr lang="en-US" sz="2400" dirty="0"/>
              <a:t>., 270 F.3d 1353 (Fed. Cir. 2001),</a:t>
            </a:r>
            <a:r>
              <a:rPr lang="en-US" dirty="0"/>
              <a:t> </a:t>
            </a:r>
          </a:p>
          <a:p>
            <a:pPr marL="176213" lvl="1" indent="0">
              <a:buNone/>
            </a:pPr>
            <a:r>
              <a:rPr lang="en-US" dirty="0"/>
              <a:t>that </a:t>
            </a:r>
            <a:r>
              <a:rPr lang="en-US" b="1" dirty="0"/>
              <a:t>there is no “supplier exception” </a:t>
            </a:r>
          </a:p>
          <a:p>
            <a:pPr marL="176213" lvl="1" indent="0">
              <a:buNone/>
            </a:pPr>
            <a:r>
              <a:rPr lang="en-US" dirty="0"/>
              <a:t>	to the on-sale bar of 35 U.S.C. § 102(b)?</a:t>
            </a:r>
          </a:p>
        </p:txBody>
      </p:sp>
      <p:sp>
        <p:nvSpPr>
          <p:cNvPr id="4" name="Line Callout 1 3"/>
          <p:cNvSpPr/>
          <p:nvPr/>
        </p:nvSpPr>
        <p:spPr bwMode="auto">
          <a:xfrm>
            <a:off x="8229600" y="2743200"/>
            <a:ext cx="3773422" cy="830997"/>
          </a:xfrm>
          <a:prstGeom prst="borderCallout1">
            <a:avLst>
              <a:gd name="adj1" fmla="val 54097"/>
              <a:gd name="adj2" fmla="val 858"/>
              <a:gd name="adj3" fmla="val -213502"/>
              <a:gd name="adj4" fmla="val -138262"/>
            </a:avLst>
          </a:prstGeom>
          <a:solidFill>
            <a:srgbClr val="CCECFF"/>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r>
              <a:rPr lang="en-US" sz="2400" b="1" dirty="0" smtClean="0">
                <a:solidFill>
                  <a:srgbClr val="7030A0"/>
                </a:solidFill>
              </a:rPr>
              <a:t>What </a:t>
            </a:r>
            <a:r>
              <a:rPr lang="en-US" sz="2400" b="1" dirty="0">
                <a:solidFill>
                  <a:srgbClr val="7030A0"/>
                </a:solidFill>
              </a:rPr>
              <a:t>is a </a:t>
            </a:r>
            <a:endParaRPr lang="en-US" sz="2400" b="1" dirty="0" smtClean="0">
              <a:solidFill>
                <a:srgbClr val="7030A0"/>
              </a:solidFill>
            </a:endParaRPr>
          </a:p>
          <a:p>
            <a:r>
              <a:rPr lang="en-US" sz="2400" b="1" dirty="0" smtClean="0">
                <a:solidFill>
                  <a:srgbClr val="7030A0"/>
                </a:solidFill>
              </a:rPr>
              <a:t>non-commercial </a:t>
            </a:r>
            <a:r>
              <a:rPr lang="en-US" sz="2400" b="1" dirty="0">
                <a:solidFill>
                  <a:srgbClr val="7030A0"/>
                </a:solidFill>
              </a:rPr>
              <a:t>sale</a:t>
            </a:r>
            <a:r>
              <a:rPr lang="en-US" sz="2400" b="1" dirty="0" smtClean="0">
                <a:solidFill>
                  <a:srgbClr val="7030A0"/>
                </a:solidFill>
              </a:rPr>
              <a:t>?</a:t>
            </a:r>
            <a:endParaRPr lang="en-US" sz="2400" b="1" dirty="0">
              <a:solidFill>
                <a:srgbClr val="7030A0"/>
              </a:solidFill>
            </a:endParaRPr>
          </a:p>
        </p:txBody>
      </p:sp>
      <p:sp>
        <p:nvSpPr>
          <p:cNvPr id="10" name="TextBox 9"/>
          <p:cNvSpPr txBox="1"/>
          <p:nvPr/>
        </p:nvSpPr>
        <p:spPr>
          <a:xfrm>
            <a:off x="1391410" y="4537917"/>
            <a:ext cx="7924800" cy="954107"/>
          </a:xfrm>
          <a:prstGeom prst="rect">
            <a:avLst/>
          </a:prstGeom>
          <a:solidFill>
            <a:srgbClr val="CCECFF"/>
          </a:solidFill>
        </p:spPr>
        <p:txBody>
          <a:bodyPr wrap="square" rtlCol="0">
            <a:spAutoFit/>
          </a:bodyPr>
          <a:lstStyle/>
          <a:p>
            <a:r>
              <a:rPr lang="en-US" sz="2800" dirty="0" smtClean="0">
                <a:latin typeface="+mn-lt"/>
              </a:rPr>
              <a:t>Or rule that the ON-SALE </a:t>
            </a:r>
            <a:r>
              <a:rPr lang="en-US" sz="2800" dirty="0">
                <a:latin typeface="+mn-lt"/>
              </a:rPr>
              <a:t>BAR is also </a:t>
            </a:r>
            <a:endParaRPr lang="en-US" sz="2800" dirty="0" smtClean="0">
              <a:latin typeface="+mn-lt"/>
            </a:endParaRPr>
          </a:p>
          <a:p>
            <a:r>
              <a:rPr lang="en-US" sz="2800" dirty="0" smtClean="0">
                <a:latin typeface="+mn-lt"/>
              </a:rPr>
              <a:t>an ON-BUY BAR and an ON-STOCKPILE BAR?</a:t>
            </a:r>
            <a:endParaRPr lang="en-US" sz="2800" dirty="0">
              <a:latin typeface="+mn-lt"/>
            </a:endParaRPr>
          </a:p>
        </p:txBody>
      </p:sp>
    </p:spTree>
    <p:custDataLst>
      <p:tags r:id="rId1"/>
    </p:custDataLst>
    <p:extLst>
      <p:ext uri="{BB962C8B-B14F-4D97-AF65-F5344CB8AC3E}">
        <p14:creationId xmlns:p14="http://schemas.microsoft.com/office/powerpoint/2010/main" val="1264113097"/>
      </p:ext>
    </p:extLst>
  </p:cSld>
  <p:clrMapOvr>
    <a:masterClrMapping/>
  </p:clrMapOvr>
  <mc:AlternateContent xmlns:mc="http://schemas.openxmlformats.org/markup-compatibility/2006" xmlns:p14="http://schemas.microsoft.com/office/powerpoint/2010/main">
    <mc:Choice Requires="p14">
      <p:transition spd="slow" p14:dur="2000" advTm="100599"/>
    </mc:Choice>
    <mc:Fallback xmlns="">
      <p:transition spd="slow" advTm="10059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4"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27266" y="228601"/>
            <a:ext cx="8083535" cy="695901"/>
          </a:xfrm>
          <a:noFill/>
          <a:ln w="28575">
            <a:solidFill>
              <a:schemeClr val="tx1"/>
            </a:solidFill>
            <a:prstDash val="sysDot"/>
          </a:ln>
        </p:spPr>
        <p:txBody>
          <a:bodyPr wrap="square">
            <a:noAutofit/>
          </a:bodyPr>
          <a:lstStyle/>
          <a:p>
            <a:r>
              <a:rPr lang="en-US" sz="1800" b="1" dirty="0">
                <a:latin typeface="Courier New" panose="02070309020205020404" pitchFamily="49" charset="0"/>
                <a:ea typeface="SimSun" pitchFamily="2" charset="-122"/>
                <a:cs typeface="Courier New" panose="02070309020205020404" pitchFamily="49" charset="0"/>
              </a:rPr>
              <a:t/>
            </a:r>
            <a:br>
              <a:rPr lang="en-US" sz="1800" b="1" dirty="0">
                <a:latin typeface="Courier New" panose="02070309020205020404" pitchFamily="49" charset="0"/>
                <a:ea typeface="SimSun" pitchFamily="2" charset="-122"/>
                <a:cs typeface="Courier New" panose="02070309020205020404" pitchFamily="49" charset="0"/>
              </a:rPr>
            </a:br>
            <a:r>
              <a:rPr lang="en-US" sz="4000" dirty="0">
                <a:ln w="28575">
                  <a:solidFill>
                    <a:srgbClr val="000000"/>
                  </a:solidFill>
                  <a:prstDash val="sysDash"/>
                </a:ln>
                <a:solidFill>
                  <a:srgbClr val="000000"/>
                </a:solidFill>
              </a:rPr>
              <a:t>Why </a:t>
            </a:r>
            <a:r>
              <a:rPr lang="en-US" sz="4000" dirty="0" smtClean="0">
                <a:ln w="28575">
                  <a:solidFill>
                    <a:srgbClr val="000000"/>
                  </a:solidFill>
                  <a:prstDash val="sysDash"/>
                </a:ln>
                <a:solidFill>
                  <a:srgbClr val="000000"/>
                </a:solidFill>
              </a:rPr>
              <a:t>have </a:t>
            </a:r>
            <a:r>
              <a:rPr lang="en-US" sz="4000" dirty="0">
                <a:ln w="28575">
                  <a:solidFill>
                    <a:srgbClr val="000000"/>
                  </a:solidFill>
                  <a:prstDash val="sysDash"/>
                </a:ln>
                <a:solidFill>
                  <a:srgbClr val="000000"/>
                </a:solidFill>
              </a:rPr>
              <a:t>an ON SALE Bar?</a:t>
            </a:r>
            <a:r>
              <a:rPr lang="en-US" sz="1800" b="1" dirty="0">
                <a:latin typeface="Courier New" panose="02070309020205020404" pitchFamily="49" charset="0"/>
                <a:ea typeface="SimSun" pitchFamily="2" charset="-122"/>
                <a:cs typeface="Courier New" panose="02070309020205020404" pitchFamily="49" charset="0"/>
              </a:rPr>
              <a:t/>
            </a:r>
            <a:br>
              <a:rPr lang="en-US" sz="1800" b="1" dirty="0">
                <a:latin typeface="Courier New" panose="02070309020205020404" pitchFamily="49" charset="0"/>
                <a:ea typeface="SimSun" pitchFamily="2" charset="-122"/>
                <a:cs typeface="Courier New" panose="02070309020205020404" pitchFamily="49" charset="0"/>
              </a:rPr>
            </a:br>
            <a:endParaRPr lang="en-US" sz="1800" b="1" dirty="0">
              <a:latin typeface="Courier New" panose="02070309020205020404" pitchFamily="49" charset="0"/>
              <a:ea typeface="SimSun" pitchFamily="2" charset="-122"/>
              <a:cs typeface="Courier New" panose="02070309020205020404" pitchFamily="49" charset="0"/>
            </a:endParaRPr>
          </a:p>
        </p:txBody>
      </p:sp>
      <p:sp>
        <p:nvSpPr>
          <p:cNvPr id="5" name="TextBox 4"/>
          <p:cNvSpPr txBox="1"/>
          <p:nvPr/>
        </p:nvSpPr>
        <p:spPr>
          <a:xfrm>
            <a:off x="533400" y="1183967"/>
            <a:ext cx="8124826" cy="4370427"/>
          </a:xfrm>
          <a:prstGeom prst="rect">
            <a:avLst/>
          </a:prstGeom>
          <a:noFill/>
        </p:spPr>
        <p:txBody>
          <a:bodyPr wrap="square" rtlCol="0">
            <a:spAutoFit/>
          </a:bodyPr>
          <a:lstStyle/>
          <a:p>
            <a:pPr marL="466725" indent="-466725">
              <a:lnSpc>
                <a:spcPct val="110000"/>
              </a:lnSpc>
              <a:tabLst>
                <a:tab pos="465138" algn="l"/>
                <a:tab pos="914400" algn="l"/>
                <a:tab pos="1371600" algn="l"/>
              </a:tabLst>
            </a:pPr>
            <a:r>
              <a:rPr lang="en-US" sz="2400" b="1" dirty="0">
                <a:solidFill>
                  <a:schemeClr val="bg1">
                    <a:lumMod val="50000"/>
                  </a:schemeClr>
                </a:solidFill>
                <a:latin typeface="+mn-lt"/>
              </a:rPr>
              <a:t>To PROTECT inventors with a grace period to perfect/evaluate an invention </a:t>
            </a:r>
            <a:endParaRPr lang="en-US" sz="2400" b="1" dirty="0" smtClean="0">
              <a:solidFill>
                <a:schemeClr val="bg1">
                  <a:lumMod val="50000"/>
                </a:schemeClr>
              </a:solidFill>
              <a:latin typeface="+mn-lt"/>
            </a:endParaRPr>
          </a:p>
          <a:p>
            <a:pPr marL="466725" indent="-466725">
              <a:lnSpc>
                <a:spcPct val="110000"/>
              </a:lnSpc>
              <a:tabLst>
                <a:tab pos="465138" algn="l"/>
                <a:tab pos="914400" algn="l"/>
                <a:tab pos="1371600" algn="l"/>
              </a:tabLst>
            </a:pPr>
            <a:r>
              <a:rPr lang="en-US" sz="2400" b="1" dirty="0">
                <a:solidFill>
                  <a:schemeClr val="bg1">
                    <a:lumMod val="50000"/>
                  </a:schemeClr>
                </a:solidFill>
                <a:latin typeface="+mn-lt"/>
              </a:rPr>
              <a:t>	</a:t>
            </a:r>
            <a:r>
              <a:rPr lang="en-US" sz="2400" b="1" dirty="0" smtClean="0">
                <a:solidFill>
                  <a:schemeClr val="bg1">
                    <a:lumMod val="50000"/>
                  </a:schemeClr>
                </a:solidFill>
                <a:latin typeface="+mn-lt"/>
              </a:rPr>
              <a:t>before </a:t>
            </a:r>
            <a:r>
              <a:rPr lang="en-US" sz="2400" b="1" dirty="0">
                <a:solidFill>
                  <a:schemeClr val="bg1">
                    <a:lumMod val="50000"/>
                  </a:schemeClr>
                </a:solidFill>
                <a:latin typeface="+mn-lt"/>
              </a:rPr>
              <a:t>spending their time and money on patenting</a:t>
            </a:r>
          </a:p>
          <a:p>
            <a:pPr marL="466725" indent="-466725">
              <a:lnSpc>
                <a:spcPct val="110000"/>
              </a:lnSpc>
              <a:tabLst>
                <a:tab pos="465138" algn="l"/>
                <a:tab pos="914400" algn="l"/>
                <a:tab pos="1371600" algn="l"/>
              </a:tabLst>
            </a:pPr>
            <a:r>
              <a:rPr lang="en-US" sz="2400" b="1" dirty="0" smtClean="0">
                <a:latin typeface="+mn-lt"/>
              </a:rPr>
              <a:t>To </a:t>
            </a:r>
            <a:r>
              <a:rPr lang="en-US" sz="2400" b="1" cap="all" dirty="0">
                <a:latin typeface="+mn-lt"/>
              </a:rPr>
              <a:t>encourage</a:t>
            </a:r>
            <a:r>
              <a:rPr lang="en-US" sz="2400" b="1" dirty="0">
                <a:latin typeface="+mn-lt"/>
              </a:rPr>
              <a:t> </a:t>
            </a:r>
            <a:r>
              <a:rPr lang="en-US" sz="2800" b="1" dirty="0">
                <a:latin typeface="+mn-lt"/>
              </a:rPr>
              <a:t>inventors </a:t>
            </a:r>
            <a:r>
              <a:rPr lang="en-US" sz="2400" b="1" dirty="0">
                <a:latin typeface="+mn-lt"/>
              </a:rPr>
              <a:t> </a:t>
            </a:r>
          </a:p>
          <a:p>
            <a:pPr marL="466725" indent="-466725">
              <a:lnSpc>
                <a:spcPct val="110000"/>
              </a:lnSpc>
              <a:tabLst>
                <a:tab pos="465138" algn="l"/>
                <a:tab pos="914400" algn="l"/>
                <a:tab pos="1371600" algn="l"/>
              </a:tabLst>
            </a:pPr>
            <a:r>
              <a:rPr lang="en-US" sz="2400" b="1" dirty="0">
                <a:latin typeface="+mn-lt"/>
              </a:rPr>
              <a:t>	to DISCLOSE – by patenting – and thus</a:t>
            </a:r>
          </a:p>
          <a:p>
            <a:pPr marL="466725" indent="-466725">
              <a:lnSpc>
                <a:spcPct val="110000"/>
              </a:lnSpc>
              <a:tabLst>
                <a:tab pos="465138" algn="l"/>
                <a:tab pos="914400" algn="l"/>
                <a:tab pos="1371600" algn="l"/>
              </a:tabLst>
            </a:pPr>
            <a:r>
              <a:rPr lang="en-US" sz="2400" b="1" dirty="0">
                <a:latin typeface="+mn-lt"/>
              </a:rPr>
              <a:t>	</a:t>
            </a:r>
            <a:r>
              <a:rPr lang="en-US" sz="2400" b="1" dirty="0" smtClean="0">
                <a:latin typeface="+mn-lt"/>
              </a:rPr>
              <a:t>to </a:t>
            </a:r>
            <a:r>
              <a:rPr lang="en-US" sz="2400" b="1" cap="all" dirty="0" smtClean="0">
                <a:latin typeface="+mn-lt"/>
              </a:rPr>
              <a:t>enrich</a:t>
            </a:r>
            <a:r>
              <a:rPr lang="en-US" sz="2400" b="1" dirty="0" smtClean="0">
                <a:latin typeface="+mn-lt"/>
              </a:rPr>
              <a:t> the PUBLIC </a:t>
            </a:r>
            <a:r>
              <a:rPr lang="en-US" sz="2400" b="1" dirty="0">
                <a:latin typeface="+mn-lt"/>
              </a:rPr>
              <a:t>DOMAIN</a:t>
            </a:r>
          </a:p>
          <a:p>
            <a:pPr marL="466725" indent="-466725">
              <a:lnSpc>
                <a:spcPct val="90000"/>
              </a:lnSpc>
              <a:tabLst>
                <a:tab pos="465138" algn="l"/>
                <a:tab pos="914400" algn="l"/>
                <a:tab pos="1371600" algn="l"/>
              </a:tabLst>
            </a:pPr>
            <a:r>
              <a:rPr lang="en-US" sz="2400" b="1" dirty="0" smtClean="0">
                <a:latin typeface="+mn-lt"/>
              </a:rPr>
              <a:t>To </a:t>
            </a:r>
            <a:r>
              <a:rPr lang="en-US" sz="2400" b="1" cap="all" dirty="0">
                <a:latin typeface="+mn-lt"/>
              </a:rPr>
              <a:t>discourage</a:t>
            </a:r>
            <a:r>
              <a:rPr lang="en-US" sz="2400" b="1" dirty="0">
                <a:latin typeface="+mn-lt"/>
              </a:rPr>
              <a:t> </a:t>
            </a:r>
            <a:r>
              <a:rPr lang="en-US" sz="2800" b="1" dirty="0">
                <a:latin typeface="+mn-lt"/>
              </a:rPr>
              <a:t>inventors</a:t>
            </a:r>
            <a:r>
              <a:rPr lang="en-US" sz="2400" b="1" dirty="0">
                <a:latin typeface="+mn-lt"/>
              </a:rPr>
              <a:t> from committing </a:t>
            </a:r>
          </a:p>
          <a:p>
            <a:pPr marL="466725" indent="-466725">
              <a:lnSpc>
                <a:spcPct val="90000"/>
              </a:lnSpc>
              <a:tabLst>
                <a:tab pos="465138" algn="l"/>
                <a:tab pos="914400" algn="l"/>
                <a:tab pos="1371600" algn="l"/>
              </a:tabLst>
            </a:pPr>
            <a:r>
              <a:rPr lang="en-US" sz="2400" b="1" dirty="0">
                <a:latin typeface="+mn-lt"/>
              </a:rPr>
              <a:t>	the </a:t>
            </a:r>
            <a:r>
              <a:rPr lang="en-US" sz="3600" b="1" cap="all" dirty="0">
                <a:solidFill>
                  <a:srgbClr val="C00000"/>
                </a:solidFill>
                <a:latin typeface="+mn-lt"/>
              </a:rPr>
              <a:t>sin</a:t>
            </a:r>
            <a:r>
              <a:rPr lang="en-US" sz="2400" b="1" dirty="0">
                <a:latin typeface="+mn-lt"/>
              </a:rPr>
              <a:t> of COMMERCIAL </a:t>
            </a:r>
            <a:r>
              <a:rPr lang="en-US" sz="2400" b="1" dirty="0" smtClean="0">
                <a:latin typeface="+mn-lt"/>
              </a:rPr>
              <a:t>EXPLOITATION and</a:t>
            </a:r>
            <a:endParaRPr lang="en-US" sz="2400" b="1" dirty="0">
              <a:latin typeface="+mn-lt"/>
            </a:endParaRPr>
          </a:p>
          <a:p>
            <a:pPr marL="466725" indent="-466725">
              <a:lnSpc>
                <a:spcPct val="90000"/>
              </a:lnSpc>
              <a:tabLst>
                <a:tab pos="465138" algn="l"/>
                <a:tab pos="914400" algn="l"/>
                <a:tab pos="1371600" algn="l"/>
              </a:tabLst>
            </a:pPr>
            <a:r>
              <a:rPr lang="en-US" sz="2400" b="1" dirty="0" smtClean="0">
                <a:latin typeface="+mn-lt"/>
              </a:rPr>
              <a:t>	the </a:t>
            </a:r>
            <a:r>
              <a:rPr lang="en-US" sz="3600" b="1" dirty="0" smtClean="0">
                <a:solidFill>
                  <a:srgbClr val="C00000"/>
                </a:solidFill>
                <a:latin typeface="+mn-lt"/>
              </a:rPr>
              <a:t>CRIME </a:t>
            </a:r>
            <a:r>
              <a:rPr lang="en-US" sz="2400" b="1" dirty="0" smtClean="0">
                <a:latin typeface="+mn-lt"/>
              </a:rPr>
              <a:t>of robbing </a:t>
            </a:r>
            <a:r>
              <a:rPr lang="en-US" sz="2800" b="1" dirty="0" smtClean="0">
                <a:effectLst>
                  <a:outerShdw blurRad="38100" dist="38100" dir="2700000" algn="tl">
                    <a:srgbClr val="000000">
                      <a:alpha val="43137"/>
                    </a:srgbClr>
                  </a:outerShdw>
                </a:effectLst>
                <a:latin typeface="+mn-lt"/>
              </a:rPr>
              <a:t>the public domain</a:t>
            </a:r>
          </a:p>
          <a:p>
            <a:pPr marL="466725" indent="-466725">
              <a:lnSpc>
                <a:spcPct val="90000"/>
              </a:lnSpc>
              <a:tabLst>
                <a:tab pos="465138" algn="l"/>
                <a:tab pos="914400" algn="l"/>
                <a:tab pos="1371600" algn="l"/>
              </a:tabLst>
            </a:pPr>
            <a:r>
              <a:rPr lang="en-US" sz="2800" b="1" dirty="0" smtClean="0">
                <a:effectLst>
                  <a:outerShdw blurRad="38100" dist="38100" dir="2700000" algn="tl">
                    <a:srgbClr val="000000">
                      <a:alpha val="43137"/>
                    </a:srgbClr>
                  </a:outerShdw>
                </a:effectLst>
                <a:latin typeface="+mn-lt"/>
              </a:rPr>
              <a:t>			</a:t>
            </a:r>
            <a:r>
              <a:rPr lang="en-US" sz="2400" b="1" dirty="0" smtClean="0">
                <a:latin typeface="+mn-lt"/>
              </a:rPr>
              <a:t>of what was in it before</a:t>
            </a:r>
            <a:endParaRPr lang="en-US" sz="2800" b="1" dirty="0" smtClean="0">
              <a:effectLst>
                <a:outerShdw blurRad="38100" dist="38100" dir="2700000" algn="tl">
                  <a:srgbClr val="000000">
                    <a:alpha val="43137"/>
                  </a:srgbClr>
                </a:outerShdw>
              </a:effectLst>
              <a:latin typeface="+mn-lt"/>
            </a:endParaRPr>
          </a:p>
        </p:txBody>
      </p:sp>
      <p:sp>
        <p:nvSpPr>
          <p:cNvPr id="4" name="TextBox 3"/>
          <p:cNvSpPr txBox="1"/>
          <p:nvPr/>
        </p:nvSpPr>
        <p:spPr>
          <a:xfrm>
            <a:off x="8407584" y="928513"/>
            <a:ext cx="3788427" cy="4493538"/>
          </a:xfrm>
          <a:prstGeom prst="rect">
            <a:avLst/>
          </a:prstGeom>
          <a:solidFill>
            <a:schemeClr val="bg1"/>
          </a:solidFill>
        </p:spPr>
        <p:txBody>
          <a:bodyPr wrap="square" rtlCol="0">
            <a:spAutoFit/>
          </a:bodyPr>
          <a:lstStyle/>
          <a:p>
            <a:pPr>
              <a:lnSpc>
                <a:spcPct val="110000"/>
              </a:lnSpc>
              <a:tabLst>
                <a:tab pos="465138" algn="l"/>
              </a:tabLst>
            </a:pPr>
            <a:r>
              <a:rPr lang="en-US" sz="2600" b="1" i="1" dirty="0">
                <a:latin typeface="Bookman Old Style" panose="02050604050505020204" pitchFamily="18" charset="0"/>
              </a:rPr>
              <a:t>Does an </a:t>
            </a:r>
          </a:p>
          <a:p>
            <a:pPr>
              <a:lnSpc>
                <a:spcPct val="110000"/>
              </a:lnSpc>
              <a:tabLst>
                <a:tab pos="465138" algn="l"/>
              </a:tabLst>
            </a:pPr>
            <a:r>
              <a:rPr lang="en-US" sz="2600" b="1" i="1" dirty="0">
                <a:latin typeface="Bookman Old Style" panose="02050604050505020204" pitchFamily="18" charset="0"/>
              </a:rPr>
              <a:t>ON BUY Bar </a:t>
            </a:r>
          </a:p>
          <a:p>
            <a:pPr>
              <a:lnSpc>
                <a:spcPct val="110000"/>
              </a:lnSpc>
              <a:tabLst>
                <a:tab pos="465138" algn="l"/>
              </a:tabLst>
            </a:pPr>
            <a:r>
              <a:rPr lang="en-US" sz="2600" b="1" i="1" dirty="0">
                <a:latin typeface="Bookman Old Style" panose="02050604050505020204" pitchFamily="18" charset="0"/>
              </a:rPr>
              <a:t>do what the</a:t>
            </a:r>
          </a:p>
          <a:p>
            <a:pPr>
              <a:lnSpc>
                <a:spcPct val="110000"/>
              </a:lnSpc>
              <a:tabLst>
                <a:tab pos="465138" algn="l"/>
              </a:tabLst>
            </a:pPr>
            <a:r>
              <a:rPr lang="en-US" sz="2600" b="1" i="1" dirty="0">
                <a:latin typeface="Bookman Old Style" panose="02050604050505020204" pitchFamily="18" charset="0"/>
              </a:rPr>
              <a:t>ON SALE Bar</a:t>
            </a:r>
          </a:p>
          <a:p>
            <a:pPr>
              <a:lnSpc>
                <a:spcPct val="110000"/>
              </a:lnSpc>
              <a:tabLst>
                <a:tab pos="465138" algn="l"/>
              </a:tabLst>
            </a:pPr>
            <a:r>
              <a:rPr lang="en-US" sz="2600" b="1" i="1" dirty="0">
                <a:latin typeface="Bookman Old Style" panose="02050604050505020204" pitchFamily="18" charset="0"/>
              </a:rPr>
              <a:t>does?</a:t>
            </a:r>
          </a:p>
          <a:p>
            <a:pPr>
              <a:lnSpc>
                <a:spcPct val="110000"/>
              </a:lnSpc>
              <a:tabLst>
                <a:tab pos="465138" algn="l"/>
              </a:tabLst>
            </a:pPr>
            <a:r>
              <a:rPr lang="en-US" sz="2600" b="1" i="1" dirty="0" smtClean="0">
                <a:latin typeface="Bookman Old Style" panose="02050604050505020204" pitchFamily="18" charset="0"/>
              </a:rPr>
              <a:t>What about a </a:t>
            </a:r>
            <a:r>
              <a:rPr lang="en-US" sz="2600" b="1" i="1" dirty="0">
                <a:latin typeface="Bookman Old Style" panose="02050604050505020204" pitchFamily="18" charset="0"/>
              </a:rPr>
              <a:t>STOCKPILE </a:t>
            </a:r>
            <a:r>
              <a:rPr lang="en-US" sz="2600" b="1" i="1" dirty="0" smtClean="0">
                <a:latin typeface="Bookman Old Style" panose="02050604050505020204" pitchFamily="18" charset="0"/>
              </a:rPr>
              <a:t>Bar</a:t>
            </a:r>
          </a:p>
          <a:p>
            <a:pPr>
              <a:lnSpc>
                <a:spcPct val="110000"/>
              </a:lnSpc>
              <a:tabLst>
                <a:tab pos="465138" algn="l"/>
              </a:tabLst>
            </a:pPr>
            <a:r>
              <a:rPr lang="en-US" sz="2600" b="1" i="1" dirty="0" smtClean="0">
                <a:latin typeface="Bookman Old Style" panose="02050604050505020204" pitchFamily="18" charset="0"/>
              </a:rPr>
              <a:t>(if you could find support for it in the statute)?</a:t>
            </a:r>
            <a:endParaRPr lang="en-US" sz="2600" b="1" i="1" dirty="0">
              <a:latin typeface="Bookman Old Style" panose="02050604050505020204" pitchFamily="18" charset="0"/>
            </a:endParaRPr>
          </a:p>
        </p:txBody>
      </p:sp>
    </p:spTree>
    <p:extLst>
      <p:ext uri="{BB962C8B-B14F-4D97-AF65-F5344CB8AC3E}">
        <p14:creationId xmlns:p14="http://schemas.microsoft.com/office/powerpoint/2010/main" val="3589368032"/>
      </p:ext>
    </p:extLst>
  </p:cSld>
  <p:clrMapOvr>
    <a:masterClrMapping/>
  </p:clrMapOvr>
  <mc:AlternateContent xmlns:mc="http://schemas.openxmlformats.org/markup-compatibility/2006" xmlns:p14="http://schemas.microsoft.com/office/powerpoint/2010/main">
    <mc:Choice Requires="p14">
      <p:transition spd="slow" p14:dur="2000" advTm="77961"/>
    </mc:Choice>
    <mc:Fallback xmlns="">
      <p:transition spd="slow" advTm="77961"/>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892649" y="248920"/>
            <a:ext cx="8083535" cy="707886"/>
          </a:xfrm>
          <a:noFill/>
          <a:ln w="28575">
            <a:solidFill>
              <a:schemeClr val="tx1"/>
            </a:solidFill>
            <a:prstDash val="sysDot"/>
          </a:ln>
        </p:spPr>
        <p:txBody>
          <a:bodyPr wrap="square">
            <a:spAutoFit/>
          </a:bodyPr>
          <a:lstStyle/>
          <a:p>
            <a:r>
              <a:rPr lang="en-US" sz="4000" dirty="0" smtClean="0">
                <a:ln w="28575">
                  <a:solidFill>
                    <a:srgbClr val="000000"/>
                  </a:solidFill>
                  <a:prstDash val="sysDash"/>
                </a:ln>
                <a:solidFill>
                  <a:srgbClr val="000000"/>
                </a:solidFill>
              </a:rPr>
              <a:t>A Little History</a:t>
            </a:r>
            <a:endParaRPr lang="en-US" sz="1800" b="1" dirty="0">
              <a:latin typeface="Courier New" panose="02070309020205020404" pitchFamily="49" charset="0"/>
              <a:ea typeface="SimSun" pitchFamily="2" charset="-122"/>
              <a:cs typeface="Courier New" panose="02070309020205020404" pitchFamily="49" charset="0"/>
            </a:endParaRPr>
          </a:p>
        </p:txBody>
      </p:sp>
      <p:sp>
        <p:nvSpPr>
          <p:cNvPr id="5" name="TextBox 4"/>
          <p:cNvSpPr txBox="1"/>
          <p:nvPr/>
        </p:nvSpPr>
        <p:spPr>
          <a:xfrm>
            <a:off x="485774" y="1035106"/>
            <a:ext cx="11477626" cy="4592026"/>
          </a:xfrm>
          <a:prstGeom prst="rect">
            <a:avLst/>
          </a:prstGeom>
          <a:noFill/>
        </p:spPr>
        <p:txBody>
          <a:bodyPr wrap="square" rtlCol="0">
            <a:spAutoFit/>
          </a:bodyPr>
          <a:lstStyle/>
          <a:p>
            <a:pPr>
              <a:lnSpc>
                <a:spcPct val="110000"/>
              </a:lnSpc>
              <a:tabLst>
                <a:tab pos="0" algn="l"/>
              </a:tabLst>
            </a:pPr>
            <a:r>
              <a:rPr lang="en-US" sz="2800" dirty="0" smtClean="0">
                <a:latin typeface="+mn-lt"/>
              </a:rPr>
              <a:t>Grace period*: first enacted in 1839 as an amendment to the 1836 Act.  </a:t>
            </a:r>
          </a:p>
          <a:p>
            <a:pPr>
              <a:lnSpc>
                <a:spcPct val="110000"/>
              </a:lnSpc>
              <a:tabLst>
                <a:tab pos="0" algn="l"/>
              </a:tabLst>
            </a:pPr>
            <a:r>
              <a:rPr lang="en-US" sz="2800" dirty="0" smtClean="0">
                <a:latin typeface="+mn-lt"/>
              </a:rPr>
              <a:t>Section 6 of the 1836 statute, 5 Stat. 117, had a use/sale bar ONLY for the inventor, and ONLY if he'd consented or allowed the use.  That made sense because 'others' could prevent the patenting if they had 'known or used' first:</a:t>
            </a:r>
          </a:p>
          <a:p>
            <a:pPr marL="466725" indent="-466725">
              <a:lnSpc>
                <a:spcPct val="90000"/>
              </a:lnSpc>
              <a:tabLst>
                <a:tab pos="457200" algn="l"/>
              </a:tabLst>
            </a:pPr>
            <a:r>
              <a:rPr lang="en-US" sz="2800" dirty="0" smtClean="0">
                <a:latin typeface="+mn-lt"/>
              </a:rPr>
              <a:t>	</a:t>
            </a:r>
            <a:r>
              <a:rPr lang="en-US" dirty="0" smtClean="0">
                <a:latin typeface="+mn-lt"/>
              </a:rPr>
              <a:t>That any[one] having discovered </a:t>
            </a:r>
            <a:r>
              <a:rPr lang="en-US" dirty="0">
                <a:latin typeface="+mn-lt"/>
              </a:rPr>
              <a:t>or invented </a:t>
            </a:r>
            <a:r>
              <a:rPr lang="en-US" dirty="0" smtClean="0">
                <a:latin typeface="+mn-lt"/>
              </a:rPr>
              <a:t>[anything], </a:t>
            </a:r>
          </a:p>
          <a:p>
            <a:pPr marL="466725" indent="-466725">
              <a:lnSpc>
                <a:spcPct val="90000"/>
              </a:lnSpc>
              <a:tabLst>
                <a:tab pos="457200" algn="l"/>
              </a:tabLst>
            </a:pPr>
            <a:r>
              <a:rPr lang="en-US" dirty="0">
                <a:latin typeface="+mn-lt"/>
              </a:rPr>
              <a:t>	</a:t>
            </a:r>
            <a:r>
              <a:rPr lang="en-US" dirty="0" smtClean="0">
                <a:latin typeface="+mn-lt"/>
              </a:rPr>
              <a:t>not </a:t>
            </a:r>
            <a:r>
              <a:rPr lang="en-US" sz="2000" i="1" dirty="0">
                <a:latin typeface="+mn-lt"/>
              </a:rPr>
              <a:t>known or used by others </a:t>
            </a:r>
            <a:r>
              <a:rPr lang="en-US" dirty="0" smtClean="0">
                <a:latin typeface="+mn-lt"/>
              </a:rPr>
              <a:t>…, and </a:t>
            </a:r>
          </a:p>
          <a:p>
            <a:pPr marL="466725" indent="-466725">
              <a:lnSpc>
                <a:spcPct val="90000"/>
              </a:lnSpc>
              <a:tabLst>
                <a:tab pos="457200" algn="l"/>
              </a:tabLst>
            </a:pPr>
            <a:r>
              <a:rPr lang="en-US" i="1" dirty="0">
                <a:latin typeface="+mn-lt"/>
              </a:rPr>
              <a:t>	</a:t>
            </a:r>
            <a:r>
              <a:rPr lang="en-US" sz="2400" i="1" dirty="0" smtClean="0">
                <a:latin typeface="+mn-lt"/>
              </a:rPr>
              <a:t>not</a:t>
            </a:r>
            <a:r>
              <a:rPr lang="en-US" dirty="0">
                <a:latin typeface="+mn-lt"/>
              </a:rPr>
              <a:t>, </a:t>
            </a:r>
            <a:r>
              <a:rPr lang="en-US" u="sng" dirty="0">
                <a:latin typeface="+mn-lt"/>
              </a:rPr>
              <a:t>at the time of his application </a:t>
            </a:r>
            <a:r>
              <a:rPr lang="en-US" u="sng" dirty="0" smtClean="0">
                <a:latin typeface="+mn-lt"/>
              </a:rPr>
              <a:t>for a </a:t>
            </a:r>
            <a:r>
              <a:rPr lang="en-US" u="sng" dirty="0">
                <a:latin typeface="+mn-lt"/>
              </a:rPr>
              <a:t>patent</a:t>
            </a:r>
            <a:r>
              <a:rPr lang="en-US" dirty="0">
                <a:latin typeface="+mn-lt"/>
              </a:rPr>
              <a:t>, </a:t>
            </a:r>
            <a:endParaRPr lang="en-US" dirty="0" smtClean="0">
              <a:latin typeface="+mn-lt"/>
            </a:endParaRPr>
          </a:p>
          <a:p>
            <a:pPr marL="466725" indent="-466725">
              <a:lnSpc>
                <a:spcPct val="90000"/>
              </a:lnSpc>
              <a:tabLst>
                <a:tab pos="457200" algn="l"/>
              </a:tabLst>
            </a:pPr>
            <a:r>
              <a:rPr lang="en-US" sz="2000" i="1" dirty="0" smtClean="0">
                <a:latin typeface="+mn-lt"/>
              </a:rPr>
              <a:t>	</a:t>
            </a:r>
            <a:r>
              <a:rPr lang="en-US" sz="2400" i="1" dirty="0" smtClean="0">
                <a:latin typeface="+mn-lt"/>
              </a:rPr>
              <a:t>in </a:t>
            </a:r>
            <a:r>
              <a:rPr lang="en-US" sz="2400" i="1" dirty="0">
                <a:latin typeface="+mn-lt"/>
              </a:rPr>
              <a:t>public use or on sale, </a:t>
            </a:r>
            <a:endParaRPr lang="en-US" sz="2000" i="1" dirty="0" smtClean="0">
              <a:latin typeface="+mn-lt"/>
            </a:endParaRPr>
          </a:p>
          <a:p>
            <a:pPr marL="466725" indent="-466725">
              <a:lnSpc>
                <a:spcPct val="90000"/>
              </a:lnSpc>
              <a:tabLst>
                <a:tab pos="457200" algn="l"/>
              </a:tabLst>
            </a:pPr>
            <a:r>
              <a:rPr lang="en-US" sz="2000" i="1" dirty="0">
                <a:latin typeface="+mn-lt"/>
              </a:rPr>
              <a:t>	</a:t>
            </a:r>
            <a:r>
              <a:rPr lang="en-US" sz="2400" i="1" dirty="0" smtClean="0">
                <a:latin typeface="+mn-lt"/>
              </a:rPr>
              <a:t>with </a:t>
            </a:r>
            <a:r>
              <a:rPr lang="en-US" sz="2400" i="1" dirty="0">
                <a:latin typeface="+mn-lt"/>
              </a:rPr>
              <a:t>his consent </a:t>
            </a:r>
            <a:r>
              <a:rPr lang="en-US" sz="2400" i="1" dirty="0" smtClean="0">
                <a:latin typeface="+mn-lt"/>
              </a:rPr>
              <a:t>or allowance</a:t>
            </a:r>
            <a:r>
              <a:rPr lang="en-US" sz="2400" i="1" dirty="0">
                <a:latin typeface="+mn-lt"/>
              </a:rPr>
              <a:t>, </a:t>
            </a:r>
            <a:endParaRPr lang="en-US" sz="2400" i="1" dirty="0" smtClean="0">
              <a:latin typeface="+mn-lt"/>
            </a:endParaRPr>
          </a:p>
          <a:p>
            <a:pPr marL="466725" indent="-466725">
              <a:lnSpc>
                <a:spcPct val="90000"/>
              </a:lnSpc>
              <a:tabLst>
                <a:tab pos="457200" algn="l"/>
                <a:tab pos="1316038" algn="l"/>
              </a:tabLst>
            </a:pPr>
            <a:r>
              <a:rPr lang="en-US" sz="2400" i="1" dirty="0">
                <a:latin typeface="+mn-lt"/>
              </a:rPr>
              <a:t>	</a:t>
            </a:r>
            <a:r>
              <a:rPr lang="en-US" sz="2400" i="1" dirty="0" smtClean="0">
                <a:latin typeface="+mn-lt"/>
              </a:rPr>
              <a:t>		as </a:t>
            </a:r>
            <a:r>
              <a:rPr lang="en-US" sz="2400" i="1" dirty="0">
                <a:latin typeface="+mn-lt"/>
              </a:rPr>
              <a:t>the inventor or discoverer</a:t>
            </a:r>
            <a:r>
              <a:rPr lang="en-US" sz="2000" dirty="0" smtClean="0">
                <a:latin typeface="+mn-lt"/>
              </a:rPr>
              <a:t>;</a:t>
            </a:r>
          </a:p>
          <a:p>
            <a:pPr marL="466725" indent="-466725">
              <a:lnSpc>
                <a:spcPct val="90000"/>
              </a:lnSpc>
              <a:tabLst>
                <a:tab pos="457200" algn="l"/>
              </a:tabLst>
            </a:pPr>
            <a:r>
              <a:rPr lang="en-US" sz="2000" dirty="0">
                <a:latin typeface="+mn-lt"/>
              </a:rPr>
              <a:t>	</a:t>
            </a:r>
            <a:r>
              <a:rPr lang="en-US" sz="2000" dirty="0" smtClean="0">
                <a:latin typeface="+mn-lt"/>
              </a:rPr>
              <a:t>[may apply for a patent]</a:t>
            </a:r>
          </a:p>
          <a:p>
            <a:pPr marL="466725" indent="-466725">
              <a:lnSpc>
                <a:spcPct val="90000"/>
              </a:lnSpc>
              <a:tabLst>
                <a:tab pos="465138" algn="l"/>
              </a:tabLst>
            </a:pPr>
            <a:r>
              <a:rPr lang="en-US" sz="2400" dirty="0" smtClean="0">
                <a:latin typeface="+mn-lt"/>
              </a:rPr>
              <a:t>*The grace period (2 years) was intertwined with prior user rights.  </a:t>
            </a:r>
            <a:r>
              <a:rPr lang="en-US" sz="2400" dirty="0">
                <a:latin typeface="+mn-lt"/>
              </a:rPr>
              <a:t>§</a:t>
            </a:r>
            <a:r>
              <a:rPr lang="en-US" sz="2400" dirty="0" smtClean="0">
                <a:latin typeface="+mn-lt"/>
              </a:rPr>
              <a:t> 7, </a:t>
            </a:r>
            <a:r>
              <a:rPr lang="en-US" sz="2400" dirty="0" smtClean="0">
                <a:latin typeface="+mn-lt"/>
                <a:hlinkClick r:id="rId3"/>
              </a:rPr>
              <a:t>5 Stat. 353</a:t>
            </a:r>
            <a:endParaRPr lang="en-US" sz="2400" dirty="0" smtClean="0">
              <a:latin typeface="+mn-lt"/>
            </a:endParaRPr>
          </a:p>
        </p:txBody>
      </p:sp>
      <p:sp>
        <p:nvSpPr>
          <p:cNvPr id="2" name="TextBox 1"/>
          <p:cNvSpPr txBox="1"/>
          <p:nvPr/>
        </p:nvSpPr>
        <p:spPr>
          <a:xfrm>
            <a:off x="6858000" y="3358819"/>
            <a:ext cx="4191000" cy="1384995"/>
          </a:xfrm>
          <a:prstGeom prst="rect">
            <a:avLst/>
          </a:prstGeom>
          <a:solidFill>
            <a:srgbClr val="CCECFF"/>
          </a:solidFill>
        </p:spPr>
        <p:txBody>
          <a:bodyPr wrap="square" rtlCol="0">
            <a:spAutoFit/>
          </a:bodyPr>
          <a:lstStyle/>
          <a:p>
            <a:r>
              <a:rPr lang="en-US" sz="2800" dirty="0" smtClean="0">
                <a:latin typeface="+mn-lt"/>
              </a:rPr>
              <a:t>Medicines' deal with </a:t>
            </a:r>
          </a:p>
          <a:p>
            <a:r>
              <a:rPr lang="en-US" sz="2800" dirty="0" smtClean="0">
                <a:latin typeface="+mn-lt"/>
              </a:rPr>
              <a:t>Ben Venue would not run afoul of the law of 1836.</a:t>
            </a:r>
          </a:p>
        </p:txBody>
      </p:sp>
      <p:sp>
        <p:nvSpPr>
          <p:cNvPr id="6" name="Action Button: Forward or Next 5">
            <a:hlinkClick r:id="" action="ppaction://hlinkshowjump?jump=nextslide" highlightClick="1"/>
          </p:cNvPr>
          <p:cNvSpPr/>
          <p:nvPr/>
        </p:nvSpPr>
        <p:spPr bwMode="auto">
          <a:xfrm>
            <a:off x="11353800" y="248920"/>
            <a:ext cx="381000" cy="457201"/>
          </a:xfrm>
          <a:prstGeom prst="actionButtonForwardNext">
            <a:avLst/>
          </a:prstGeom>
          <a:solidFill>
            <a:schemeClr val="bg2"/>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714046452"/>
      </p:ext>
    </p:extLst>
  </p:cSld>
  <p:clrMapOvr>
    <a:masterClrMapping/>
  </p:clrMapOvr>
  <mc:AlternateContent xmlns:mc="http://schemas.openxmlformats.org/markup-compatibility/2006" xmlns:p14="http://schemas.microsoft.com/office/powerpoint/2010/main">
    <mc:Choice Requires="p14">
      <p:transition spd="slow" p14:dur="2000" advTm="12024"/>
    </mc:Choice>
    <mc:Fallback xmlns="">
      <p:transition spd="slow" advTm="12024"/>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rot="16200000">
            <a:off x="-1901758" y="2626509"/>
            <a:ext cx="5295049" cy="424732"/>
          </a:xfrm>
          <a:noFill/>
          <a:ln w="38100" cap="rnd">
            <a:prstDash val="sysDot"/>
          </a:ln>
        </p:spPr>
        <p:txBody>
          <a:bodyPr wrap="square">
            <a:spAutoFit/>
          </a:bodyPr>
          <a:lstStyle/>
          <a:p>
            <a:pPr>
              <a:lnSpc>
                <a:spcPct val="90000"/>
              </a:lnSpc>
            </a:pPr>
            <a:r>
              <a:rPr lang="en-US" sz="2400" dirty="0">
                <a:latin typeface="Courier"/>
              </a:rPr>
              <a:t>112 </a:t>
            </a:r>
            <a:r>
              <a:rPr lang="en-US" sz="2400" dirty="0" smtClean="0">
                <a:latin typeface="Courier"/>
              </a:rPr>
              <a:t>2</a:t>
            </a:r>
            <a:r>
              <a:rPr lang="en-US" sz="2400" baseline="30000" dirty="0" smtClean="0">
                <a:latin typeface="Courier"/>
              </a:rPr>
              <a:t>nd </a:t>
            </a:r>
            <a:r>
              <a:rPr lang="en-US" sz="2400" dirty="0" smtClean="0">
                <a:latin typeface="Courier"/>
              </a:rPr>
              <a:t>¶, Pre- </a:t>
            </a:r>
            <a:r>
              <a:rPr lang="en-US" sz="2400" dirty="0">
                <a:latin typeface="Courier"/>
              </a:rPr>
              <a:t>and </a:t>
            </a:r>
            <a:r>
              <a:rPr lang="en-US" sz="2400" dirty="0" smtClean="0">
                <a:latin typeface="Courier"/>
              </a:rPr>
              <a:t>Post-AIA</a:t>
            </a:r>
            <a:endParaRPr lang="en-US" sz="2400" dirty="0">
              <a:latin typeface="Courier"/>
            </a:endParaRPr>
          </a:p>
        </p:txBody>
      </p:sp>
      <p:sp>
        <p:nvSpPr>
          <p:cNvPr id="16" name="TextBox 15"/>
          <p:cNvSpPr txBox="1"/>
          <p:nvPr/>
        </p:nvSpPr>
        <p:spPr>
          <a:xfrm>
            <a:off x="7403432" y="1418787"/>
            <a:ext cx="1828800" cy="3323987"/>
          </a:xfrm>
          <a:prstGeom prst="rect">
            <a:avLst/>
          </a:prstGeom>
          <a:noFill/>
        </p:spPr>
        <p:txBody>
          <a:bodyPr wrap="square" rtlCol="0">
            <a:spAutoFit/>
          </a:bodyPr>
          <a:lstStyle/>
          <a:p>
            <a:r>
              <a:rPr lang="en-US" sz="1400" dirty="0">
                <a:latin typeface="Century Schoolbook" pitchFamily="18" charset="0"/>
                <a:cs typeface="Courier New" pitchFamily="49" charset="0"/>
              </a:rPr>
              <a:t>Pre-AIA:: Read center (regular) and left (</a:t>
            </a:r>
            <a:r>
              <a:rPr lang="en-US" sz="1400" i="1" dirty="0">
                <a:latin typeface="Century Schoolbook" pitchFamily="18" charset="0"/>
                <a:cs typeface="Courier New" pitchFamily="49" charset="0"/>
              </a:rPr>
              <a:t>italics)</a:t>
            </a:r>
            <a:r>
              <a:rPr lang="en-US" sz="1400" dirty="0">
                <a:latin typeface="Century Schoolbook" pitchFamily="18" charset="0"/>
                <a:cs typeface="Courier New" pitchFamily="49" charset="0"/>
              </a:rPr>
              <a:t>.  </a:t>
            </a:r>
          </a:p>
          <a:p>
            <a:pPr marL="230188" lvl="1"/>
            <a:r>
              <a:rPr lang="en-US" sz="1400" dirty="0">
                <a:latin typeface="Century Schoolbook" pitchFamily="18" charset="0"/>
                <a:cs typeface="Courier New" pitchFamily="49" charset="0"/>
              </a:rPr>
              <a:t>applies to applications filed before 3/16/13, and their </a:t>
            </a:r>
            <a:r>
              <a:rPr lang="en-US" sz="1400" dirty="0" err="1">
                <a:latin typeface="Century Schoolbook" pitchFamily="18" charset="0"/>
                <a:cs typeface="Courier New" pitchFamily="49" charset="0"/>
              </a:rPr>
              <a:t>conts</a:t>
            </a:r>
            <a:r>
              <a:rPr lang="en-US" sz="1400" dirty="0">
                <a:latin typeface="Century Schoolbook" pitchFamily="18" charset="0"/>
                <a:cs typeface="Courier New" pitchFamily="49" charset="0"/>
              </a:rPr>
              <a:t> and </a:t>
            </a:r>
            <a:r>
              <a:rPr lang="en-US" sz="1400" dirty="0" err="1">
                <a:latin typeface="Century Schoolbook" pitchFamily="18" charset="0"/>
                <a:cs typeface="Courier New" pitchFamily="49" charset="0"/>
              </a:rPr>
              <a:t>divs</a:t>
            </a:r>
            <a:r>
              <a:rPr lang="en-US" sz="1400" dirty="0">
                <a:latin typeface="Century Schoolbook" pitchFamily="18" charset="0"/>
                <a:cs typeface="Courier New" pitchFamily="49" charset="0"/>
              </a:rPr>
              <a:t>.</a:t>
            </a:r>
          </a:p>
          <a:p>
            <a:pPr marL="230188" lvl="1"/>
            <a:endParaRPr lang="en-US" sz="1400" dirty="0">
              <a:latin typeface="Century Schoolbook" pitchFamily="18" charset="0"/>
              <a:cs typeface="Courier New" pitchFamily="49" charset="0"/>
            </a:endParaRPr>
          </a:p>
          <a:p>
            <a:r>
              <a:rPr lang="en-US" sz="1400" dirty="0">
                <a:latin typeface="Century Schoolbook" pitchFamily="18" charset="0"/>
                <a:cs typeface="Courier New" pitchFamily="49" charset="0"/>
              </a:rPr>
              <a:t>Post-AIA: Read center (regular) and right (</a:t>
            </a:r>
            <a:r>
              <a:rPr lang="en-US" sz="1400" b="1" dirty="0">
                <a:latin typeface="Century Schoolbook" pitchFamily="18" charset="0"/>
                <a:cs typeface="Courier New" pitchFamily="49" charset="0"/>
              </a:rPr>
              <a:t>bold</a:t>
            </a:r>
            <a:r>
              <a:rPr lang="en-US" sz="1400" dirty="0">
                <a:latin typeface="Century Schoolbook" pitchFamily="18" charset="0"/>
                <a:cs typeface="Courier New" pitchFamily="49" charset="0"/>
              </a:rPr>
              <a:t>)</a:t>
            </a:r>
          </a:p>
          <a:p>
            <a:pPr marL="230188" lvl="1"/>
            <a:r>
              <a:rPr lang="en-US" sz="1400" dirty="0">
                <a:latin typeface="Century Schoolbook" pitchFamily="18" charset="0"/>
                <a:cs typeface="Courier New" pitchFamily="49" charset="0"/>
              </a:rPr>
              <a:t>applies to applications filed on or after 3/16/13.</a:t>
            </a:r>
          </a:p>
        </p:txBody>
      </p:sp>
      <p:graphicFrame>
        <p:nvGraphicFramePr>
          <p:cNvPr id="9" name="Table 8"/>
          <p:cNvGraphicFramePr>
            <a:graphicFrameLocks noGrp="1"/>
          </p:cNvGraphicFramePr>
          <p:nvPr>
            <p:extLst>
              <p:ext uri="{D42A27DB-BD31-4B8C-83A1-F6EECF244321}">
                <p14:modId xmlns:p14="http://schemas.microsoft.com/office/powerpoint/2010/main" val="1004638319"/>
              </p:ext>
            </p:extLst>
          </p:nvPr>
        </p:nvGraphicFramePr>
        <p:xfrm>
          <a:off x="1447800" y="248920"/>
          <a:ext cx="5410200" cy="5161280"/>
        </p:xfrm>
        <a:graphic>
          <a:graphicData uri="http://schemas.openxmlformats.org/drawingml/2006/table">
            <a:tbl>
              <a:tblPr/>
              <a:tblGrid>
                <a:gridCol w="2705100"/>
                <a:gridCol w="2705100"/>
              </a:tblGrid>
              <a:tr h="338667">
                <a:tc gridSpan="2">
                  <a:txBody>
                    <a:bodyPr/>
                    <a:lstStyle/>
                    <a:p>
                      <a:pPr marL="0" marR="0" algn="ctr">
                        <a:lnSpc>
                          <a:spcPct val="100000"/>
                        </a:lnSpc>
                        <a:spcBef>
                          <a:spcPts val="0"/>
                        </a:spcBef>
                        <a:spcAft>
                          <a:spcPts val="270"/>
                        </a:spcAft>
                        <a:tabLst>
                          <a:tab pos="-457200" algn="l"/>
                        </a:tabLst>
                      </a:pPr>
                      <a:r>
                        <a:rPr lang="en-US" sz="2000" i="0" dirty="0" smtClean="0">
                          <a:latin typeface="Century" panose="02040604050505020304" pitchFamily="18" charset="0"/>
                          <a:ea typeface="Times New Roman"/>
                          <a:cs typeface="Courier"/>
                        </a:rPr>
                        <a:t>112.The Specification</a:t>
                      </a:r>
                      <a:r>
                        <a:rPr lang="en-US" sz="2000" i="1" dirty="0" smtClean="0">
                          <a:latin typeface="Century" panose="02040604050505020304" pitchFamily="18" charset="0"/>
                          <a:ea typeface="Times New Roman"/>
                          <a:cs typeface="Courier"/>
                        </a:rPr>
                        <a:t>.</a:t>
                      </a:r>
                      <a:endParaRPr lang="en-US" sz="2000" i="1" dirty="0">
                        <a:latin typeface="Century" panose="02040604050505020304" pitchFamily="18" charset="0"/>
                        <a:ea typeface="Times New Roman"/>
                        <a:cs typeface="Courier"/>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nSpc>
                          <a:spcPct val="100000"/>
                        </a:lnSpc>
                        <a:spcBef>
                          <a:spcPts val="0"/>
                        </a:spcBef>
                        <a:spcAft>
                          <a:spcPts val="0"/>
                        </a:spcAft>
                        <a:tabLst>
                          <a:tab pos="-457200" algn="l"/>
                        </a:tabLst>
                      </a:pPr>
                      <a:endParaRPr lang="en-US" sz="1400" b="1" dirty="0">
                        <a:latin typeface="Courier"/>
                        <a:ea typeface="Times New Roman"/>
                        <a:cs typeface="Courier"/>
                      </a:endParaRPr>
                    </a:p>
                  </a:txBody>
                  <a:tcPr marL="67733" marR="677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noFill/>
                  </a:tcPr>
                </a:tc>
              </a:tr>
              <a:tr h="338667">
                <a:tc>
                  <a:txBody>
                    <a:bodyPr/>
                    <a:lstStyle/>
                    <a:p>
                      <a:pPr marL="0" marR="0" algn="r">
                        <a:lnSpc>
                          <a:spcPct val="100000"/>
                        </a:lnSpc>
                        <a:spcBef>
                          <a:spcPts val="450"/>
                        </a:spcBef>
                        <a:spcAft>
                          <a:spcPts val="0"/>
                        </a:spcAft>
                        <a:tabLst>
                          <a:tab pos="-457200" algn="l"/>
                        </a:tabLst>
                      </a:pPr>
                      <a:r>
                        <a:rPr lang="en-US" sz="2000" dirty="0">
                          <a:latin typeface="Century" panose="02040604050505020304" pitchFamily="18" charset="0"/>
                          <a:ea typeface="Times New Roman"/>
                          <a:cs typeface="Courier"/>
                        </a:rPr>
                        <a:t>Pre-AIA</a:t>
                      </a:r>
                    </a:p>
                    <a:p>
                      <a:pPr marL="0" marR="0" algn="r">
                        <a:lnSpc>
                          <a:spcPct val="100000"/>
                        </a:lnSpc>
                        <a:spcBef>
                          <a:spcPts val="0"/>
                        </a:spcBef>
                        <a:spcAft>
                          <a:spcPts val="270"/>
                        </a:spcAft>
                        <a:tabLst>
                          <a:tab pos="-457200" algn="l"/>
                        </a:tabLst>
                      </a:pPr>
                      <a:r>
                        <a:rPr lang="en-US" sz="2000" i="1" dirty="0" smtClean="0">
                          <a:latin typeface="Century" panose="02040604050505020304" pitchFamily="18" charset="0"/>
                          <a:ea typeface="Times New Roman"/>
                          <a:cs typeface="Courier"/>
                        </a:rPr>
                        <a:t>[</a:t>
                      </a:r>
                      <a:r>
                        <a:rPr lang="en-US" sz="2000" i="1" dirty="0">
                          <a:latin typeface="Century" panose="02040604050505020304" pitchFamily="18" charset="0"/>
                          <a:ea typeface="Times New Roman"/>
                          <a:cs typeface="Courier"/>
                        </a:rPr>
                        <a:t>undesignated </a:t>
                      </a:r>
                      <a:r>
                        <a:rPr lang="en-US" sz="2000" i="1" dirty="0" smtClean="0">
                          <a:latin typeface="Century" panose="02040604050505020304" pitchFamily="18" charset="0"/>
                          <a:ea typeface="Times New Roman"/>
                          <a:cs typeface="Courier"/>
                          <a:sym typeface="WP TypographicSymbols"/>
                        </a:rPr>
                        <a:t>2</a:t>
                      </a:r>
                      <a:r>
                        <a:rPr lang="en-US" sz="2000" i="1" baseline="30000" dirty="0" smtClean="0">
                          <a:latin typeface="Century" panose="02040604050505020304" pitchFamily="18" charset="0"/>
                          <a:ea typeface="Times New Roman"/>
                          <a:cs typeface="Courier"/>
                          <a:sym typeface="WP TypographicSymbols"/>
                        </a:rPr>
                        <a:t>nd</a:t>
                      </a:r>
                      <a:r>
                        <a:rPr lang="en-US" sz="2000" i="1" baseline="0" dirty="0" smtClean="0">
                          <a:latin typeface="Century" panose="02040604050505020304" pitchFamily="18" charset="0"/>
                          <a:ea typeface="Times New Roman"/>
                          <a:cs typeface="Courier"/>
                          <a:sym typeface="WP TypographicSymbols"/>
                        </a:rPr>
                        <a:t> paragraph</a:t>
                      </a:r>
                      <a:r>
                        <a:rPr lang="en-US" sz="2000" i="1" dirty="0" smtClean="0">
                          <a:latin typeface="Century" panose="02040604050505020304" pitchFamily="18" charset="0"/>
                          <a:ea typeface="Times New Roman"/>
                          <a:cs typeface="Courier"/>
                        </a:rPr>
                        <a:t>]</a:t>
                      </a:r>
                      <a:endParaRPr lang="en-US" sz="2000" i="1" dirty="0">
                        <a:latin typeface="Century" panose="02040604050505020304" pitchFamily="18" charset="0"/>
                        <a:ea typeface="Times New Roman"/>
                        <a:cs typeface="Courier"/>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450"/>
                        </a:spcBef>
                        <a:spcAft>
                          <a:spcPts val="0"/>
                        </a:spcAft>
                        <a:tabLst>
                          <a:tab pos="-457200" algn="l"/>
                        </a:tabLst>
                      </a:pPr>
                      <a:r>
                        <a:rPr lang="en-US" sz="2000" dirty="0">
                          <a:latin typeface="Century" panose="02040604050505020304" pitchFamily="18" charset="0"/>
                          <a:ea typeface="Times New Roman"/>
                          <a:cs typeface="Courier"/>
                        </a:rPr>
                        <a:t>Post-AIA</a:t>
                      </a:r>
                    </a:p>
                    <a:p>
                      <a:pPr marL="0" marR="0">
                        <a:lnSpc>
                          <a:spcPct val="100000"/>
                        </a:lnSpc>
                        <a:spcBef>
                          <a:spcPts val="0"/>
                        </a:spcBef>
                        <a:spcAft>
                          <a:spcPts val="0"/>
                        </a:spcAft>
                        <a:tabLst>
                          <a:tab pos="-457200" algn="l"/>
                        </a:tabLst>
                      </a:pPr>
                      <a:r>
                        <a:rPr lang="en-US" sz="2000" b="1" dirty="0" smtClean="0">
                          <a:latin typeface="Century" panose="02040604050505020304" pitchFamily="18" charset="0"/>
                          <a:ea typeface="Times New Roman"/>
                          <a:cs typeface="Courier"/>
                        </a:rPr>
                        <a:t>(b)Conclusion.</a:t>
                      </a:r>
                      <a:endParaRPr lang="en-US" sz="2000" b="1" dirty="0">
                        <a:latin typeface="Century" panose="02040604050505020304" pitchFamily="18" charset="0"/>
                        <a:ea typeface="Times New Roman"/>
                        <a:cs typeface="Courier"/>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90543">
                <a:tc gridSpan="2">
                  <a:txBody>
                    <a:bodyPr/>
                    <a:lstStyle/>
                    <a:p>
                      <a:pPr marL="0" marR="0" algn="ctr">
                        <a:lnSpc>
                          <a:spcPct val="100000"/>
                        </a:lnSpc>
                        <a:spcBef>
                          <a:spcPts val="450"/>
                        </a:spcBef>
                        <a:spcAft>
                          <a:spcPts val="0"/>
                        </a:spcAft>
                        <a:tabLst>
                          <a:tab pos="-457200" algn="l"/>
                        </a:tabLst>
                      </a:pPr>
                      <a:r>
                        <a:rPr lang="en-US" sz="2000" dirty="0" smtClean="0">
                          <a:latin typeface="Century" panose="02040604050505020304" pitchFamily="18" charset="0"/>
                        </a:rPr>
                        <a:t>The specification </a:t>
                      </a:r>
                    </a:p>
                    <a:p>
                      <a:pPr marL="0" marR="0" algn="ctr">
                        <a:lnSpc>
                          <a:spcPct val="100000"/>
                        </a:lnSpc>
                        <a:spcBef>
                          <a:spcPts val="450"/>
                        </a:spcBef>
                        <a:spcAft>
                          <a:spcPts val="0"/>
                        </a:spcAft>
                        <a:tabLst>
                          <a:tab pos="-457200" algn="l"/>
                        </a:tabLst>
                      </a:pPr>
                      <a:r>
                        <a:rPr lang="en-US" sz="2000" dirty="0" smtClean="0">
                          <a:latin typeface="Century" panose="02040604050505020304" pitchFamily="18" charset="0"/>
                        </a:rPr>
                        <a:t>shall conclude with one or more claims </a:t>
                      </a:r>
                    </a:p>
                    <a:p>
                      <a:pPr marL="0" marR="0" algn="ctr">
                        <a:lnSpc>
                          <a:spcPct val="100000"/>
                        </a:lnSpc>
                        <a:spcBef>
                          <a:spcPts val="450"/>
                        </a:spcBef>
                        <a:spcAft>
                          <a:spcPts val="0"/>
                        </a:spcAft>
                        <a:tabLst>
                          <a:tab pos="-457200" algn="l"/>
                        </a:tabLst>
                      </a:pPr>
                      <a:r>
                        <a:rPr lang="en-US" sz="2000" dirty="0" smtClean="0">
                          <a:effectLst>
                            <a:outerShdw blurRad="38100" dist="38100" dir="2700000" algn="tl">
                              <a:srgbClr val="000000">
                                <a:alpha val="43137"/>
                              </a:srgbClr>
                            </a:outerShdw>
                          </a:effectLst>
                          <a:latin typeface="Century" panose="02040604050505020304" pitchFamily="18" charset="0"/>
                        </a:rPr>
                        <a:t>particularly pointing out and </a:t>
                      </a:r>
                    </a:p>
                    <a:p>
                      <a:pPr marL="0" marR="0" algn="ctr">
                        <a:lnSpc>
                          <a:spcPct val="100000"/>
                        </a:lnSpc>
                        <a:spcBef>
                          <a:spcPts val="450"/>
                        </a:spcBef>
                        <a:spcAft>
                          <a:spcPts val="0"/>
                        </a:spcAft>
                        <a:tabLst>
                          <a:tab pos="-457200" algn="l"/>
                        </a:tabLst>
                      </a:pPr>
                      <a:r>
                        <a:rPr lang="en-US" sz="2000" dirty="0" smtClean="0">
                          <a:effectLst>
                            <a:outerShdw blurRad="38100" dist="38100" dir="2700000" algn="tl">
                              <a:srgbClr val="000000">
                                <a:alpha val="43137"/>
                              </a:srgbClr>
                            </a:outerShdw>
                          </a:effectLst>
                          <a:latin typeface="Century" panose="02040604050505020304" pitchFamily="18" charset="0"/>
                        </a:rPr>
                        <a:t>distinctly claiming </a:t>
                      </a:r>
                    </a:p>
                    <a:p>
                      <a:pPr marL="0" marR="0" algn="ctr">
                        <a:lnSpc>
                          <a:spcPct val="100000"/>
                        </a:lnSpc>
                        <a:spcBef>
                          <a:spcPts val="450"/>
                        </a:spcBef>
                        <a:spcAft>
                          <a:spcPts val="0"/>
                        </a:spcAft>
                        <a:tabLst>
                          <a:tab pos="-457200" algn="l"/>
                        </a:tabLst>
                      </a:pPr>
                      <a:r>
                        <a:rPr lang="en-US" sz="2000" dirty="0" smtClean="0">
                          <a:latin typeface="Century" panose="02040604050505020304" pitchFamily="18" charset="0"/>
                        </a:rPr>
                        <a:t>the subject matter which the</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r h="0">
                <a:tc>
                  <a:txBody>
                    <a:bodyPr/>
                    <a:lstStyle/>
                    <a:p>
                      <a:pPr marL="0" marR="0" algn="r">
                        <a:lnSpc>
                          <a:spcPct val="100000"/>
                        </a:lnSpc>
                        <a:spcBef>
                          <a:spcPts val="450"/>
                        </a:spcBef>
                        <a:spcAft>
                          <a:spcPts val="270"/>
                        </a:spcAft>
                        <a:tabLst>
                          <a:tab pos="-457200" algn="l"/>
                        </a:tabLst>
                      </a:pPr>
                      <a:r>
                        <a:rPr lang="en-US" sz="2000" i="1" dirty="0" smtClean="0">
                          <a:latin typeface="Century" panose="02040604050505020304" pitchFamily="18" charset="0"/>
                          <a:ea typeface="Times New Roman"/>
                          <a:cs typeface="Courier"/>
                        </a:rPr>
                        <a:t>applicant</a:t>
                      </a:r>
                      <a:endParaRPr lang="en-US" sz="2000" i="1" dirty="0">
                        <a:latin typeface="Century" panose="02040604050505020304" pitchFamily="18" charset="0"/>
                        <a:ea typeface="Times New Roman"/>
                        <a:cs typeface="Courier"/>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450"/>
                        </a:spcBef>
                        <a:spcAft>
                          <a:spcPts val="270"/>
                        </a:spcAft>
                        <a:tabLst>
                          <a:tab pos="-457200" algn="l"/>
                        </a:tabLst>
                      </a:pPr>
                      <a:r>
                        <a:rPr lang="en-US" sz="2000" dirty="0" smtClean="0">
                          <a:latin typeface="Century" panose="02040604050505020304" pitchFamily="18" charset="0"/>
                        </a:rPr>
                        <a:t>inventor or a joint inventor</a:t>
                      </a:r>
                      <a:endParaRPr lang="en-US" sz="2000" b="1" dirty="0">
                        <a:latin typeface="Century" panose="02040604050505020304" pitchFamily="18" charset="0"/>
                        <a:ea typeface="Times New Roman"/>
                        <a:cs typeface="Courier"/>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gridSpan="2">
                  <a:txBody>
                    <a:bodyPr/>
                    <a:lstStyle/>
                    <a:p>
                      <a:pPr marL="0" marR="0" algn="ctr">
                        <a:lnSpc>
                          <a:spcPct val="100000"/>
                        </a:lnSpc>
                        <a:spcBef>
                          <a:spcPts val="450"/>
                        </a:spcBef>
                        <a:spcAft>
                          <a:spcPts val="270"/>
                        </a:spcAft>
                        <a:tabLst>
                          <a:tab pos="-457200" algn="l"/>
                        </a:tabLst>
                      </a:pPr>
                      <a:r>
                        <a:rPr lang="en-US" sz="2000" dirty="0" smtClean="0">
                          <a:latin typeface="Century" panose="02040604050505020304" pitchFamily="18" charset="0"/>
                          <a:ea typeface="Times New Roman"/>
                          <a:cs typeface="Courier"/>
                        </a:rPr>
                        <a:t>regards as</a:t>
                      </a:r>
                      <a:endParaRPr lang="en-US" sz="2000" dirty="0">
                        <a:latin typeface="Century" panose="02040604050505020304" pitchFamily="18" charset="0"/>
                        <a:ea typeface="Times New Roman"/>
                        <a:cs typeface="Courier"/>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r h="0">
                <a:tc>
                  <a:txBody>
                    <a:bodyPr/>
                    <a:lstStyle/>
                    <a:p>
                      <a:pPr marL="0" marR="0" algn="r">
                        <a:lnSpc>
                          <a:spcPct val="100000"/>
                        </a:lnSpc>
                        <a:spcBef>
                          <a:spcPts val="450"/>
                        </a:spcBef>
                        <a:spcAft>
                          <a:spcPts val="270"/>
                        </a:spcAft>
                        <a:tabLst>
                          <a:tab pos="-457200" algn="l"/>
                        </a:tabLst>
                      </a:pPr>
                      <a:r>
                        <a:rPr lang="en-US" sz="2000" i="1" dirty="0">
                          <a:latin typeface="Century" panose="02040604050505020304" pitchFamily="18" charset="0"/>
                          <a:ea typeface="Times New Roman"/>
                          <a:cs typeface="Courier"/>
                        </a:rPr>
                        <a:t>his</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450"/>
                        </a:spcBef>
                        <a:spcAft>
                          <a:spcPts val="270"/>
                        </a:spcAft>
                        <a:tabLst>
                          <a:tab pos="-457200" algn="l"/>
                        </a:tabLst>
                      </a:pPr>
                      <a:r>
                        <a:rPr lang="en-US" sz="2000" b="1" dirty="0">
                          <a:latin typeface="Century" panose="02040604050505020304" pitchFamily="18" charset="0"/>
                          <a:ea typeface="Times New Roman"/>
                          <a:cs typeface="Courier"/>
                        </a:rPr>
                        <a:t>the</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gridSpan="2">
                  <a:txBody>
                    <a:bodyPr/>
                    <a:lstStyle/>
                    <a:p>
                      <a:pPr marL="0" marR="0" algn="ctr">
                        <a:lnSpc>
                          <a:spcPct val="100000"/>
                        </a:lnSpc>
                        <a:spcBef>
                          <a:spcPts val="450"/>
                        </a:spcBef>
                        <a:spcAft>
                          <a:spcPts val="270"/>
                        </a:spcAft>
                        <a:tabLst>
                          <a:tab pos="-457200" algn="l"/>
                        </a:tabLst>
                      </a:pPr>
                      <a:r>
                        <a:rPr lang="en-US" sz="2000" dirty="0">
                          <a:latin typeface="Century" panose="02040604050505020304" pitchFamily="18" charset="0"/>
                          <a:ea typeface="Times New Roman"/>
                          <a:cs typeface="Courier"/>
                        </a:rPr>
                        <a:t>invention.</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bl>
          </a:graphicData>
        </a:graphic>
      </p:graphicFrame>
      <p:grpSp>
        <p:nvGrpSpPr>
          <p:cNvPr id="3" name="Group 2"/>
          <p:cNvGrpSpPr/>
          <p:nvPr/>
        </p:nvGrpSpPr>
        <p:grpSpPr>
          <a:xfrm>
            <a:off x="1524000" y="607706"/>
            <a:ext cx="5257800" cy="4462337"/>
            <a:chOff x="3048000" y="947863"/>
            <a:chExt cx="5257800" cy="4462337"/>
          </a:xfrm>
        </p:grpSpPr>
        <p:sp>
          <p:nvSpPr>
            <p:cNvPr id="2" name="Oval 1"/>
            <p:cNvSpPr/>
            <p:nvPr/>
          </p:nvSpPr>
          <p:spPr bwMode="auto">
            <a:xfrm flipV="1">
              <a:off x="3048000" y="3657600"/>
              <a:ext cx="5029200" cy="892091"/>
            </a:xfrm>
            <a:prstGeom prst="ellipse">
              <a:avLst/>
            </a:prstGeom>
            <a:noFill/>
            <a:ln w="38100"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8" name="Oval 17"/>
            <p:cNvSpPr/>
            <p:nvPr/>
          </p:nvSpPr>
          <p:spPr bwMode="auto">
            <a:xfrm flipV="1">
              <a:off x="4724400" y="4949322"/>
              <a:ext cx="1600200" cy="460878"/>
            </a:xfrm>
            <a:prstGeom prst="ellipse">
              <a:avLst/>
            </a:prstGeom>
            <a:noFill/>
            <a:ln w="38100"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20" name="Oval 19"/>
            <p:cNvSpPr/>
            <p:nvPr/>
          </p:nvSpPr>
          <p:spPr bwMode="auto">
            <a:xfrm flipV="1">
              <a:off x="3276600" y="947863"/>
              <a:ext cx="5029200" cy="1033337"/>
            </a:xfrm>
            <a:prstGeom prst="ellipse">
              <a:avLst/>
            </a:prstGeom>
            <a:noFill/>
            <a:ln w="38100"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23" name="Oval 22"/>
            <p:cNvSpPr/>
            <p:nvPr/>
          </p:nvSpPr>
          <p:spPr bwMode="auto">
            <a:xfrm flipV="1">
              <a:off x="3124200" y="2653438"/>
              <a:ext cx="5029200" cy="851760"/>
            </a:xfrm>
            <a:prstGeom prst="ellipse">
              <a:avLst/>
            </a:prstGeom>
            <a:noFill/>
            <a:ln w="76200" cap="flat" cmpd="sng" algn="ctr">
              <a:solidFill>
                <a:srgbClr val="0099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endParaRPr lang="en-US"/>
            </a:p>
          </p:txBody>
        </p:sp>
      </p:grpSp>
      <p:sp>
        <p:nvSpPr>
          <p:cNvPr id="4" name="Action Button: Forward or Next 3">
            <a:hlinkClick r:id="" action="ppaction://hlinkshowjump?jump=nextslide" highlightClick="1"/>
          </p:cNvPr>
          <p:cNvSpPr/>
          <p:nvPr/>
        </p:nvSpPr>
        <p:spPr bwMode="auto">
          <a:xfrm>
            <a:off x="11353800" y="248920"/>
            <a:ext cx="381000" cy="457201"/>
          </a:xfrm>
          <a:prstGeom prst="actionButtonForwardNext">
            <a:avLst/>
          </a:prstGeom>
          <a:solidFill>
            <a:schemeClr val="bg2"/>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5" name="TextBox 4"/>
          <p:cNvSpPr txBox="1"/>
          <p:nvPr/>
        </p:nvSpPr>
        <p:spPr>
          <a:xfrm>
            <a:off x="9543047" y="910518"/>
            <a:ext cx="1981200" cy="3970318"/>
          </a:xfrm>
          <a:prstGeom prst="rect">
            <a:avLst/>
          </a:prstGeom>
          <a:solidFill>
            <a:srgbClr val="CCECFF"/>
          </a:solidFill>
        </p:spPr>
        <p:txBody>
          <a:bodyPr wrap="square" rtlCol="0">
            <a:spAutoFit/>
          </a:bodyPr>
          <a:lstStyle/>
          <a:p>
            <a:r>
              <a:rPr lang="en-US" sz="2800" dirty="0" smtClean="0">
                <a:latin typeface="+mn-lt"/>
              </a:rPr>
              <a:t>This symbol means I won't stop at this slide today.</a:t>
            </a:r>
          </a:p>
          <a:p>
            <a:r>
              <a:rPr lang="en-US" sz="2800" dirty="0" smtClean="0">
                <a:latin typeface="+mn-lt"/>
              </a:rPr>
              <a:t>The symbol appears on 15 of  my 30 slides.</a:t>
            </a:r>
          </a:p>
        </p:txBody>
      </p:sp>
      <p:sp>
        <p:nvSpPr>
          <p:cNvPr id="6" name="Right Arrow 5"/>
          <p:cNvSpPr/>
          <p:nvPr/>
        </p:nvSpPr>
        <p:spPr bwMode="auto">
          <a:xfrm rot="20087071">
            <a:off x="10591800" y="607706"/>
            <a:ext cx="609600" cy="306694"/>
          </a:xfrm>
          <a:prstGeom prst="rightArrow">
            <a:avLst/>
          </a:prstGeom>
          <a:solidFill>
            <a:srgbClr val="CCECFF"/>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3690721632"/>
      </p:ext>
    </p:extLst>
  </p:cSld>
  <p:clrMapOvr>
    <a:masterClrMapping/>
  </p:clrMapOvr>
  <mc:AlternateContent xmlns:mc="http://schemas.openxmlformats.org/markup-compatibility/2006" xmlns:p14="http://schemas.microsoft.com/office/powerpoint/2010/main">
    <mc:Choice Requires="p14">
      <p:transition spd="slow" p14:dur="2000" advTm="18698"/>
    </mc:Choice>
    <mc:Fallback xmlns="">
      <p:transition spd="slow" advTm="18698"/>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73220" y="358170"/>
            <a:ext cx="9074134" cy="695901"/>
          </a:xfrm>
          <a:noFill/>
          <a:ln w="28575">
            <a:solidFill>
              <a:schemeClr val="tx1"/>
            </a:solidFill>
            <a:prstDash val="sysDot"/>
          </a:ln>
        </p:spPr>
        <p:txBody>
          <a:bodyPr wrap="square">
            <a:noAutofit/>
          </a:bodyPr>
          <a:lstStyle/>
          <a:p>
            <a:r>
              <a:rPr lang="en-US" sz="1800" b="1" dirty="0">
                <a:latin typeface="Courier New" panose="02070309020205020404" pitchFamily="49" charset="0"/>
                <a:ea typeface="SimSun" pitchFamily="2" charset="-122"/>
                <a:cs typeface="Courier New" panose="02070309020205020404" pitchFamily="49" charset="0"/>
              </a:rPr>
              <a:t/>
            </a:r>
            <a:br>
              <a:rPr lang="en-US" sz="1800" b="1" dirty="0">
                <a:latin typeface="Courier New" panose="02070309020205020404" pitchFamily="49" charset="0"/>
                <a:ea typeface="SimSun" pitchFamily="2" charset="-122"/>
                <a:cs typeface="Courier New" panose="02070309020205020404" pitchFamily="49" charset="0"/>
              </a:rPr>
            </a:br>
            <a:r>
              <a:rPr lang="en-US" sz="4000" dirty="0" smtClean="0">
                <a:ln w="28575">
                  <a:solidFill>
                    <a:srgbClr val="000000"/>
                  </a:solidFill>
                  <a:prstDash val="sysDash"/>
                </a:ln>
                <a:solidFill>
                  <a:srgbClr val="000000"/>
                </a:solidFill>
              </a:rPr>
              <a:t>Of SIN, CRIME and the ON SALE Bar</a:t>
            </a:r>
            <a:r>
              <a:rPr lang="en-US" sz="1800" b="1" dirty="0" smtClean="0">
                <a:latin typeface="Courier New" panose="02070309020205020404" pitchFamily="49" charset="0"/>
                <a:ea typeface="SimSun" pitchFamily="2" charset="-122"/>
                <a:cs typeface="Courier New" panose="02070309020205020404" pitchFamily="49" charset="0"/>
              </a:rPr>
              <a:t/>
            </a:r>
            <a:br>
              <a:rPr lang="en-US" sz="1800" b="1" dirty="0" smtClean="0">
                <a:latin typeface="Courier New" panose="02070309020205020404" pitchFamily="49" charset="0"/>
                <a:ea typeface="SimSun" pitchFamily="2" charset="-122"/>
                <a:cs typeface="Courier New" panose="02070309020205020404" pitchFamily="49" charset="0"/>
              </a:rPr>
            </a:br>
            <a:endParaRPr lang="en-US" sz="1800" b="1" dirty="0">
              <a:latin typeface="Courier New" panose="02070309020205020404" pitchFamily="49" charset="0"/>
              <a:ea typeface="SimSun" pitchFamily="2" charset="-122"/>
              <a:cs typeface="Courier New" panose="02070309020205020404" pitchFamily="49" charset="0"/>
            </a:endParaRPr>
          </a:p>
        </p:txBody>
      </p:sp>
      <p:sp>
        <p:nvSpPr>
          <p:cNvPr id="5" name="TextBox 4"/>
          <p:cNvSpPr txBox="1"/>
          <p:nvPr/>
        </p:nvSpPr>
        <p:spPr>
          <a:xfrm>
            <a:off x="561974" y="1219200"/>
            <a:ext cx="11096626" cy="3046988"/>
          </a:xfrm>
          <a:prstGeom prst="rect">
            <a:avLst/>
          </a:prstGeom>
          <a:noFill/>
        </p:spPr>
        <p:txBody>
          <a:bodyPr wrap="square" rtlCol="0">
            <a:spAutoFit/>
          </a:bodyPr>
          <a:lstStyle/>
          <a:p>
            <a:r>
              <a:rPr lang="en-US" sz="2400" dirty="0" smtClean="0">
                <a:latin typeface="Century" panose="02040604050505020304" pitchFamily="18" charset="0"/>
              </a:rPr>
              <a:t>Typical case: the </a:t>
            </a:r>
            <a:r>
              <a:rPr lang="en-US" sz="2400" dirty="0">
                <a:latin typeface="Century" panose="02040604050505020304" pitchFamily="18" charset="0"/>
              </a:rPr>
              <a:t>INVENTOR </a:t>
            </a:r>
            <a:r>
              <a:rPr lang="en-US" sz="2400" dirty="0" smtClean="0">
                <a:latin typeface="Century" panose="02040604050505020304" pitchFamily="18" charset="0"/>
              </a:rPr>
              <a:t>sells or offers </a:t>
            </a:r>
            <a:r>
              <a:rPr lang="en-US" sz="2400" dirty="0">
                <a:latin typeface="Century" panose="02040604050505020304" pitchFamily="18" charset="0"/>
              </a:rPr>
              <a:t>its products </a:t>
            </a:r>
            <a:r>
              <a:rPr lang="en-US" sz="2400" dirty="0" smtClean="0">
                <a:latin typeface="Century" panose="02040604050505020304" pitchFamily="18" charset="0"/>
              </a:rPr>
              <a:t>to the PUBLIC </a:t>
            </a:r>
            <a:r>
              <a:rPr lang="en-US" sz="2400" dirty="0">
                <a:latin typeface="Century" panose="02040604050505020304" pitchFamily="18" charset="0"/>
              </a:rPr>
              <a:t>before the critical date.  </a:t>
            </a:r>
            <a:r>
              <a:rPr lang="en-US" sz="2400" dirty="0" smtClean="0">
                <a:latin typeface="Century" panose="02040604050505020304" pitchFamily="18" charset="0"/>
              </a:rPr>
              <a:t> The inventor is guilty of both SIN and CRIME.</a:t>
            </a:r>
          </a:p>
          <a:p>
            <a:endParaRPr lang="en-US" sz="2400" dirty="0" smtClean="0">
              <a:latin typeface="Century" panose="02040604050505020304" pitchFamily="18" charset="0"/>
            </a:endParaRPr>
          </a:p>
          <a:p>
            <a:r>
              <a:rPr lang="en-US" sz="2400" dirty="0" smtClean="0">
                <a:latin typeface="Century" panose="02040604050505020304" pitchFamily="18" charset="0"/>
              </a:rPr>
              <a:t>Alternative situation: the SELLER is unrelated to the INVENTOR.  The UNRELATED SELLER – from what it sold, advertised, etc. – provides </a:t>
            </a:r>
            <a:r>
              <a:rPr lang="en-US" sz="2400" b="1" dirty="0" smtClean="0">
                <a:latin typeface="Century" panose="02040604050505020304" pitchFamily="18" charset="0"/>
              </a:rPr>
              <a:t>prior art.</a:t>
            </a:r>
            <a:r>
              <a:rPr lang="en-US" sz="2400" dirty="0" smtClean="0">
                <a:latin typeface="Century" panose="02040604050505020304" pitchFamily="18" charset="0"/>
              </a:rPr>
              <a:t> The UNRELATED SELLER is not guilty of SIN or CRIME.  Rather, the seller IS the public, entitled to what's in the public domain.  The SELLER's sale, however, BARS the INVENTOR because the invention is NOT NEW.</a:t>
            </a:r>
          </a:p>
        </p:txBody>
      </p:sp>
      <p:sp>
        <p:nvSpPr>
          <p:cNvPr id="6" name="Action Button: Forward or Next 5">
            <a:hlinkClick r:id="" action="ppaction://hlinkshowjump?jump=nextslide" highlightClick="1"/>
          </p:cNvPr>
          <p:cNvSpPr/>
          <p:nvPr/>
        </p:nvSpPr>
        <p:spPr bwMode="auto">
          <a:xfrm>
            <a:off x="11353800" y="248920"/>
            <a:ext cx="381000" cy="457201"/>
          </a:xfrm>
          <a:prstGeom prst="actionButtonForwardNext">
            <a:avLst/>
          </a:prstGeom>
          <a:solidFill>
            <a:schemeClr val="bg2"/>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276762445"/>
      </p:ext>
    </p:extLst>
  </p:cSld>
  <p:clrMapOvr>
    <a:masterClrMapping/>
  </p:clrMapOvr>
  <mc:AlternateContent xmlns:mc="http://schemas.openxmlformats.org/markup-compatibility/2006" xmlns:p14="http://schemas.microsoft.com/office/powerpoint/2010/main">
    <mc:Choice Requires="p14">
      <p:transition spd="slow" p14:dur="2000" advTm="1054"/>
    </mc:Choice>
    <mc:Fallback xmlns="">
      <p:transition spd="slow" advTm="1054"/>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33600" y="397133"/>
            <a:ext cx="8083535" cy="800219"/>
          </a:xfrm>
          <a:noFill/>
          <a:ln w="28575">
            <a:solidFill>
              <a:schemeClr val="tx1"/>
            </a:solidFill>
            <a:prstDash val="sysDot"/>
          </a:ln>
        </p:spPr>
        <p:txBody>
          <a:bodyPr wrap="square" tIns="91440" bIns="91440">
            <a:spAutoFit/>
          </a:bodyPr>
          <a:lstStyle/>
          <a:p>
            <a:r>
              <a:rPr lang="en-US" sz="4000" dirty="0" smtClean="0">
                <a:ln w="28575">
                  <a:solidFill>
                    <a:srgbClr val="000000"/>
                  </a:solidFill>
                  <a:prstDash val="sysDash"/>
                </a:ln>
                <a:solidFill>
                  <a:srgbClr val="000000"/>
                </a:solidFill>
              </a:rPr>
              <a:t>The proposed ON BUY BAR</a:t>
            </a:r>
            <a:endParaRPr lang="en-US" sz="1800" b="1" dirty="0">
              <a:latin typeface="Courier New" panose="02070309020205020404" pitchFamily="49" charset="0"/>
              <a:ea typeface="SimSun" pitchFamily="2" charset="-122"/>
              <a:cs typeface="Courier New" panose="02070309020205020404" pitchFamily="49" charset="0"/>
            </a:endParaRPr>
          </a:p>
        </p:txBody>
      </p:sp>
      <p:sp>
        <p:nvSpPr>
          <p:cNvPr id="4" name="TextBox 3"/>
          <p:cNvSpPr txBox="1"/>
          <p:nvPr/>
        </p:nvSpPr>
        <p:spPr>
          <a:xfrm>
            <a:off x="990600" y="1447800"/>
            <a:ext cx="10668000" cy="3970318"/>
          </a:xfrm>
          <a:prstGeom prst="rect">
            <a:avLst/>
          </a:prstGeom>
          <a:noFill/>
        </p:spPr>
        <p:txBody>
          <a:bodyPr wrap="square" rtlCol="0">
            <a:spAutoFit/>
          </a:bodyPr>
          <a:lstStyle/>
          <a:p>
            <a:r>
              <a:rPr lang="en-US" sz="2800" dirty="0" smtClean="0">
                <a:latin typeface="+mn-lt"/>
              </a:rPr>
              <a:t>Under the ON BUY BAR, </a:t>
            </a:r>
          </a:p>
          <a:p>
            <a:r>
              <a:rPr lang="en-US" sz="2800" dirty="0" smtClean="0">
                <a:latin typeface="+mn-lt"/>
              </a:rPr>
              <a:t>non-manufacturing inventors who purchases their </a:t>
            </a:r>
            <a:r>
              <a:rPr lang="en-US" sz="2800" dirty="0">
                <a:latin typeface="+mn-lt"/>
              </a:rPr>
              <a:t>invented product </a:t>
            </a:r>
            <a:endParaRPr lang="en-US" sz="2800" dirty="0" smtClean="0">
              <a:latin typeface="+mn-lt"/>
            </a:endParaRPr>
          </a:p>
          <a:p>
            <a:r>
              <a:rPr lang="en-US" sz="2800" dirty="0" smtClean="0">
                <a:latin typeface="+mn-lt"/>
              </a:rPr>
              <a:t>from someone under </a:t>
            </a:r>
            <a:r>
              <a:rPr lang="en-US" sz="2800" dirty="0">
                <a:latin typeface="+mn-lt"/>
              </a:rPr>
              <a:t>an obligation of confidentiality to the </a:t>
            </a:r>
            <a:r>
              <a:rPr lang="en-US" sz="2800" dirty="0" smtClean="0">
                <a:latin typeface="+mn-lt"/>
              </a:rPr>
              <a:t>INVENTOR </a:t>
            </a:r>
          </a:p>
          <a:p>
            <a:r>
              <a:rPr lang="en-US" sz="2800" dirty="0" smtClean="0">
                <a:latin typeface="+mn-lt"/>
              </a:rPr>
              <a:t>must file within a year of that purchase.  </a:t>
            </a:r>
          </a:p>
          <a:p>
            <a:r>
              <a:rPr lang="en-US" sz="2800" dirty="0" smtClean="0">
                <a:latin typeface="+mn-lt"/>
              </a:rPr>
              <a:t>Inventors with their own manufacturing capacity can stockpile for as long as they like.</a:t>
            </a:r>
          </a:p>
          <a:p>
            <a:endParaRPr lang="en-US" sz="2800" dirty="0" smtClean="0">
              <a:latin typeface="+mn-lt"/>
            </a:endParaRPr>
          </a:p>
          <a:p>
            <a:r>
              <a:rPr lang="en-US" sz="2800" dirty="0" smtClean="0">
                <a:latin typeface="+mn-lt"/>
              </a:rPr>
              <a:t>How does the ON BUY bar help the PUBLIC DOMAIN, if it does not impose the same obligation to start the clock at the first manufacture?</a:t>
            </a:r>
          </a:p>
        </p:txBody>
      </p:sp>
      <p:sp>
        <p:nvSpPr>
          <p:cNvPr id="8" name="Action Button: Forward or Next 7">
            <a:hlinkClick r:id="" action="ppaction://hlinkshowjump?jump=nextslide" highlightClick="1"/>
          </p:cNvPr>
          <p:cNvSpPr/>
          <p:nvPr/>
        </p:nvSpPr>
        <p:spPr bwMode="auto">
          <a:xfrm>
            <a:off x="11353800" y="248920"/>
            <a:ext cx="381000" cy="457201"/>
          </a:xfrm>
          <a:prstGeom prst="actionButtonForwardNext">
            <a:avLst/>
          </a:prstGeom>
          <a:solidFill>
            <a:schemeClr val="bg2"/>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648490234"/>
      </p:ext>
    </p:extLst>
  </p:cSld>
  <p:clrMapOvr>
    <a:masterClrMapping/>
  </p:clrMapOvr>
  <mc:AlternateContent xmlns:mc="http://schemas.openxmlformats.org/markup-compatibility/2006" xmlns:p14="http://schemas.microsoft.com/office/powerpoint/2010/main">
    <mc:Choice Requires="p14">
      <p:transition spd="slow" p14:dur="2000" advTm="2335"/>
    </mc:Choice>
    <mc:Fallback xmlns="">
      <p:transition spd="slow" advTm="2335"/>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5192" y="228600"/>
            <a:ext cx="8229600" cy="707886"/>
          </a:xfrm>
        </p:spPr>
        <p:txBody>
          <a:bodyPr>
            <a:spAutoFit/>
          </a:bodyPr>
          <a:lstStyle/>
          <a:p>
            <a:r>
              <a:rPr lang="en-US" dirty="0" smtClean="0"/>
              <a:t>Special Devices</a:t>
            </a:r>
            <a:endParaRPr lang="en-US" dirty="0"/>
          </a:p>
        </p:txBody>
      </p:sp>
      <p:sp>
        <p:nvSpPr>
          <p:cNvPr id="6" name="Content Placeholder 5"/>
          <p:cNvSpPr>
            <a:spLocks noGrp="1"/>
          </p:cNvSpPr>
          <p:nvPr>
            <p:ph idx="1"/>
          </p:nvPr>
        </p:nvSpPr>
        <p:spPr>
          <a:xfrm>
            <a:off x="838200" y="1828800"/>
            <a:ext cx="9982200" cy="2862322"/>
          </a:xfrm>
        </p:spPr>
        <p:txBody>
          <a:bodyPr/>
          <a:lstStyle/>
          <a:p>
            <a:pPr marL="346075" lvl="1" indent="0">
              <a:buNone/>
            </a:pPr>
            <a:r>
              <a:rPr lang="en-US" sz="3600" dirty="0" smtClean="0"/>
              <a:t>Appellant: Can I, a non-manufacturing inventor, please have a SUPPLIER EXCEPTION </a:t>
            </a:r>
          </a:p>
          <a:p>
            <a:pPr marL="346075" lvl="1" indent="0">
              <a:buNone/>
            </a:pPr>
            <a:r>
              <a:rPr lang="en-US" sz="3600" dirty="0" smtClean="0"/>
              <a:t>to the ON-SALE [ON-BUY] bar?</a:t>
            </a:r>
          </a:p>
          <a:p>
            <a:pPr marL="346075" lvl="1" indent="0">
              <a:buNone/>
            </a:pPr>
            <a:endParaRPr lang="en-US" sz="3600" dirty="0" smtClean="0"/>
          </a:p>
          <a:p>
            <a:pPr marL="346075" lvl="1" indent="0">
              <a:buNone/>
            </a:pPr>
            <a:r>
              <a:rPr lang="en-US" sz="3600" dirty="0" smtClean="0"/>
              <a:t>Federal Circuit: No.</a:t>
            </a:r>
            <a:endParaRPr lang="en-US" sz="3600" dirty="0"/>
          </a:p>
        </p:txBody>
      </p:sp>
    </p:spTree>
    <p:extLst>
      <p:ext uri="{BB962C8B-B14F-4D97-AF65-F5344CB8AC3E}">
        <p14:creationId xmlns:p14="http://schemas.microsoft.com/office/powerpoint/2010/main" val="919002166"/>
      </p:ext>
    </p:extLst>
  </p:cSld>
  <p:clrMapOvr>
    <a:masterClrMapping/>
  </p:clrMapOvr>
  <mc:AlternateContent xmlns:mc="http://schemas.openxmlformats.org/markup-compatibility/2006" xmlns:p14="http://schemas.microsoft.com/office/powerpoint/2010/main">
    <mc:Choice Requires="p14">
      <p:transition spd="slow" p14:dur="2000" advTm="24890"/>
    </mc:Choice>
    <mc:Fallback xmlns="">
      <p:transition spd="slow" advTm="2489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5192" y="228600"/>
            <a:ext cx="8229600" cy="707886"/>
          </a:xfrm>
        </p:spPr>
        <p:txBody>
          <a:bodyPr>
            <a:spAutoFit/>
          </a:bodyPr>
          <a:lstStyle/>
          <a:p>
            <a:r>
              <a:rPr lang="en-US" dirty="0" smtClean="0"/>
              <a:t>Special Devices </a:t>
            </a:r>
            <a:r>
              <a:rPr lang="en-US" smtClean="0"/>
              <a:t>- Details</a:t>
            </a:r>
            <a:endParaRPr lang="en-US" dirty="0"/>
          </a:p>
        </p:txBody>
      </p:sp>
      <p:sp>
        <p:nvSpPr>
          <p:cNvPr id="6" name="Content Placeholder 5"/>
          <p:cNvSpPr>
            <a:spLocks noGrp="1"/>
          </p:cNvSpPr>
          <p:nvPr>
            <p:ph idx="1"/>
          </p:nvPr>
        </p:nvSpPr>
        <p:spPr>
          <a:xfrm>
            <a:off x="0" y="1073706"/>
            <a:ext cx="5638800" cy="4154984"/>
          </a:xfrm>
        </p:spPr>
        <p:txBody>
          <a:bodyPr/>
          <a:lstStyle/>
          <a:p>
            <a:pPr marL="346075" lvl="1" indent="0">
              <a:buNone/>
            </a:pPr>
            <a:r>
              <a:rPr lang="en-US" sz="2400" dirty="0"/>
              <a:t>PO did not have the capacity to mass-produce its invention.  </a:t>
            </a:r>
            <a:endParaRPr lang="en-US" sz="2400" dirty="0" smtClean="0"/>
          </a:p>
          <a:p>
            <a:pPr marL="346075" lvl="1" indent="0">
              <a:buNone/>
            </a:pPr>
            <a:r>
              <a:rPr lang="en-US" sz="2400" dirty="0" smtClean="0"/>
              <a:t>Before the critical date, PO </a:t>
            </a:r>
          </a:p>
          <a:p>
            <a:pPr marL="346075" lvl="1" indent="0">
              <a:buNone/>
            </a:pPr>
            <a:r>
              <a:rPr lang="en-US" sz="2400" dirty="0" smtClean="0"/>
              <a:t>1</a:t>
            </a:r>
            <a:r>
              <a:rPr lang="en-US" sz="2400" dirty="0"/>
              <a:t>. made a proposal to a </a:t>
            </a:r>
            <a:r>
              <a:rPr lang="en-US" sz="2400" dirty="0" smtClean="0"/>
              <a:t>manufacturer</a:t>
            </a:r>
          </a:p>
          <a:p>
            <a:pPr marL="346075" lvl="1" indent="0">
              <a:buNone/>
            </a:pPr>
            <a:r>
              <a:rPr lang="en-US" sz="2400" dirty="0" smtClean="0"/>
              <a:t>2</a:t>
            </a:r>
            <a:r>
              <a:rPr lang="en-US" sz="2400" dirty="0"/>
              <a:t>. placed an </a:t>
            </a:r>
            <a:r>
              <a:rPr lang="en-US" sz="2400" dirty="0" smtClean="0"/>
              <a:t>order</a:t>
            </a:r>
          </a:p>
          <a:p>
            <a:pPr marL="346075" lvl="1" indent="0">
              <a:buNone/>
            </a:pPr>
            <a:r>
              <a:rPr lang="en-US" sz="2400" dirty="0" smtClean="0"/>
              <a:t>3</a:t>
            </a:r>
            <a:r>
              <a:rPr lang="en-US" sz="2400" dirty="0"/>
              <a:t>. </a:t>
            </a:r>
            <a:r>
              <a:rPr lang="en-US" sz="2400" dirty="0" smtClean="0"/>
              <a:t>took partial delivery,  apparently  </a:t>
            </a:r>
          </a:p>
          <a:p>
            <a:pPr marL="346075" lvl="1" indent="0">
              <a:buNone/>
            </a:pPr>
            <a:r>
              <a:rPr lang="en-US" sz="2400" dirty="0" smtClean="0"/>
              <a:t>4</a:t>
            </a:r>
            <a:r>
              <a:rPr lang="en-US" sz="2400" dirty="0"/>
              <a:t>. accepted the </a:t>
            </a:r>
            <a:r>
              <a:rPr lang="en-US" sz="2400" dirty="0" smtClean="0"/>
              <a:t>manufacturer (M)'s </a:t>
            </a:r>
            <a:r>
              <a:rPr lang="en-US" sz="2400" dirty="0"/>
              <a:t>offer to enter into a requirements contract and </a:t>
            </a:r>
            <a:endParaRPr lang="en-US" sz="2400" dirty="0" smtClean="0"/>
          </a:p>
          <a:p>
            <a:pPr marL="346075" lvl="1" indent="0">
              <a:buNone/>
            </a:pPr>
            <a:r>
              <a:rPr lang="en-US" sz="2400" dirty="0" smtClean="0"/>
              <a:t>5</a:t>
            </a:r>
            <a:r>
              <a:rPr lang="en-US" sz="2400" dirty="0"/>
              <a:t>. asked </a:t>
            </a:r>
            <a:r>
              <a:rPr lang="en-US" sz="2400" dirty="0" smtClean="0"/>
              <a:t>M to </a:t>
            </a:r>
            <a:r>
              <a:rPr lang="en-US" sz="2400" dirty="0"/>
              <a:t>prepare a contract.  </a:t>
            </a:r>
            <a:endParaRPr lang="en-US" sz="2400" dirty="0" smtClean="0"/>
          </a:p>
          <a:p>
            <a:pPr marL="346075" lvl="1" indent="0">
              <a:buNone/>
            </a:pPr>
            <a:r>
              <a:rPr lang="en-US" sz="2400" dirty="0" smtClean="0"/>
              <a:t>AI </a:t>
            </a:r>
            <a:r>
              <a:rPr lang="en-US" sz="2400" dirty="0"/>
              <a:t>characterized what PO did with the manufactured items as "</a:t>
            </a:r>
            <a:r>
              <a:rPr lang="en-US" sz="2400" b="1" dirty="0"/>
              <a:t>stockpiling</a:t>
            </a:r>
            <a:r>
              <a:rPr lang="en-US" sz="2400" dirty="0" smtClean="0"/>
              <a:t>."</a:t>
            </a:r>
            <a:endParaRPr lang="en-US" sz="2400" dirty="0"/>
          </a:p>
        </p:txBody>
      </p:sp>
      <p:sp>
        <p:nvSpPr>
          <p:cNvPr id="9" name="Content Placeholder 5"/>
          <p:cNvSpPr txBox="1">
            <a:spLocks/>
          </p:cNvSpPr>
          <p:nvPr/>
        </p:nvSpPr>
        <p:spPr bwMode="auto">
          <a:xfrm>
            <a:off x="5410200" y="1093545"/>
            <a:ext cx="6781800" cy="4524315"/>
          </a:xfrm>
          <a:prstGeom prst="rect">
            <a:avLst/>
          </a:prstGeom>
          <a:noFill/>
          <a:ln w="9525">
            <a:noFill/>
            <a:prstDash val="sysDash"/>
            <a:miter lim="800000"/>
            <a:headEnd/>
            <a:tailEnd/>
          </a:ln>
          <a:effectLst/>
        </p:spPr>
        <p:txBody>
          <a:bodyPr vert="horz" wrap="square" lIns="91440" tIns="45720" rIns="91440" bIns="45720" numCol="1" anchor="t" anchorCtr="0" compatLnSpc="1">
            <a:prstTxWarp prst="textNoShape">
              <a:avLst/>
            </a:prstTxWarp>
            <a:spAutoFit/>
          </a:bodyPr>
          <a:lstStyle>
            <a:lvl1pPr algn="l" rtl="0" fontAlgn="base">
              <a:spcBef>
                <a:spcPct val="0"/>
              </a:spcBef>
              <a:spcAft>
                <a:spcPct val="0"/>
              </a:spcAft>
              <a:defRPr sz="2800">
                <a:solidFill>
                  <a:schemeClr val="tx1"/>
                </a:solidFill>
                <a:latin typeface="+mn-lt"/>
                <a:ea typeface="+mn-ea"/>
                <a:cs typeface="+mn-cs"/>
              </a:defRPr>
            </a:lvl1pPr>
            <a:lvl2pPr marL="692150" indent="-346075" algn="l" rtl="0" fontAlgn="base">
              <a:spcBef>
                <a:spcPct val="0"/>
              </a:spcBef>
              <a:spcAft>
                <a:spcPct val="0"/>
              </a:spcAft>
              <a:buChar char="–"/>
              <a:defRPr sz="2800">
                <a:solidFill>
                  <a:schemeClr val="tx1"/>
                </a:solidFill>
                <a:latin typeface="+mn-lt"/>
                <a:cs typeface="+mn-cs"/>
              </a:defRPr>
            </a:lvl2pPr>
            <a:lvl3pPr marL="914400" indent="-222250" algn="l" rtl="0" fontAlgn="base">
              <a:spcBef>
                <a:spcPct val="0"/>
              </a:spcBef>
              <a:spcAft>
                <a:spcPct val="0"/>
              </a:spcAft>
              <a:buChar char="•"/>
              <a:defRPr sz="2400">
                <a:solidFill>
                  <a:schemeClr val="tx1"/>
                </a:solidFill>
                <a:latin typeface="+mn-lt"/>
                <a:cs typeface="+mn-cs"/>
              </a:defRPr>
            </a:lvl3pPr>
            <a:lvl4pPr marL="1260475" indent="-234950" algn="l" rtl="0" fontAlgn="base">
              <a:spcBef>
                <a:spcPct val="0"/>
              </a:spcBef>
              <a:spcAft>
                <a:spcPct val="0"/>
              </a:spcAft>
              <a:buChar char="–"/>
              <a:defRPr sz="2000">
                <a:solidFill>
                  <a:schemeClr val="tx1"/>
                </a:solidFill>
                <a:latin typeface="+mn-lt"/>
                <a:cs typeface="+mn-cs"/>
              </a:defRPr>
            </a:lvl4pPr>
            <a:lvl5pPr marL="1482725" indent="-222250" algn="l" rtl="0" fontAlgn="base">
              <a:spcBef>
                <a:spcPct val="0"/>
              </a:spcBef>
              <a:spcAft>
                <a:spcPct val="0"/>
              </a:spcAft>
              <a:buChar char="»"/>
              <a:defRPr sz="2000">
                <a:solidFill>
                  <a:schemeClr val="tx1"/>
                </a:solidFill>
                <a:latin typeface="+mn-lt"/>
                <a:cs typeface="+mn-cs"/>
              </a:defRPr>
            </a:lvl5pPr>
            <a:lvl6pPr marL="2286000" algn="l" rtl="0" fontAlgn="base">
              <a:spcBef>
                <a:spcPct val="0"/>
              </a:spcBef>
              <a:spcAft>
                <a:spcPct val="0"/>
              </a:spcAft>
              <a:buChar char="»"/>
              <a:defRPr sz="2000">
                <a:solidFill>
                  <a:schemeClr val="tx1"/>
                </a:solidFill>
                <a:latin typeface="+mn-lt"/>
                <a:cs typeface="+mn-cs"/>
              </a:defRPr>
            </a:lvl6pPr>
            <a:lvl7pPr marL="2743200" algn="l" rtl="0" fontAlgn="base">
              <a:spcBef>
                <a:spcPct val="0"/>
              </a:spcBef>
              <a:spcAft>
                <a:spcPct val="0"/>
              </a:spcAft>
              <a:buChar char="»"/>
              <a:defRPr sz="2000">
                <a:solidFill>
                  <a:schemeClr val="tx1"/>
                </a:solidFill>
                <a:latin typeface="+mn-lt"/>
                <a:cs typeface="+mn-cs"/>
              </a:defRPr>
            </a:lvl7pPr>
            <a:lvl8pPr marL="3200400" algn="l" rtl="0" fontAlgn="base">
              <a:spcBef>
                <a:spcPct val="0"/>
              </a:spcBef>
              <a:spcAft>
                <a:spcPct val="0"/>
              </a:spcAft>
              <a:buChar char="»"/>
              <a:defRPr sz="2000">
                <a:solidFill>
                  <a:schemeClr val="tx1"/>
                </a:solidFill>
                <a:latin typeface="+mn-lt"/>
                <a:cs typeface="+mn-cs"/>
              </a:defRPr>
            </a:lvl8pPr>
            <a:lvl9pPr marL="3657600" algn="l" rtl="0" fontAlgn="base">
              <a:spcBef>
                <a:spcPct val="0"/>
              </a:spcBef>
              <a:spcAft>
                <a:spcPct val="0"/>
              </a:spcAft>
              <a:buChar char="»"/>
              <a:defRPr sz="2000">
                <a:solidFill>
                  <a:schemeClr val="tx1"/>
                </a:solidFill>
                <a:latin typeface="+mn-lt"/>
                <a:cs typeface="+mn-cs"/>
              </a:defRPr>
            </a:lvl9pPr>
          </a:lstStyle>
          <a:p>
            <a:pPr marL="346075" lvl="1" indent="0">
              <a:buFontTx/>
              <a:buNone/>
            </a:pPr>
            <a:r>
              <a:rPr lang="en-US" sz="2400" kern="0" dirty="0" smtClean="0"/>
              <a:t>PO conceded that</a:t>
            </a:r>
          </a:p>
          <a:p>
            <a:pPr marL="346075" lvl="1" indent="0">
              <a:buFontTx/>
              <a:buNone/>
            </a:pPr>
            <a:r>
              <a:rPr lang="en-US" sz="2400" kern="0" dirty="0" smtClean="0"/>
              <a:t>	- the invention was the subject of </a:t>
            </a:r>
          </a:p>
          <a:p>
            <a:pPr marL="346075" lvl="1" indent="0">
              <a:buFontTx/>
              <a:buNone/>
            </a:pPr>
            <a:r>
              <a:rPr lang="en-US" sz="2400" kern="0" dirty="0" smtClean="0"/>
              <a:t>a commercial offer for the sale of </a:t>
            </a:r>
          </a:p>
          <a:p>
            <a:pPr marL="346075" lvl="1" indent="0">
              <a:buFontTx/>
              <a:buNone/>
            </a:pPr>
            <a:r>
              <a:rPr lang="en-US" sz="2400" kern="0" dirty="0" smtClean="0"/>
              <a:t>(a commercial offer to BUY??) 20,000 units</a:t>
            </a:r>
          </a:p>
          <a:p>
            <a:pPr marL="346075" lvl="1" indent="0">
              <a:buFontTx/>
              <a:buNone/>
            </a:pPr>
            <a:r>
              <a:rPr lang="en-US" sz="2400" kern="0" dirty="0" smtClean="0"/>
              <a:t>	- the invention was then 'ready for patenting'</a:t>
            </a:r>
          </a:p>
          <a:p>
            <a:pPr marL="346075" lvl="1" indent="0">
              <a:buFontTx/>
              <a:buNone/>
            </a:pPr>
            <a:r>
              <a:rPr lang="en-US" sz="2400" kern="0" dirty="0" smtClean="0"/>
              <a:t> 	- the transaction involved a sale as defined by </a:t>
            </a:r>
            <a:r>
              <a:rPr lang="en-US" sz="2400" u="sng" kern="0" dirty="0" smtClean="0"/>
              <a:t>In re </a:t>
            </a:r>
            <a:r>
              <a:rPr lang="en-US" sz="2400" u="sng" kern="0" dirty="0" err="1" smtClean="0"/>
              <a:t>Caveney</a:t>
            </a:r>
            <a:r>
              <a:rPr lang="en-US" sz="2400" kern="0" dirty="0" smtClean="0"/>
              <a:t> (contract to pass property rights for consideration) and</a:t>
            </a:r>
          </a:p>
          <a:p>
            <a:pPr marL="346075" lvl="1" indent="0">
              <a:buFontTx/>
              <a:buNone/>
            </a:pPr>
            <a:r>
              <a:rPr lang="en-US" sz="2400" kern="0" dirty="0" smtClean="0"/>
              <a:t>	- the invention was not under experiment,</a:t>
            </a:r>
          </a:p>
          <a:p>
            <a:pPr marL="346075" lvl="1" indent="0">
              <a:buFontTx/>
              <a:buNone/>
            </a:pPr>
            <a:r>
              <a:rPr lang="en-US" sz="2400" kern="0" dirty="0" smtClean="0"/>
              <a:t>But PO asked for a 'supplier exception.'  </a:t>
            </a:r>
          </a:p>
          <a:p>
            <a:pPr marL="346075" lvl="1" indent="0">
              <a:buFontTx/>
              <a:buNone/>
            </a:pPr>
            <a:r>
              <a:rPr lang="en-US" sz="2400" kern="0" dirty="0"/>
              <a:t>(</a:t>
            </a:r>
            <a:r>
              <a:rPr lang="en-US" sz="2400" u="sng" kern="0" dirty="0" smtClean="0"/>
              <a:t>Michel</a:t>
            </a:r>
            <a:r>
              <a:rPr lang="en-US" sz="2400" kern="0" dirty="0" smtClean="0"/>
              <a:t>, Friedman, </a:t>
            </a:r>
            <a:r>
              <a:rPr lang="en-US" sz="2400" kern="0" dirty="0" err="1" smtClean="0"/>
              <a:t>Lourie</a:t>
            </a:r>
            <a:r>
              <a:rPr lang="en-US" sz="2400" kern="0" dirty="0" smtClean="0"/>
              <a:t>) said "No way."</a:t>
            </a:r>
          </a:p>
          <a:p>
            <a:pPr marL="346075" lvl="1" indent="0">
              <a:buFontTx/>
              <a:buNone/>
            </a:pPr>
            <a:endParaRPr lang="en-US" sz="2400" kern="0" dirty="0"/>
          </a:p>
        </p:txBody>
      </p:sp>
      <p:sp>
        <p:nvSpPr>
          <p:cNvPr id="5" name="Action Button: Forward or Next 4">
            <a:hlinkClick r:id="" action="ppaction://hlinkshowjump?jump=nextslide" highlightClick="1"/>
          </p:cNvPr>
          <p:cNvSpPr/>
          <p:nvPr/>
        </p:nvSpPr>
        <p:spPr bwMode="auto">
          <a:xfrm>
            <a:off x="11353800" y="248920"/>
            <a:ext cx="381000" cy="457201"/>
          </a:xfrm>
          <a:prstGeom prst="actionButtonForwardNext">
            <a:avLst/>
          </a:prstGeom>
          <a:solidFill>
            <a:schemeClr val="bg2"/>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4257257254"/>
      </p:ext>
    </p:extLst>
  </p:cSld>
  <p:clrMapOvr>
    <a:masterClrMapping/>
  </p:clrMapOvr>
  <mc:AlternateContent xmlns:mc="http://schemas.openxmlformats.org/markup-compatibility/2006" xmlns:p14="http://schemas.microsoft.com/office/powerpoint/2010/main">
    <mc:Choice Requires="p14">
      <p:transition spd="slow" p14:dur="2000" advTm="44945"/>
    </mc:Choice>
    <mc:Fallback xmlns="">
      <p:transition spd="slow" advTm="4494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1020"/>
            <a:ext cx="8229600" cy="707886"/>
          </a:xfrm>
        </p:spPr>
        <p:txBody>
          <a:bodyPr>
            <a:spAutoFit/>
          </a:bodyPr>
          <a:lstStyle/>
          <a:p>
            <a:r>
              <a:rPr lang="en-US" dirty="0" smtClean="0"/>
              <a:t>Rehearing Question (a) (ii)</a:t>
            </a:r>
            <a:endParaRPr lang="en-US" dirty="0"/>
          </a:p>
        </p:txBody>
      </p:sp>
      <p:sp>
        <p:nvSpPr>
          <p:cNvPr id="6" name="Content Placeholder 5"/>
          <p:cNvSpPr>
            <a:spLocks noGrp="1"/>
          </p:cNvSpPr>
          <p:nvPr>
            <p:ph idx="1"/>
          </p:nvPr>
        </p:nvSpPr>
        <p:spPr>
          <a:xfrm>
            <a:off x="115616" y="1371600"/>
            <a:ext cx="3922984" cy="1569660"/>
          </a:xfrm>
        </p:spPr>
        <p:txBody>
          <a:bodyPr wrap="square">
            <a:spAutoFit/>
          </a:bodyPr>
          <a:lstStyle/>
          <a:p>
            <a:pPr marL="176213" lvl="4" indent="0">
              <a:buNone/>
            </a:pPr>
            <a:r>
              <a:rPr lang="en-US" sz="2400" dirty="0"/>
              <a:t>(ii) Was the sale </a:t>
            </a:r>
            <a:endParaRPr lang="en-US" sz="2400" dirty="0" smtClean="0"/>
          </a:p>
          <a:p>
            <a:pPr marL="176213" lvl="4" indent="0">
              <a:buNone/>
            </a:pPr>
            <a:r>
              <a:rPr lang="en-US" sz="2400" dirty="0" smtClean="0"/>
              <a:t>commercial </a:t>
            </a:r>
            <a:r>
              <a:rPr lang="en-US" sz="2400" dirty="0"/>
              <a:t>in </a:t>
            </a:r>
            <a:r>
              <a:rPr lang="en-US" sz="2400" dirty="0" smtClean="0"/>
              <a:t>nature</a:t>
            </a:r>
          </a:p>
          <a:p>
            <a:pPr marL="176213" lvl="4" indent="0">
              <a:buNone/>
            </a:pPr>
            <a:r>
              <a:rPr lang="en-US" sz="2400" dirty="0" smtClean="0"/>
              <a:t>for </a:t>
            </a:r>
            <a:r>
              <a:rPr lang="en-US" sz="2400" dirty="0"/>
              <a:t>the purposes of </a:t>
            </a:r>
            <a:r>
              <a:rPr lang="en-US" sz="2400" dirty="0" smtClean="0"/>
              <a:t>§ </a:t>
            </a:r>
            <a:r>
              <a:rPr lang="en-US" sz="2400" dirty="0"/>
              <a:t>102(b) </a:t>
            </a:r>
          </a:p>
          <a:p>
            <a:pPr marL="176213" lvl="4" indent="0">
              <a:buNone/>
            </a:pPr>
            <a:r>
              <a:rPr lang="en-US" sz="2400" dirty="0" smtClean="0"/>
              <a:t>or </a:t>
            </a:r>
            <a:r>
              <a:rPr lang="en-US" sz="2400" dirty="0"/>
              <a:t>an </a:t>
            </a:r>
            <a:r>
              <a:rPr lang="en-US" sz="2400" b="1" dirty="0"/>
              <a:t>experimental use</a:t>
            </a:r>
            <a:r>
              <a:rPr lang="en-US" sz="2400" dirty="0" smtClean="0"/>
              <a:t>?</a:t>
            </a:r>
            <a:endParaRPr lang="en-US" sz="1800" dirty="0"/>
          </a:p>
        </p:txBody>
      </p:sp>
      <p:sp>
        <p:nvSpPr>
          <p:cNvPr id="4" name="TextBox 3"/>
          <p:cNvSpPr txBox="1"/>
          <p:nvPr/>
        </p:nvSpPr>
        <p:spPr>
          <a:xfrm>
            <a:off x="4090737" y="990600"/>
            <a:ext cx="7644063" cy="3785652"/>
          </a:xfrm>
          <a:prstGeom prst="rect">
            <a:avLst/>
          </a:prstGeom>
          <a:noFill/>
        </p:spPr>
        <p:txBody>
          <a:bodyPr wrap="square" rtlCol="0">
            <a:spAutoFit/>
          </a:bodyPr>
          <a:lstStyle/>
          <a:p>
            <a:pPr marL="223838" lvl="4">
              <a:buNone/>
            </a:pPr>
            <a:r>
              <a:rPr lang="en-US" sz="2400" dirty="0" smtClean="0">
                <a:latin typeface="Century" panose="02040604050505020304" pitchFamily="18" charset="0"/>
              </a:rPr>
              <a:t>Thanks to Pfaff or some other blameworthy event, a 'negation of public use' – experimental USE – </a:t>
            </a:r>
          </a:p>
          <a:p>
            <a:pPr marL="223838" lvl="4">
              <a:buNone/>
            </a:pPr>
            <a:r>
              <a:rPr lang="en-US" sz="2400" dirty="0" smtClean="0">
                <a:latin typeface="Century" panose="02040604050505020304" pitchFamily="18" charset="0"/>
              </a:rPr>
              <a:t>has become a negation of 'on sale.'  </a:t>
            </a:r>
          </a:p>
          <a:p>
            <a:pPr marL="223838" lvl="4">
              <a:buNone/>
            </a:pPr>
            <a:r>
              <a:rPr lang="en-US" sz="2400" dirty="0" smtClean="0">
                <a:latin typeface="Century" panose="02040604050505020304" pitchFamily="18" charset="0"/>
              </a:rPr>
              <a:t>The EXPERIMENTAL SALE doctrine?</a:t>
            </a:r>
          </a:p>
          <a:p>
            <a:pPr marL="223838" lvl="4">
              <a:buNone/>
            </a:pPr>
            <a:endParaRPr lang="en-US" sz="2400" dirty="0" smtClean="0">
              <a:latin typeface="Century" panose="02040604050505020304" pitchFamily="18" charset="0"/>
            </a:endParaRPr>
          </a:p>
          <a:p>
            <a:pPr marL="223838" lvl="4">
              <a:buNone/>
            </a:pPr>
            <a:r>
              <a:rPr lang="en-US" sz="2400" dirty="0" smtClean="0">
                <a:latin typeface="Century" panose="02040604050505020304" pitchFamily="18" charset="0"/>
              </a:rPr>
              <a:t>The headache in Medicines v. </a:t>
            </a:r>
            <a:r>
              <a:rPr lang="en-US" sz="2400" dirty="0" err="1" smtClean="0">
                <a:latin typeface="Century" panose="02040604050505020304" pitchFamily="18" charset="0"/>
              </a:rPr>
              <a:t>Hospira</a:t>
            </a:r>
            <a:r>
              <a:rPr lang="en-US" sz="2400" dirty="0" smtClean="0">
                <a:latin typeface="Century" panose="02040604050505020304" pitchFamily="18" charset="0"/>
              </a:rPr>
              <a:t> stems in part from Pfaff's </a:t>
            </a:r>
            <a:r>
              <a:rPr lang="en-US" sz="2400" b="1" dirty="0" smtClean="0">
                <a:latin typeface="Century" panose="02040604050505020304" pitchFamily="18" charset="0"/>
              </a:rPr>
              <a:t>ready for patenting</a:t>
            </a:r>
            <a:r>
              <a:rPr lang="en-US" sz="2400" dirty="0">
                <a:latin typeface="Century" panose="02040604050505020304" pitchFamily="18" charset="0"/>
              </a:rPr>
              <a:t> </a:t>
            </a:r>
            <a:r>
              <a:rPr lang="en-US" sz="2400" dirty="0" smtClean="0">
                <a:latin typeface="Century" panose="02040604050505020304" pitchFamily="18" charset="0"/>
              </a:rPr>
              <a:t>prong.  </a:t>
            </a:r>
          </a:p>
          <a:p>
            <a:pPr marL="223838" lvl="4">
              <a:buNone/>
            </a:pPr>
            <a:r>
              <a:rPr lang="en-US" sz="2400" dirty="0" smtClean="0">
                <a:latin typeface="Century" panose="02040604050505020304" pitchFamily="18" charset="0"/>
              </a:rPr>
              <a:t>In whose hands?  The SELLER is not the INVENTOR.  The SELLER has no rights to the IP of the thing sold.  Weird.  </a:t>
            </a:r>
            <a:endParaRPr lang="en-US" sz="2400" dirty="0" smtClean="0">
              <a:latin typeface="Century" panose="02040604050505020304" pitchFamily="18" charset="0"/>
            </a:endParaRPr>
          </a:p>
        </p:txBody>
      </p:sp>
      <p:sp>
        <p:nvSpPr>
          <p:cNvPr id="5" name="Oval 4"/>
          <p:cNvSpPr/>
          <p:nvPr/>
        </p:nvSpPr>
        <p:spPr bwMode="auto">
          <a:xfrm>
            <a:off x="304800" y="2484060"/>
            <a:ext cx="457200" cy="457200"/>
          </a:xfrm>
          <a:prstGeom prst="ellipse">
            <a:avLst/>
          </a:prstGeom>
          <a:noFill/>
          <a:ln w="38100"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7" name="Action Button: Forward or Next 6">
            <a:hlinkClick r:id="" action="ppaction://hlinkshowjump?jump=nextslide" highlightClick="1"/>
          </p:cNvPr>
          <p:cNvSpPr/>
          <p:nvPr/>
        </p:nvSpPr>
        <p:spPr bwMode="auto">
          <a:xfrm>
            <a:off x="11353800" y="248920"/>
            <a:ext cx="381000" cy="457201"/>
          </a:xfrm>
          <a:prstGeom prst="actionButtonForwardNext">
            <a:avLst/>
          </a:prstGeom>
          <a:solidFill>
            <a:schemeClr val="bg2"/>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399343980"/>
      </p:ext>
    </p:extLst>
  </p:cSld>
  <p:clrMapOvr>
    <a:masterClrMapping/>
  </p:clrMapOvr>
  <mc:AlternateContent xmlns:mc="http://schemas.openxmlformats.org/markup-compatibility/2006" xmlns:p14="http://schemas.microsoft.com/office/powerpoint/2010/main">
    <mc:Choice Requires="p14">
      <p:transition spd="slow" p14:dur="2000" advTm="2299"/>
    </mc:Choice>
    <mc:Fallback xmlns="">
      <p:transition spd="slow" advTm="229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5192" y="365820"/>
            <a:ext cx="8229600" cy="707886"/>
          </a:xfrm>
        </p:spPr>
        <p:txBody>
          <a:bodyPr>
            <a:spAutoFit/>
          </a:bodyPr>
          <a:lstStyle/>
          <a:p>
            <a:r>
              <a:rPr lang="en-US" dirty="0" smtClean="0"/>
              <a:t>Rehearing Questions (a) &amp; (</a:t>
            </a:r>
            <a:r>
              <a:rPr lang="en-US" dirty="0" err="1" smtClean="0"/>
              <a:t>i</a:t>
            </a:r>
            <a:r>
              <a:rPr lang="en-US" dirty="0" smtClean="0"/>
              <a:t>)</a:t>
            </a:r>
            <a:endParaRPr lang="en-US" dirty="0"/>
          </a:p>
        </p:txBody>
      </p:sp>
      <p:sp>
        <p:nvSpPr>
          <p:cNvPr id="6" name="Content Placeholder 5"/>
          <p:cNvSpPr>
            <a:spLocks noGrp="1"/>
          </p:cNvSpPr>
          <p:nvPr>
            <p:ph idx="1"/>
          </p:nvPr>
        </p:nvSpPr>
        <p:spPr>
          <a:xfrm>
            <a:off x="152400" y="1295400"/>
            <a:ext cx="5029200" cy="1938992"/>
          </a:xfrm>
        </p:spPr>
        <p:txBody>
          <a:bodyPr/>
          <a:lstStyle/>
          <a:p>
            <a:pPr marL="346075" lvl="1" indent="0">
              <a:buNone/>
            </a:pPr>
            <a:r>
              <a:rPr lang="en-US" sz="2400" dirty="0">
                <a:latin typeface="Century" panose="02040604050505020304" pitchFamily="18" charset="0"/>
              </a:rPr>
              <a:t>How do you calculate profit </a:t>
            </a:r>
            <a:endParaRPr lang="en-US" sz="2400" dirty="0" smtClean="0">
              <a:latin typeface="Century" panose="02040604050505020304" pitchFamily="18" charset="0"/>
            </a:endParaRPr>
          </a:p>
          <a:p>
            <a:pPr marL="346075" lvl="1" indent="0">
              <a:buNone/>
            </a:pPr>
            <a:r>
              <a:rPr lang="en-US" sz="2400" dirty="0" smtClean="0">
                <a:latin typeface="Century" panose="02040604050505020304" pitchFamily="18" charset="0"/>
              </a:rPr>
              <a:t>or otherwise quantify the</a:t>
            </a:r>
          </a:p>
          <a:p>
            <a:pPr marL="346075" lvl="1" indent="0">
              <a:buNone/>
            </a:pPr>
            <a:r>
              <a:rPr lang="en-US" sz="2400" dirty="0" smtClean="0">
                <a:latin typeface="Century" panose="02040604050505020304" pitchFamily="18" charset="0"/>
              </a:rPr>
              <a:t>commercial exploitation</a:t>
            </a:r>
          </a:p>
          <a:p>
            <a:pPr marL="346075" lvl="1" indent="0">
              <a:buNone/>
            </a:pPr>
            <a:r>
              <a:rPr lang="en-US" sz="2400" dirty="0" smtClean="0">
                <a:latin typeface="Century" panose="02040604050505020304" pitchFamily="18" charset="0"/>
              </a:rPr>
              <a:t>from </a:t>
            </a:r>
            <a:r>
              <a:rPr lang="en-US" sz="2400" dirty="0">
                <a:latin typeface="Century" panose="02040604050505020304" pitchFamily="18" charset="0"/>
              </a:rPr>
              <a:t>a BUY?  </a:t>
            </a:r>
          </a:p>
          <a:p>
            <a:pPr marL="346075" lvl="1" indent="0">
              <a:buNone/>
            </a:pPr>
            <a:endParaRPr lang="en-US" sz="2400" dirty="0">
              <a:latin typeface="Century" panose="02040604050505020304" pitchFamily="18" charset="0"/>
            </a:endParaRPr>
          </a:p>
        </p:txBody>
      </p:sp>
      <p:sp>
        <p:nvSpPr>
          <p:cNvPr id="4" name="TextBox 3"/>
          <p:cNvSpPr txBox="1"/>
          <p:nvPr/>
        </p:nvSpPr>
        <p:spPr>
          <a:xfrm>
            <a:off x="4876800" y="1339516"/>
            <a:ext cx="7010400" cy="3785652"/>
          </a:xfrm>
          <a:prstGeom prst="rect">
            <a:avLst/>
          </a:prstGeom>
          <a:noFill/>
        </p:spPr>
        <p:txBody>
          <a:bodyPr wrap="square" rtlCol="0">
            <a:spAutoFit/>
          </a:bodyPr>
          <a:lstStyle/>
          <a:p>
            <a:pPr marL="346075" lvl="1" indent="0">
              <a:buNone/>
            </a:pPr>
            <a:r>
              <a:rPr lang="en-US" sz="2400" dirty="0" smtClean="0">
                <a:latin typeface="Century" panose="02040604050505020304" pitchFamily="18" charset="0"/>
              </a:rPr>
              <a:t>Where </a:t>
            </a:r>
            <a:r>
              <a:rPr lang="en-US" sz="2400" dirty="0">
                <a:latin typeface="Century" panose="02040604050505020304" pitchFamily="18" charset="0"/>
              </a:rPr>
              <a:t>is the PUBLIC DISCLOSURE in a sale of manufacturing </a:t>
            </a:r>
            <a:r>
              <a:rPr lang="en-US" sz="2400" dirty="0" smtClean="0">
                <a:latin typeface="Century" panose="02040604050505020304" pitchFamily="18" charset="0"/>
              </a:rPr>
              <a:t>services</a:t>
            </a:r>
          </a:p>
          <a:p>
            <a:pPr marL="346075" lvl="1" indent="0">
              <a:buNone/>
            </a:pPr>
            <a:r>
              <a:rPr lang="en-US" sz="2400" dirty="0" smtClean="0">
                <a:latin typeface="Century" panose="02040604050505020304" pitchFamily="18" charset="0"/>
              </a:rPr>
              <a:t> </a:t>
            </a:r>
            <a:r>
              <a:rPr lang="en-US" sz="2400" dirty="0">
                <a:latin typeface="Century" panose="02040604050505020304" pitchFamily="18" charset="0"/>
              </a:rPr>
              <a:t>where the inventor </a:t>
            </a:r>
            <a:endParaRPr lang="en-US" sz="2400" dirty="0" smtClean="0">
              <a:latin typeface="Century" panose="02040604050505020304" pitchFamily="18" charset="0"/>
            </a:endParaRPr>
          </a:p>
          <a:p>
            <a:pPr marL="346075" lvl="1" indent="0">
              <a:buNone/>
            </a:pPr>
            <a:r>
              <a:rPr lang="en-US" sz="2400" dirty="0" smtClean="0">
                <a:latin typeface="Century" panose="02040604050505020304" pitchFamily="18" charset="0"/>
              </a:rPr>
              <a:t>(</a:t>
            </a:r>
            <a:r>
              <a:rPr lang="en-US" sz="2400" dirty="0">
                <a:latin typeface="Century" panose="02040604050505020304" pitchFamily="18" charset="0"/>
              </a:rPr>
              <a:t>buyer of the services and specifier of the manufacturing protocol) </a:t>
            </a:r>
            <a:endParaRPr lang="en-US" sz="2400" dirty="0" smtClean="0">
              <a:latin typeface="Century" panose="02040604050505020304" pitchFamily="18" charset="0"/>
            </a:endParaRPr>
          </a:p>
          <a:p>
            <a:pPr marL="346075" lvl="1" indent="0">
              <a:buNone/>
            </a:pPr>
            <a:r>
              <a:rPr lang="en-US" sz="2400" dirty="0" smtClean="0">
                <a:latin typeface="Century" panose="02040604050505020304" pitchFamily="18" charset="0"/>
              </a:rPr>
              <a:t>requires </a:t>
            </a:r>
            <a:r>
              <a:rPr lang="en-US" sz="2400" dirty="0">
                <a:latin typeface="Century" panose="02040604050505020304" pitchFamily="18" charset="0"/>
              </a:rPr>
              <a:t>secrecy of the manufacturer?  </a:t>
            </a:r>
            <a:endParaRPr lang="en-US" sz="2400" dirty="0" smtClean="0">
              <a:latin typeface="Century" panose="02040604050505020304" pitchFamily="18" charset="0"/>
            </a:endParaRPr>
          </a:p>
          <a:p>
            <a:pPr marL="346075" lvl="1" indent="0">
              <a:buNone/>
            </a:pPr>
            <a:r>
              <a:rPr lang="en-US" sz="2400" dirty="0" smtClean="0">
                <a:latin typeface="Century" panose="02040604050505020304" pitchFamily="18" charset="0"/>
              </a:rPr>
              <a:t>That </a:t>
            </a:r>
            <a:r>
              <a:rPr lang="en-US" sz="2400" dirty="0">
                <a:latin typeface="Century" panose="02040604050505020304" pitchFamily="18" charset="0"/>
              </a:rPr>
              <a:t>is, </a:t>
            </a:r>
            <a:r>
              <a:rPr lang="en-US" sz="2400" dirty="0" smtClean="0">
                <a:latin typeface="Century" panose="02040604050505020304" pitchFamily="18" charset="0"/>
              </a:rPr>
              <a:t>how </a:t>
            </a:r>
            <a:r>
              <a:rPr lang="en-US" sz="2400" dirty="0">
                <a:latin typeface="Century" panose="02040604050505020304" pitchFamily="18" charset="0"/>
              </a:rPr>
              <a:t>i</a:t>
            </a:r>
            <a:r>
              <a:rPr lang="en-US" sz="2400" dirty="0" smtClean="0">
                <a:latin typeface="Century" panose="02040604050505020304" pitchFamily="18" charset="0"/>
              </a:rPr>
              <a:t>s the inventor's BUY </a:t>
            </a:r>
          </a:p>
          <a:p>
            <a:pPr marL="346075" lvl="1" indent="0">
              <a:buNone/>
            </a:pPr>
            <a:r>
              <a:rPr lang="en-US" sz="2400" dirty="0" smtClean="0">
                <a:latin typeface="Century" panose="02040604050505020304" pitchFamily="18" charset="0"/>
              </a:rPr>
              <a:t>a </a:t>
            </a:r>
            <a:r>
              <a:rPr lang="en-US" sz="2400" dirty="0">
                <a:latin typeface="Century" panose="02040604050505020304" pitchFamily="18" charset="0"/>
              </a:rPr>
              <a:t>CRIME against the PUBLIC </a:t>
            </a:r>
            <a:r>
              <a:rPr lang="en-US" sz="2400" dirty="0" smtClean="0">
                <a:latin typeface="Century" panose="02040604050505020304" pitchFamily="18" charset="0"/>
              </a:rPr>
              <a:t>DOMAIN</a:t>
            </a:r>
          </a:p>
          <a:p>
            <a:pPr marL="346075" lvl="1" indent="0">
              <a:buNone/>
            </a:pPr>
            <a:r>
              <a:rPr lang="en-US" sz="2400" dirty="0" smtClean="0">
                <a:latin typeface="Century" panose="02040604050505020304" pitchFamily="18" charset="0"/>
              </a:rPr>
              <a:t>when the inventor later obtains a patent</a:t>
            </a:r>
          </a:p>
          <a:p>
            <a:pPr marL="346075" lvl="1" indent="0">
              <a:buNone/>
            </a:pPr>
            <a:r>
              <a:rPr lang="en-US" sz="2400" dirty="0" smtClean="0">
                <a:latin typeface="Century" panose="02040604050505020304" pitchFamily="18" charset="0"/>
              </a:rPr>
              <a:t>on an application filed &gt;1 year after the BUY?</a:t>
            </a:r>
            <a:endParaRPr lang="en-US" sz="2800" dirty="0" smtClean="0">
              <a:latin typeface="Century" panose="02040604050505020304" pitchFamily="18" charset="0"/>
            </a:endParaRPr>
          </a:p>
        </p:txBody>
      </p:sp>
      <p:sp>
        <p:nvSpPr>
          <p:cNvPr id="5" name="Action Button: Forward or Next 4">
            <a:hlinkClick r:id="" action="ppaction://hlinkshowjump?jump=nextslide" highlightClick="1"/>
          </p:cNvPr>
          <p:cNvSpPr/>
          <p:nvPr/>
        </p:nvSpPr>
        <p:spPr bwMode="auto">
          <a:xfrm>
            <a:off x="11353800" y="248920"/>
            <a:ext cx="381000" cy="457201"/>
          </a:xfrm>
          <a:prstGeom prst="actionButtonForwardNext">
            <a:avLst/>
          </a:prstGeom>
          <a:solidFill>
            <a:schemeClr val="bg2"/>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887469956"/>
      </p:ext>
    </p:extLst>
  </p:cSld>
  <p:clrMapOvr>
    <a:masterClrMapping/>
  </p:clrMapOvr>
  <mc:AlternateContent xmlns:mc="http://schemas.openxmlformats.org/markup-compatibility/2006" xmlns:p14="http://schemas.microsoft.com/office/powerpoint/2010/main">
    <mc:Choice Requires="p14">
      <p:transition spd="slow" p14:dur="2000" advTm="1581"/>
    </mc:Choice>
    <mc:Fallback xmlns="">
      <p:transition spd="slow" advTm="158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2559" y="259379"/>
            <a:ext cx="8673545" cy="646331"/>
          </a:xfrm>
        </p:spPr>
        <p:txBody>
          <a:bodyPr wrap="square">
            <a:spAutoFit/>
          </a:bodyPr>
          <a:lstStyle/>
          <a:p>
            <a:r>
              <a:rPr lang="en-US" sz="3600" dirty="0"/>
              <a:t>If the </a:t>
            </a:r>
            <a:r>
              <a:rPr lang="en-US" sz="3600" dirty="0">
                <a:solidFill>
                  <a:srgbClr val="FF0000"/>
                </a:solidFill>
                <a:effectLst>
                  <a:outerShdw blurRad="38100" dist="38100" dir="2700000" algn="tl">
                    <a:srgbClr val="000000">
                      <a:alpha val="43137"/>
                    </a:srgbClr>
                  </a:outerShdw>
                </a:effectLst>
              </a:rPr>
              <a:t>On Buy Bar </a:t>
            </a:r>
            <a:r>
              <a:rPr lang="en-US" sz="3600" dirty="0"/>
              <a:t>is law</a:t>
            </a:r>
            <a:endParaRPr lang="en-US" sz="3600" i="1" dirty="0"/>
          </a:p>
        </p:txBody>
      </p:sp>
      <p:sp>
        <p:nvSpPr>
          <p:cNvPr id="6" name="Content Placeholder 5"/>
          <p:cNvSpPr>
            <a:spLocks noGrp="1"/>
          </p:cNvSpPr>
          <p:nvPr>
            <p:ph idx="1"/>
          </p:nvPr>
        </p:nvSpPr>
        <p:spPr>
          <a:xfrm>
            <a:off x="1892559" y="1143001"/>
            <a:ext cx="8673545" cy="4431983"/>
          </a:xfrm>
          <a:noFill/>
        </p:spPr>
        <p:txBody>
          <a:bodyPr/>
          <a:lstStyle/>
          <a:p>
            <a:pPr>
              <a:spcAft>
                <a:spcPts val="1200"/>
              </a:spcAft>
            </a:pPr>
            <a:r>
              <a:rPr lang="en-US" dirty="0" smtClean="0"/>
              <a:t>A. More work for lawyers!  Draft partnerships or other agreements that make PO and its manufacturer one entity at least until the date of any patent filing...</a:t>
            </a:r>
          </a:p>
          <a:p>
            <a:pPr>
              <a:spcAft>
                <a:spcPts val="1200"/>
              </a:spcAft>
            </a:pPr>
            <a:r>
              <a:rPr lang="en-US" dirty="0" smtClean="0"/>
              <a:t>B. Non-manufacturing POs will be discouraged from their evil (slothful, risk-averse, capital-lacking) ways and will start to do their own manufacturing -- or die</a:t>
            </a:r>
          </a:p>
          <a:p>
            <a:pPr>
              <a:spcAft>
                <a:spcPts val="1200"/>
              </a:spcAft>
            </a:pPr>
            <a:r>
              <a:rPr lang="en-US" dirty="0" smtClean="0"/>
              <a:t>C.  The sin of commercial exploitation will be as prevalent as it ever was (or wasn't)</a:t>
            </a:r>
          </a:p>
          <a:p>
            <a:pPr>
              <a:spcAft>
                <a:spcPts val="1200"/>
              </a:spcAft>
            </a:pPr>
            <a:r>
              <a:rPr lang="en-US" dirty="0" smtClean="0"/>
              <a:t>D.  C is wrong.</a:t>
            </a:r>
          </a:p>
        </p:txBody>
      </p:sp>
    </p:spTree>
    <p:extLst>
      <p:ext uri="{BB962C8B-B14F-4D97-AF65-F5344CB8AC3E}">
        <p14:creationId xmlns:p14="http://schemas.microsoft.com/office/powerpoint/2010/main" val="2131566965"/>
      </p:ext>
    </p:extLst>
  </p:cSld>
  <p:clrMapOvr>
    <a:masterClrMapping/>
  </p:clrMapOvr>
  <mc:AlternateContent xmlns:mc="http://schemas.openxmlformats.org/markup-compatibility/2006" xmlns:p14="http://schemas.microsoft.com/office/powerpoint/2010/main">
    <mc:Choice Requires="p14">
      <p:transition spd="slow" p14:dur="2000" advTm="44642"/>
    </mc:Choice>
    <mc:Fallback xmlns="">
      <p:transition spd="slow" advTm="44642"/>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rot="19873135">
            <a:off x="55860" y="1709959"/>
            <a:ext cx="4533901" cy="1089529"/>
          </a:xfrm>
          <a:noFill/>
          <a:ln w="38100" cap="rnd">
            <a:prstDash val="sysDot"/>
          </a:ln>
        </p:spPr>
        <p:txBody>
          <a:bodyPr wrap="square">
            <a:spAutoFit/>
          </a:bodyPr>
          <a:lstStyle/>
          <a:p>
            <a:pPr>
              <a:lnSpc>
                <a:spcPct val="90000"/>
              </a:lnSpc>
            </a:pPr>
            <a:r>
              <a:rPr lang="en-US" sz="3600" dirty="0"/>
              <a:t>Old 102(b) </a:t>
            </a:r>
            <a:r>
              <a:rPr lang="en-US" sz="3600" dirty="0" smtClean="0"/>
              <a:t>v.</a:t>
            </a:r>
            <a:br>
              <a:rPr lang="en-US" sz="3600" dirty="0" smtClean="0"/>
            </a:br>
            <a:r>
              <a:rPr lang="en-US" sz="3600" dirty="0" smtClean="0"/>
              <a:t>New </a:t>
            </a:r>
            <a:r>
              <a:rPr lang="en-US" sz="3600" dirty="0"/>
              <a:t>102(a)(1),(b)(1) </a:t>
            </a:r>
          </a:p>
        </p:txBody>
      </p:sp>
      <p:sp>
        <p:nvSpPr>
          <p:cNvPr id="16" name="TextBox 15"/>
          <p:cNvSpPr txBox="1"/>
          <p:nvPr/>
        </p:nvSpPr>
        <p:spPr>
          <a:xfrm>
            <a:off x="9372600" y="228600"/>
            <a:ext cx="1828800" cy="3323987"/>
          </a:xfrm>
          <a:prstGeom prst="rect">
            <a:avLst/>
          </a:prstGeom>
          <a:noFill/>
        </p:spPr>
        <p:txBody>
          <a:bodyPr wrap="square" rtlCol="0">
            <a:spAutoFit/>
          </a:bodyPr>
          <a:lstStyle/>
          <a:p>
            <a:r>
              <a:rPr lang="en-US" sz="1400" dirty="0">
                <a:latin typeface="Century Schoolbook" pitchFamily="18" charset="0"/>
                <a:cs typeface="Courier New" pitchFamily="49" charset="0"/>
              </a:rPr>
              <a:t>Pre-AIA:: Read center (regular) and left (</a:t>
            </a:r>
            <a:r>
              <a:rPr lang="en-US" sz="1400" i="1" dirty="0">
                <a:latin typeface="Century Schoolbook" pitchFamily="18" charset="0"/>
                <a:cs typeface="Courier New" pitchFamily="49" charset="0"/>
              </a:rPr>
              <a:t>italics)</a:t>
            </a:r>
            <a:r>
              <a:rPr lang="en-US" sz="1400" dirty="0">
                <a:latin typeface="Century Schoolbook" pitchFamily="18" charset="0"/>
                <a:cs typeface="Courier New" pitchFamily="49" charset="0"/>
              </a:rPr>
              <a:t>.  </a:t>
            </a:r>
          </a:p>
          <a:p>
            <a:pPr marL="230188" lvl="1"/>
            <a:r>
              <a:rPr lang="en-US" sz="1400" dirty="0">
                <a:latin typeface="Century Schoolbook" pitchFamily="18" charset="0"/>
                <a:cs typeface="Courier New" pitchFamily="49" charset="0"/>
              </a:rPr>
              <a:t>applies to applications filed before 3/16/13, and their </a:t>
            </a:r>
            <a:r>
              <a:rPr lang="en-US" sz="1400" dirty="0" err="1">
                <a:latin typeface="Century Schoolbook" pitchFamily="18" charset="0"/>
                <a:cs typeface="Courier New" pitchFamily="49" charset="0"/>
              </a:rPr>
              <a:t>conts</a:t>
            </a:r>
            <a:r>
              <a:rPr lang="en-US" sz="1400" dirty="0">
                <a:latin typeface="Century Schoolbook" pitchFamily="18" charset="0"/>
                <a:cs typeface="Courier New" pitchFamily="49" charset="0"/>
              </a:rPr>
              <a:t> and </a:t>
            </a:r>
            <a:r>
              <a:rPr lang="en-US" sz="1400" dirty="0" err="1">
                <a:latin typeface="Century Schoolbook" pitchFamily="18" charset="0"/>
                <a:cs typeface="Courier New" pitchFamily="49" charset="0"/>
              </a:rPr>
              <a:t>divs</a:t>
            </a:r>
            <a:r>
              <a:rPr lang="en-US" sz="1400" dirty="0">
                <a:latin typeface="Century Schoolbook" pitchFamily="18" charset="0"/>
                <a:cs typeface="Courier New" pitchFamily="49" charset="0"/>
              </a:rPr>
              <a:t>.</a:t>
            </a:r>
          </a:p>
          <a:p>
            <a:pPr marL="230188" lvl="1"/>
            <a:endParaRPr lang="en-US" sz="1400" dirty="0">
              <a:latin typeface="Century Schoolbook" pitchFamily="18" charset="0"/>
              <a:cs typeface="Courier New" pitchFamily="49" charset="0"/>
            </a:endParaRPr>
          </a:p>
          <a:p>
            <a:r>
              <a:rPr lang="en-US" sz="1400" dirty="0">
                <a:latin typeface="Century Schoolbook" pitchFamily="18" charset="0"/>
                <a:cs typeface="Courier New" pitchFamily="49" charset="0"/>
              </a:rPr>
              <a:t>Post-AIA: Read center (regular) and right (</a:t>
            </a:r>
            <a:r>
              <a:rPr lang="en-US" sz="1400" b="1" dirty="0">
                <a:latin typeface="Century Schoolbook" pitchFamily="18" charset="0"/>
                <a:cs typeface="Courier New" pitchFamily="49" charset="0"/>
              </a:rPr>
              <a:t>bold</a:t>
            </a:r>
            <a:r>
              <a:rPr lang="en-US" sz="1400" dirty="0">
                <a:latin typeface="Century Schoolbook" pitchFamily="18" charset="0"/>
                <a:cs typeface="Courier New" pitchFamily="49" charset="0"/>
              </a:rPr>
              <a:t>)</a:t>
            </a:r>
          </a:p>
          <a:p>
            <a:pPr marL="230188" lvl="1"/>
            <a:r>
              <a:rPr lang="en-US" sz="1400" dirty="0">
                <a:latin typeface="Century Schoolbook" pitchFamily="18" charset="0"/>
                <a:cs typeface="Courier New" pitchFamily="49" charset="0"/>
              </a:rPr>
              <a:t>applies to applications filed on or after 3/16/13.</a:t>
            </a:r>
          </a:p>
        </p:txBody>
      </p:sp>
      <p:graphicFrame>
        <p:nvGraphicFramePr>
          <p:cNvPr id="17" name="Table 16"/>
          <p:cNvGraphicFramePr>
            <a:graphicFrameLocks noGrp="1"/>
          </p:cNvGraphicFramePr>
          <p:nvPr/>
        </p:nvGraphicFramePr>
        <p:xfrm>
          <a:off x="2854086" y="228600"/>
          <a:ext cx="5832714" cy="6076718"/>
        </p:xfrm>
        <a:graphic>
          <a:graphicData uri="http://schemas.openxmlformats.org/drawingml/2006/table">
            <a:tbl>
              <a:tblPr/>
              <a:tblGrid>
                <a:gridCol w="2924771"/>
                <a:gridCol w="2907943"/>
              </a:tblGrid>
              <a:tr h="181897">
                <a:tc gridSpan="2">
                  <a:txBody>
                    <a:bodyPr/>
                    <a:lstStyle/>
                    <a:p>
                      <a:pPr marL="0" marR="0" algn="ctr">
                        <a:lnSpc>
                          <a:spcPts val="1200"/>
                        </a:lnSpc>
                        <a:spcBef>
                          <a:spcPts val="450"/>
                        </a:spcBef>
                        <a:spcAft>
                          <a:spcPts val="270"/>
                        </a:spcAft>
                        <a:tabLst>
                          <a:tab pos="-457200" algn="l"/>
                        </a:tabLst>
                      </a:pPr>
                      <a:r>
                        <a:rPr lang="en-US" sz="1300" dirty="0">
                          <a:latin typeface="Century Schoolbook" pitchFamily="18" charset="0"/>
                          <a:ea typeface="Times New Roman"/>
                          <a:cs typeface="Courier"/>
                        </a:rPr>
                        <a:t>102.  Conditions for patentability; novelty</a:t>
                      </a: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lang="en-US"/>
                    </a:p>
                  </a:txBody>
                  <a:tcPr/>
                </a:tc>
              </a:tr>
              <a:tr h="363793">
                <a:tc>
                  <a:txBody>
                    <a:bodyPr/>
                    <a:lstStyle/>
                    <a:p>
                      <a:pPr marL="0" marR="0" algn="r">
                        <a:lnSpc>
                          <a:spcPts val="1200"/>
                        </a:lnSpc>
                        <a:spcBef>
                          <a:spcPts val="450"/>
                        </a:spcBef>
                        <a:spcAft>
                          <a:spcPts val="0"/>
                        </a:spcAft>
                        <a:tabLst>
                          <a:tab pos="-457200" algn="l"/>
                        </a:tabLst>
                      </a:pPr>
                      <a:r>
                        <a:rPr lang="en-US" sz="1300" i="1">
                          <a:latin typeface="Century Schoolbook" pitchFamily="18" charset="0"/>
                          <a:ea typeface="Times New Roman"/>
                          <a:cs typeface="Courier"/>
                        </a:rPr>
                        <a:t>and loss of right</a:t>
                      </a:r>
                      <a:endParaRPr lang="en-US" sz="1300">
                        <a:latin typeface="Century Schoolbook" pitchFamily="18" charset="0"/>
                        <a:ea typeface="Times New Roman"/>
                        <a:cs typeface="Courier"/>
                      </a:endParaRPr>
                    </a:p>
                    <a:p>
                      <a:pPr marL="0" marR="0" algn="r">
                        <a:lnSpc>
                          <a:spcPts val="1200"/>
                        </a:lnSpc>
                        <a:spcBef>
                          <a:spcPts val="0"/>
                        </a:spcBef>
                        <a:spcAft>
                          <a:spcPts val="270"/>
                        </a:spcAft>
                        <a:tabLst>
                          <a:tab pos="-457200" algn="l"/>
                        </a:tabLst>
                      </a:pPr>
                      <a:r>
                        <a:rPr lang="en-US" sz="1300" i="1">
                          <a:latin typeface="Century Schoolbook" pitchFamily="18" charset="0"/>
                          <a:ea typeface="Times New Roman"/>
                          <a:cs typeface="Courier"/>
                        </a:rPr>
                        <a:t>to patent</a:t>
                      </a:r>
                      <a:endParaRPr lang="en-US" sz="1300">
                        <a:latin typeface="Century Schoolbook" pitchFamily="18" charset="0"/>
                        <a:ea typeface="Times New Roman"/>
                        <a:cs typeface="Courier"/>
                      </a:endParaRP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300" b="1">
                          <a:latin typeface="Century Schoolbook" pitchFamily="18" charset="0"/>
                          <a:ea typeface="Times New Roman"/>
                          <a:cs typeface="Courier"/>
                        </a:rPr>
                        <a:t>(a) Novelty; Prior Art.</a:t>
                      </a:r>
                      <a:endParaRPr lang="en-US" sz="1300">
                        <a:latin typeface="Century Schoolbook" pitchFamily="18" charset="0"/>
                        <a:ea typeface="Times New Roman"/>
                        <a:cs typeface="Courier"/>
                      </a:endParaRP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81897">
                <a:tc gridSpan="2">
                  <a:txBody>
                    <a:bodyPr/>
                    <a:lstStyle/>
                    <a:p>
                      <a:pPr marL="0" marR="0" algn="ctr">
                        <a:lnSpc>
                          <a:spcPts val="1200"/>
                        </a:lnSpc>
                        <a:spcBef>
                          <a:spcPts val="450"/>
                        </a:spcBef>
                        <a:spcAft>
                          <a:spcPts val="270"/>
                        </a:spcAft>
                        <a:tabLst>
                          <a:tab pos="-457200" algn="l"/>
                        </a:tabLst>
                      </a:pPr>
                      <a:r>
                        <a:rPr lang="en-US" sz="1300">
                          <a:latin typeface="Century Schoolbook" pitchFamily="18" charset="0"/>
                          <a:ea typeface="Times New Roman"/>
                          <a:cs typeface="Courier"/>
                        </a:rPr>
                        <a:t>A person shall be entitled to a patent unless</a:t>
                      </a: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lang="en-US"/>
                    </a:p>
                  </a:txBody>
                  <a:tcPr/>
                </a:tc>
              </a:tr>
              <a:tr h="181897">
                <a:tc>
                  <a:txBody>
                    <a:bodyPr/>
                    <a:lstStyle/>
                    <a:p>
                      <a:pPr marL="0" marR="0" algn="r">
                        <a:lnSpc>
                          <a:spcPts val="1200"/>
                        </a:lnSpc>
                        <a:spcBef>
                          <a:spcPts val="450"/>
                        </a:spcBef>
                        <a:spcAft>
                          <a:spcPts val="270"/>
                        </a:spcAft>
                        <a:tabLst>
                          <a:tab pos="-457200" algn="l"/>
                        </a:tabLst>
                      </a:pPr>
                      <a:r>
                        <a:rPr lang="en-US" sz="1300">
                          <a:latin typeface="Century Schoolbook" pitchFamily="18" charset="0"/>
                          <a:ea typeface="Times New Roman"/>
                          <a:cs typeface="Courier"/>
                        </a:rPr>
                        <a:t>***</a:t>
                      </a: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nSpc>
                          <a:spcPts val="1200"/>
                        </a:lnSpc>
                        <a:spcBef>
                          <a:spcPts val="450"/>
                        </a:spcBef>
                        <a:spcAft>
                          <a:spcPts val="270"/>
                        </a:spcAft>
                        <a:tabLst>
                          <a:tab pos="-457200" algn="l"/>
                        </a:tabLst>
                      </a:pPr>
                      <a:endParaRPr lang="en-US" sz="1300">
                        <a:latin typeface="Century Schoolbook" pitchFamily="18" charset="0"/>
                        <a:ea typeface="Times New Roman"/>
                        <a:cs typeface="Courier"/>
                      </a:endParaRP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81897">
                <a:tc>
                  <a:txBody>
                    <a:bodyPr/>
                    <a:lstStyle/>
                    <a:p>
                      <a:pPr marL="0" marR="0" algn="r">
                        <a:lnSpc>
                          <a:spcPts val="1200"/>
                        </a:lnSpc>
                        <a:spcBef>
                          <a:spcPts val="450"/>
                        </a:spcBef>
                        <a:spcAft>
                          <a:spcPts val="270"/>
                        </a:spcAft>
                        <a:tabLst>
                          <a:tab pos="-457200" algn="l"/>
                        </a:tabLst>
                      </a:pPr>
                      <a:r>
                        <a:rPr lang="en-US" sz="1300" i="1">
                          <a:latin typeface="Century Schoolbook" pitchFamily="18" charset="0"/>
                          <a:ea typeface="Times New Roman"/>
                          <a:cs typeface="Courier"/>
                        </a:rPr>
                        <a:t>(b) the </a:t>
                      </a:r>
                      <a:endParaRPr lang="en-US" sz="1300">
                        <a:latin typeface="Century Schoolbook" pitchFamily="18" charset="0"/>
                        <a:ea typeface="Times New Roman"/>
                        <a:cs typeface="Courier"/>
                      </a:endParaRP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300">
                          <a:latin typeface="Century Schoolbook" pitchFamily="18" charset="0"/>
                          <a:ea typeface="Times New Roman"/>
                          <a:cs typeface="Courier"/>
                        </a:rPr>
                        <a:t>(1) the claimed</a:t>
                      </a: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81897">
                <a:tc gridSpan="2">
                  <a:txBody>
                    <a:bodyPr/>
                    <a:lstStyle/>
                    <a:p>
                      <a:pPr marL="0" marR="0" algn="ctr">
                        <a:lnSpc>
                          <a:spcPts val="1200"/>
                        </a:lnSpc>
                        <a:spcBef>
                          <a:spcPts val="450"/>
                        </a:spcBef>
                        <a:spcAft>
                          <a:spcPts val="270"/>
                        </a:spcAft>
                        <a:tabLst>
                          <a:tab pos="-457200" algn="l"/>
                        </a:tabLst>
                      </a:pPr>
                      <a:r>
                        <a:rPr lang="en-US" sz="1300">
                          <a:latin typeface="Century Schoolbook" pitchFamily="18" charset="0"/>
                          <a:ea typeface="Times New Roman"/>
                          <a:cs typeface="Courier"/>
                        </a:rPr>
                        <a:t>invention </a:t>
                      </a: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lang="en-US"/>
                    </a:p>
                  </a:txBody>
                  <a:tcPr/>
                </a:tc>
              </a:tr>
              <a:tr h="181897">
                <a:tc gridSpan="2">
                  <a:txBody>
                    <a:bodyPr/>
                    <a:lstStyle/>
                    <a:p>
                      <a:pPr marL="0" marR="0" algn="ctr">
                        <a:lnSpc>
                          <a:spcPts val="1200"/>
                        </a:lnSpc>
                        <a:spcBef>
                          <a:spcPts val="450"/>
                        </a:spcBef>
                        <a:spcAft>
                          <a:spcPts val="270"/>
                        </a:spcAft>
                        <a:tabLst>
                          <a:tab pos="-457200" algn="l"/>
                        </a:tabLst>
                      </a:pPr>
                      <a:r>
                        <a:rPr lang="en-US" sz="1300">
                          <a:latin typeface="Century Schoolbook" pitchFamily="18" charset="0"/>
                          <a:ea typeface="Times New Roman"/>
                          <a:cs typeface="Courier"/>
                        </a:rPr>
                        <a:t>was patented</a:t>
                      </a: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lang="en-US"/>
                    </a:p>
                  </a:txBody>
                  <a:tcPr/>
                </a:tc>
              </a:tr>
              <a:tr h="181897">
                <a:tc>
                  <a:txBody>
                    <a:bodyPr/>
                    <a:lstStyle/>
                    <a:p>
                      <a:pPr marL="0" marR="0" algn="r">
                        <a:lnSpc>
                          <a:spcPts val="1200"/>
                        </a:lnSpc>
                        <a:spcBef>
                          <a:spcPts val="450"/>
                        </a:spcBef>
                        <a:spcAft>
                          <a:spcPts val="270"/>
                        </a:spcAft>
                        <a:tabLst>
                          <a:tab pos="-457200" algn="l"/>
                        </a:tabLst>
                      </a:pPr>
                      <a:r>
                        <a:rPr lang="en-US" sz="1300" i="1">
                          <a:latin typeface="Century Schoolbook" pitchFamily="18" charset="0"/>
                          <a:ea typeface="Times New Roman"/>
                          <a:cs typeface="Courier"/>
                        </a:rPr>
                        <a:t>or</a:t>
                      </a:r>
                      <a:endParaRPr lang="en-US" sz="1300">
                        <a:latin typeface="Century Schoolbook" pitchFamily="18" charset="0"/>
                        <a:ea typeface="Times New Roman"/>
                        <a:cs typeface="Courier"/>
                      </a:endParaRP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300" b="1">
                          <a:latin typeface="Century Schoolbook" pitchFamily="18" charset="0"/>
                          <a:ea typeface="Times New Roman"/>
                          <a:cs typeface="Courier"/>
                        </a:rPr>
                        <a:t>{comma}</a:t>
                      </a:r>
                      <a:endParaRPr lang="en-US" sz="1300">
                        <a:latin typeface="Century Schoolbook" pitchFamily="18" charset="0"/>
                        <a:ea typeface="Times New Roman"/>
                        <a:cs typeface="Courier"/>
                      </a:endParaRP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81897">
                <a:tc gridSpan="2">
                  <a:txBody>
                    <a:bodyPr/>
                    <a:lstStyle/>
                    <a:p>
                      <a:pPr marL="0" marR="0" algn="ctr">
                        <a:lnSpc>
                          <a:spcPts val="1200"/>
                        </a:lnSpc>
                        <a:spcBef>
                          <a:spcPts val="450"/>
                        </a:spcBef>
                        <a:spcAft>
                          <a:spcPts val="270"/>
                        </a:spcAft>
                        <a:tabLst>
                          <a:tab pos="-457200" algn="l"/>
                        </a:tabLst>
                      </a:pPr>
                      <a:r>
                        <a:rPr lang="en-US" sz="1300">
                          <a:latin typeface="Century Schoolbook" pitchFamily="18" charset="0"/>
                          <a:ea typeface="Times New Roman"/>
                          <a:cs typeface="Courier"/>
                        </a:rPr>
                        <a:t>described in a printed publication</a:t>
                      </a: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lang="en-US"/>
                    </a:p>
                  </a:txBody>
                  <a:tcPr/>
                </a:tc>
              </a:tr>
              <a:tr h="181897">
                <a:tc>
                  <a:txBody>
                    <a:bodyPr/>
                    <a:lstStyle/>
                    <a:p>
                      <a:pPr marL="0" marR="0" algn="r">
                        <a:lnSpc>
                          <a:spcPts val="1200"/>
                        </a:lnSpc>
                        <a:spcBef>
                          <a:spcPts val="450"/>
                        </a:spcBef>
                        <a:spcAft>
                          <a:spcPts val="270"/>
                        </a:spcAft>
                        <a:tabLst>
                          <a:tab pos="-457200" algn="l"/>
                        </a:tabLst>
                      </a:pPr>
                      <a:r>
                        <a:rPr lang="en-US" sz="1300" i="1">
                          <a:latin typeface="Century Schoolbook" pitchFamily="18" charset="0"/>
                          <a:ea typeface="Times New Roman"/>
                          <a:cs typeface="Courier"/>
                        </a:rPr>
                        <a:t>in this or a foreign country</a:t>
                      </a:r>
                      <a:endParaRPr lang="en-US" sz="1300">
                        <a:latin typeface="Century Schoolbook" pitchFamily="18" charset="0"/>
                        <a:ea typeface="Times New Roman"/>
                        <a:cs typeface="Courier"/>
                      </a:endParaRP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300" b="1">
                          <a:latin typeface="Century Schoolbook" pitchFamily="18" charset="0"/>
                          <a:ea typeface="Times New Roman"/>
                          <a:cs typeface="Courier"/>
                        </a:rPr>
                        <a:t>{comma}</a:t>
                      </a:r>
                      <a:endParaRPr lang="en-US" sz="1300">
                        <a:latin typeface="Century Schoolbook" pitchFamily="18" charset="0"/>
                        <a:ea typeface="Times New Roman"/>
                        <a:cs typeface="Courier"/>
                      </a:endParaRP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81897">
                <a:tc gridSpan="2">
                  <a:txBody>
                    <a:bodyPr/>
                    <a:lstStyle/>
                    <a:p>
                      <a:pPr marL="0" marR="0" algn="ctr">
                        <a:lnSpc>
                          <a:spcPts val="1200"/>
                        </a:lnSpc>
                        <a:spcBef>
                          <a:spcPts val="450"/>
                        </a:spcBef>
                        <a:spcAft>
                          <a:spcPts val="270"/>
                        </a:spcAft>
                        <a:tabLst>
                          <a:tab pos="-457200" algn="l"/>
                        </a:tabLst>
                      </a:pPr>
                      <a:r>
                        <a:rPr lang="en-US" sz="1300">
                          <a:latin typeface="Century Schoolbook" pitchFamily="18" charset="0"/>
                          <a:ea typeface="Times New Roman"/>
                          <a:cs typeface="Courier"/>
                        </a:rPr>
                        <a:t>or in public use</a:t>
                      </a: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lang="en-US"/>
                    </a:p>
                  </a:txBody>
                  <a:tcPr/>
                </a:tc>
              </a:tr>
              <a:tr h="181897">
                <a:tc>
                  <a:txBody>
                    <a:bodyPr/>
                    <a:lstStyle/>
                    <a:p>
                      <a:pPr marL="0" marR="0" algn="r">
                        <a:lnSpc>
                          <a:spcPts val="1200"/>
                        </a:lnSpc>
                        <a:spcBef>
                          <a:spcPts val="450"/>
                        </a:spcBef>
                        <a:spcAft>
                          <a:spcPts val="270"/>
                        </a:spcAft>
                        <a:tabLst>
                          <a:tab pos="-457200" algn="l"/>
                        </a:tabLst>
                      </a:pPr>
                      <a:r>
                        <a:rPr lang="en-US" sz="1300" i="1">
                          <a:latin typeface="Century Schoolbook" pitchFamily="18" charset="0"/>
                          <a:ea typeface="Times New Roman"/>
                          <a:cs typeface="Courier"/>
                        </a:rPr>
                        <a:t>or</a:t>
                      </a:r>
                      <a:endParaRPr lang="en-US" sz="1300">
                        <a:latin typeface="Century Schoolbook" pitchFamily="18" charset="0"/>
                        <a:ea typeface="Times New Roman"/>
                        <a:cs typeface="Courier"/>
                      </a:endParaRP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300" b="1">
                          <a:latin typeface="Century Schoolbook" pitchFamily="18" charset="0"/>
                          <a:ea typeface="Times New Roman"/>
                          <a:cs typeface="Courier"/>
                        </a:rPr>
                        <a:t>{comma}</a:t>
                      </a:r>
                      <a:endParaRPr lang="en-US" sz="1300">
                        <a:latin typeface="Century Schoolbook" pitchFamily="18" charset="0"/>
                        <a:ea typeface="Times New Roman"/>
                        <a:cs typeface="Courier"/>
                      </a:endParaRP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81897">
                <a:tc gridSpan="2">
                  <a:txBody>
                    <a:bodyPr/>
                    <a:lstStyle/>
                    <a:p>
                      <a:pPr marL="0" marR="0" algn="ctr">
                        <a:lnSpc>
                          <a:spcPts val="1200"/>
                        </a:lnSpc>
                        <a:spcBef>
                          <a:spcPts val="450"/>
                        </a:spcBef>
                        <a:spcAft>
                          <a:spcPts val="270"/>
                        </a:spcAft>
                        <a:tabLst>
                          <a:tab pos="-457200" algn="l"/>
                        </a:tabLst>
                      </a:pPr>
                      <a:r>
                        <a:rPr lang="en-US" sz="1300">
                          <a:latin typeface="Century Schoolbook" pitchFamily="18" charset="0"/>
                          <a:ea typeface="Times New Roman"/>
                          <a:cs typeface="Courier"/>
                        </a:rPr>
                        <a:t>on sale</a:t>
                      </a: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lang="en-US"/>
                    </a:p>
                  </a:txBody>
                  <a:tcPr/>
                </a:tc>
              </a:tr>
              <a:tr h="181897">
                <a:tc>
                  <a:txBody>
                    <a:bodyPr/>
                    <a:lstStyle/>
                    <a:p>
                      <a:pPr marL="0" marR="0" algn="r">
                        <a:lnSpc>
                          <a:spcPts val="1200"/>
                        </a:lnSpc>
                        <a:spcBef>
                          <a:spcPts val="450"/>
                        </a:spcBef>
                        <a:spcAft>
                          <a:spcPts val="270"/>
                        </a:spcAft>
                        <a:tabLst>
                          <a:tab pos="-457200" algn="l"/>
                        </a:tabLst>
                      </a:pPr>
                      <a:r>
                        <a:rPr lang="en-US" sz="1300" i="1">
                          <a:latin typeface="Century Schoolbook" pitchFamily="18" charset="0"/>
                          <a:ea typeface="Times New Roman"/>
                          <a:cs typeface="Courier"/>
                        </a:rPr>
                        <a:t>in this country</a:t>
                      </a:r>
                      <a:endParaRPr lang="en-US" sz="1300">
                        <a:latin typeface="Century Schoolbook" pitchFamily="18" charset="0"/>
                        <a:ea typeface="Times New Roman"/>
                        <a:cs typeface="Courier"/>
                      </a:endParaRP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300" b="1" dirty="0">
                          <a:latin typeface="Century Schoolbook" pitchFamily="18" charset="0"/>
                          <a:ea typeface="Times New Roman"/>
                          <a:cs typeface="Courier"/>
                        </a:rPr>
                        <a:t>{comma} </a:t>
                      </a:r>
                      <a:r>
                        <a:rPr lang="en-US" sz="1300" b="1" dirty="0" smtClean="0">
                          <a:latin typeface="Century Schoolbook" pitchFamily="18" charset="0"/>
                          <a:ea typeface="Times New Roman"/>
                          <a:cs typeface="Courier"/>
                        </a:rPr>
                        <a:t>or </a:t>
                      </a:r>
                      <a:r>
                        <a:rPr lang="en-US" sz="1300" b="1" dirty="0">
                          <a:latin typeface="Century Schoolbook" pitchFamily="18" charset="0"/>
                          <a:ea typeface="Times New Roman"/>
                          <a:cs typeface="Courier"/>
                        </a:rPr>
                        <a:t>otherwise available to the public</a:t>
                      </a:r>
                      <a:endParaRPr lang="en-US" sz="1300" dirty="0">
                        <a:latin typeface="Century Schoolbook" pitchFamily="18" charset="0"/>
                        <a:ea typeface="Times New Roman"/>
                        <a:cs typeface="Courier"/>
                      </a:endParaRP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81897">
                <a:tc>
                  <a:txBody>
                    <a:bodyPr/>
                    <a:lstStyle/>
                    <a:p>
                      <a:pPr marL="0" marR="0" algn="r">
                        <a:lnSpc>
                          <a:spcPts val="1200"/>
                        </a:lnSpc>
                        <a:spcBef>
                          <a:spcPts val="450"/>
                        </a:spcBef>
                        <a:spcAft>
                          <a:spcPts val="270"/>
                        </a:spcAft>
                        <a:tabLst>
                          <a:tab pos="-457200" algn="l"/>
                        </a:tabLst>
                      </a:pPr>
                      <a:r>
                        <a:rPr lang="en-US" sz="1300" i="1">
                          <a:latin typeface="Century Schoolbook" pitchFamily="18" charset="0"/>
                          <a:ea typeface="Times New Roman"/>
                          <a:cs typeface="Courier"/>
                        </a:rPr>
                        <a:t>more than one year prior to the</a:t>
                      </a:r>
                      <a:endParaRPr lang="en-US" sz="1300">
                        <a:latin typeface="Century Schoolbook" pitchFamily="18" charset="0"/>
                        <a:ea typeface="Times New Roman"/>
                        <a:cs typeface="Courier"/>
                      </a:endParaRP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300" b="1">
                          <a:latin typeface="Century Schoolbook" pitchFamily="18" charset="0"/>
                          <a:ea typeface="Times New Roman"/>
                          <a:cs typeface="Courier"/>
                        </a:rPr>
                        <a:t>before the </a:t>
                      </a:r>
                      <a:endParaRPr lang="en-US" sz="1300">
                        <a:latin typeface="Century Schoolbook" pitchFamily="18" charset="0"/>
                        <a:ea typeface="Times New Roman"/>
                        <a:cs typeface="Courier"/>
                      </a:endParaRP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81897">
                <a:tc>
                  <a:txBody>
                    <a:bodyPr/>
                    <a:lstStyle/>
                    <a:p>
                      <a:pPr marL="0" marR="0" algn="r">
                        <a:lnSpc>
                          <a:spcPts val="1200"/>
                        </a:lnSpc>
                        <a:spcBef>
                          <a:spcPts val="450"/>
                        </a:spcBef>
                        <a:spcAft>
                          <a:spcPts val="270"/>
                        </a:spcAft>
                        <a:tabLst>
                          <a:tab pos="-457200" algn="l"/>
                        </a:tabLst>
                      </a:pPr>
                      <a:endParaRPr lang="en-US" sz="1300">
                        <a:latin typeface="Century Schoolbook" pitchFamily="18" charset="0"/>
                        <a:ea typeface="Times New Roman"/>
                        <a:cs typeface="Courier"/>
                      </a:endParaRP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300" b="1">
                          <a:latin typeface="Century Schoolbook" pitchFamily="18" charset="0"/>
                          <a:ea typeface="Times New Roman"/>
                          <a:cs typeface="Courier"/>
                        </a:rPr>
                        <a:t>effective filing </a:t>
                      </a:r>
                      <a:endParaRPr lang="en-US" sz="1300">
                        <a:latin typeface="Century Schoolbook" pitchFamily="18" charset="0"/>
                        <a:ea typeface="Times New Roman"/>
                        <a:cs typeface="Courier"/>
                      </a:endParaRP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81897">
                <a:tc gridSpan="2">
                  <a:txBody>
                    <a:bodyPr/>
                    <a:lstStyle/>
                    <a:p>
                      <a:pPr marL="0" marR="0" algn="ctr">
                        <a:lnSpc>
                          <a:spcPts val="1200"/>
                        </a:lnSpc>
                        <a:spcBef>
                          <a:spcPts val="450"/>
                        </a:spcBef>
                        <a:spcAft>
                          <a:spcPts val="270"/>
                        </a:spcAft>
                        <a:tabLst>
                          <a:tab pos="-457200" algn="l"/>
                        </a:tabLst>
                      </a:pPr>
                      <a:r>
                        <a:rPr lang="en-US" sz="1300">
                          <a:latin typeface="Century Schoolbook" pitchFamily="18" charset="0"/>
                          <a:ea typeface="Times New Roman"/>
                          <a:cs typeface="Courier"/>
                        </a:rPr>
                        <a:t>date of the</a:t>
                      </a: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lang="en-US"/>
                    </a:p>
                  </a:txBody>
                  <a:tcPr/>
                </a:tc>
              </a:tr>
              <a:tr h="363793">
                <a:tc>
                  <a:txBody>
                    <a:bodyPr/>
                    <a:lstStyle/>
                    <a:p>
                      <a:pPr marL="0" marR="0" algn="r">
                        <a:lnSpc>
                          <a:spcPts val="1200"/>
                        </a:lnSpc>
                        <a:spcBef>
                          <a:spcPts val="450"/>
                        </a:spcBef>
                        <a:spcAft>
                          <a:spcPts val="0"/>
                        </a:spcAft>
                        <a:tabLst>
                          <a:tab pos="-457200" algn="l"/>
                        </a:tabLst>
                      </a:pPr>
                      <a:r>
                        <a:rPr lang="en-US" sz="1300" i="1">
                          <a:latin typeface="Century Schoolbook" pitchFamily="18" charset="0"/>
                          <a:ea typeface="Times New Roman"/>
                          <a:cs typeface="Courier"/>
                        </a:rPr>
                        <a:t>application for patent </a:t>
                      </a:r>
                      <a:endParaRPr lang="en-US" sz="1300">
                        <a:latin typeface="Century Schoolbook" pitchFamily="18" charset="0"/>
                        <a:ea typeface="Times New Roman"/>
                        <a:cs typeface="Courier"/>
                      </a:endParaRPr>
                    </a:p>
                    <a:p>
                      <a:pPr marL="0" marR="0" algn="r">
                        <a:lnSpc>
                          <a:spcPts val="1200"/>
                        </a:lnSpc>
                        <a:spcBef>
                          <a:spcPts val="0"/>
                        </a:spcBef>
                        <a:spcAft>
                          <a:spcPts val="270"/>
                        </a:spcAft>
                        <a:tabLst>
                          <a:tab pos="-457200" algn="l"/>
                        </a:tabLst>
                      </a:pPr>
                      <a:r>
                        <a:rPr lang="en-US" sz="1300" i="1">
                          <a:latin typeface="Century Schoolbook" pitchFamily="18" charset="0"/>
                          <a:ea typeface="Times New Roman"/>
                          <a:cs typeface="Courier"/>
                        </a:rPr>
                        <a:t>in the United States</a:t>
                      </a:r>
                      <a:endParaRPr lang="en-US" sz="1300">
                        <a:latin typeface="Century Schoolbook" pitchFamily="18" charset="0"/>
                        <a:ea typeface="Times New Roman"/>
                        <a:cs typeface="Courier"/>
                      </a:endParaRP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300" b="1">
                          <a:latin typeface="Century Schoolbook" pitchFamily="18" charset="0"/>
                          <a:ea typeface="Times New Roman"/>
                          <a:cs typeface="Courier"/>
                        </a:rPr>
                        <a:t>claimed invention</a:t>
                      </a:r>
                      <a:endParaRPr lang="en-US" sz="1300">
                        <a:latin typeface="Century Schoolbook" pitchFamily="18" charset="0"/>
                        <a:ea typeface="Times New Roman"/>
                        <a:cs typeface="Courier"/>
                      </a:endParaRP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81897">
                <a:tc>
                  <a:txBody>
                    <a:bodyPr/>
                    <a:lstStyle/>
                    <a:p>
                      <a:pPr marL="0" marR="0" algn="r">
                        <a:lnSpc>
                          <a:spcPts val="1200"/>
                        </a:lnSpc>
                        <a:spcBef>
                          <a:spcPts val="450"/>
                        </a:spcBef>
                        <a:spcAft>
                          <a:spcPts val="270"/>
                        </a:spcAft>
                        <a:tabLst>
                          <a:tab pos="-457200" algn="l"/>
                        </a:tabLst>
                      </a:pPr>
                      <a:endParaRPr lang="en-US" sz="1300">
                        <a:latin typeface="Century Schoolbook" pitchFamily="18" charset="0"/>
                        <a:ea typeface="Times New Roman"/>
                        <a:cs typeface="Courier"/>
                      </a:endParaRP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300">
                          <a:latin typeface="Century Schoolbook" pitchFamily="18" charset="0"/>
                          <a:ea typeface="Times New Roman"/>
                          <a:cs typeface="Courier"/>
                        </a:rPr>
                        <a:t>***</a:t>
                      </a: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818968">
                <a:tc gridSpan="2">
                  <a:txBody>
                    <a:bodyPr/>
                    <a:lstStyle/>
                    <a:p>
                      <a:pPr marL="0" marR="0">
                        <a:lnSpc>
                          <a:spcPts val="1200"/>
                        </a:lnSpc>
                        <a:spcBef>
                          <a:spcPts val="450"/>
                        </a:spcBef>
                        <a:spcAft>
                          <a:spcPts val="0"/>
                        </a:spcAft>
                        <a:tabLst>
                          <a:tab pos="2857500" algn="ctr"/>
                        </a:tabLst>
                      </a:pPr>
                      <a:r>
                        <a:rPr lang="en-US" sz="1300" dirty="0">
                          <a:latin typeface="Century Schoolbook" pitchFamily="18" charset="0"/>
                          <a:ea typeface="Times New Roman"/>
                          <a:cs typeface="Courier"/>
                        </a:rPr>
                        <a:t>	The </a:t>
                      </a:r>
                      <a:r>
                        <a:rPr lang="en-US" sz="1300" dirty="0" err="1">
                          <a:latin typeface="Century Schoolbook" pitchFamily="18" charset="0"/>
                          <a:ea typeface="Times New Roman"/>
                          <a:cs typeface="Courier"/>
                        </a:rPr>
                        <a:t>AIA's</a:t>
                      </a:r>
                      <a:r>
                        <a:rPr lang="en-US" sz="1300" dirty="0">
                          <a:latin typeface="Century Schoolbook" pitchFamily="18" charset="0"/>
                          <a:ea typeface="Times New Roman"/>
                          <a:cs typeface="Courier"/>
                        </a:rPr>
                        <a:t> version of the statutory bar</a:t>
                      </a:r>
                    </a:p>
                    <a:p>
                      <a:pPr marL="0" marR="0">
                        <a:lnSpc>
                          <a:spcPts val="1200"/>
                        </a:lnSpc>
                        <a:spcBef>
                          <a:spcPts val="0"/>
                        </a:spcBef>
                        <a:spcAft>
                          <a:spcPts val="0"/>
                        </a:spcAft>
                        <a:tabLst>
                          <a:tab pos="2857500" algn="ctr"/>
                        </a:tabLst>
                      </a:pPr>
                      <a:r>
                        <a:rPr lang="en-US" sz="1300" dirty="0">
                          <a:latin typeface="Century Schoolbook" pitchFamily="18" charset="0"/>
                          <a:ea typeface="Times New Roman"/>
                          <a:cs typeface="Courier"/>
                        </a:rPr>
                        <a:t>	(incomplete, </a:t>
                      </a:r>
                      <a:r>
                        <a:rPr lang="en-US" sz="1300" dirty="0" err="1">
                          <a:latin typeface="Century Schoolbook" pitchFamily="18" charset="0"/>
                          <a:ea typeface="Times New Roman"/>
                          <a:cs typeface="Courier"/>
                        </a:rPr>
                        <a:t>linebreaks</a:t>
                      </a:r>
                      <a:r>
                        <a:rPr lang="en-US" sz="1300" dirty="0">
                          <a:latin typeface="Century Schoolbook" pitchFamily="18" charset="0"/>
                          <a:ea typeface="Times New Roman"/>
                          <a:cs typeface="Courier"/>
                        </a:rPr>
                        <a:t> mine)</a:t>
                      </a:r>
                    </a:p>
                    <a:p>
                      <a:pPr marL="0" marR="0">
                        <a:lnSpc>
                          <a:spcPts val="1200"/>
                        </a:lnSpc>
                        <a:spcBef>
                          <a:spcPts val="0"/>
                        </a:spcBef>
                        <a:spcAft>
                          <a:spcPts val="0"/>
                        </a:spcAft>
                        <a:tabLst>
                          <a:tab pos="-457200" algn="l"/>
                        </a:tabLst>
                      </a:pPr>
                      <a:r>
                        <a:rPr lang="en-US" sz="1300" dirty="0">
                          <a:latin typeface="Century Schoolbook" pitchFamily="18" charset="0"/>
                          <a:ea typeface="Times New Roman"/>
                          <a:cs typeface="Courier"/>
                        </a:rPr>
                        <a:t>(b) Exceptions.--</a:t>
                      </a:r>
                    </a:p>
                    <a:p>
                      <a:pPr marL="0" marR="0">
                        <a:lnSpc>
                          <a:spcPts val="1200"/>
                        </a:lnSpc>
                        <a:spcBef>
                          <a:spcPts val="0"/>
                        </a:spcBef>
                        <a:spcAft>
                          <a:spcPts val="0"/>
                        </a:spcAft>
                        <a:tabLst>
                          <a:tab pos="-457200" algn="l"/>
                        </a:tabLst>
                      </a:pPr>
                      <a:r>
                        <a:rPr lang="en-US" sz="1300" dirty="0">
                          <a:latin typeface="Century Schoolbook" pitchFamily="18" charset="0"/>
                          <a:ea typeface="Times New Roman"/>
                          <a:cs typeface="Courier"/>
                        </a:rPr>
                        <a:t>   (1) </a:t>
                      </a:r>
                      <a:r>
                        <a:rPr lang="en-US" sz="1300" b="1" dirty="0">
                          <a:latin typeface="Century Schoolbook" pitchFamily="18" charset="0"/>
                          <a:ea typeface="Times New Roman"/>
                          <a:cs typeface="Courier"/>
                        </a:rPr>
                        <a:t>Disclosures</a:t>
                      </a:r>
                      <a:r>
                        <a:rPr lang="en-US" sz="1300" dirty="0">
                          <a:latin typeface="Century Schoolbook" pitchFamily="18" charset="0"/>
                          <a:ea typeface="Times New Roman"/>
                          <a:cs typeface="Courier"/>
                        </a:rPr>
                        <a:t> made 1 year or less </a:t>
                      </a:r>
                    </a:p>
                    <a:p>
                      <a:pPr marL="0" marR="0">
                        <a:lnSpc>
                          <a:spcPts val="1200"/>
                        </a:lnSpc>
                        <a:spcBef>
                          <a:spcPts val="0"/>
                        </a:spcBef>
                        <a:spcAft>
                          <a:spcPts val="0"/>
                        </a:spcAft>
                        <a:tabLst>
                          <a:tab pos="-457200" algn="l"/>
                        </a:tabLst>
                      </a:pPr>
                      <a:r>
                        <a:rPr lang="en-US" sz="1300" dirty="0">
                          <a:latin typeface="Century Schoolbook" pitchFamily="18" charset="0"/>
                          <a:ea typeface="Times New Roman"/>
                          <a:cs typeface="Courier"/>
                        </a:rPr>
                        <a:t>before the effective filing date of the claimed invention.-- </a:t>
                      </a:r>
                    </a:p>
                    <a:p>
                      <a:pPr marL="0" marR="0">
                        <a:lnSpc>
                          <a:spcPts val="1200"/>
                        </a:lnSpc>
                        <a:spcBef>
                          <a:spcPts val="0"/>
                        </a:spcBef>
                        <a:spcAft>
                          <a:spcPts val="0"/>
                        </a:spcAft>
                        <a:tabLst>
                          <a:tab pos="-457200" algn="l"/>
                        </a:tabLst>
                      </a:pPr>
                      <a:r>
                        <a:rPr lang="en-US" sz="1300" dirty="0">
                          <a:latin typeface="Century Schoolbook" pitchFamily="18" charset="0"/>
                          <a:ea typeface="Times New Roman"/>
                          <a:cs typeface="Courier"/>
                        </a:rPr>
                        <a:t>       A disclosure made 1 year or less </a:t>
                      </a:r>
                    </a:p>
                    <a:p>
                      <a:pPr marL="0" marR="0">
                        <a:lnSpc>
                          <a:spcPts val="1200"/>
                        </a:lnSpc>
                        <a:spcBef>
                          <a:spcPts val="0"/>
                        </a:spcBef>
                        <a:spcAft>
                          <a:spcPts val="0"/>
                        </a:spcAft>
                        <a:tabLst>
                          <a:tab pos="-457200" algn="l"/>
                        </a:tabLst>
                      </a:pPr>
                      <a:r>
                        <a:rPr lang="en-US" sz="1300" dirty="0">
                          <a:latin typeface="Century Schoolbook" pitchFamily="18" charset="0"/>
                          <a:ea typeface="Times New Roman"/>
                          <a:cs typeface="Courier"/>
                        </a:rPr>
                        <a:t>before the effective filing date of a claimed invention </a:t>
                      </a:r>
                    </a:p>
                    <a:p>
                      <a:pPr marL="0" marR="0">
                        <a:lnSpc>
                          <a:spcPts val="1200"/>
                        </a:lnSpc>
                        <a:spcBef>
                          <a:spcPts val="0"/>
                        </a:spcBef>
                        <a:spcAft>
                          <a:spcPts val="0"/>
                        </a:spcAft>
                        <a:tabLst>
                          <a:tab pos="-457200" algn="l"/>
                        </a:tabLst>
                      </a:pPr>
                      <a:r>
                        <a:rPr lang="en-US" sz="1300" dirty="0">
                          <a:latin typeface="Century Schoolbook" pitchFamily="18" charset="0"/>
                          <a:ea typeface="Times New Roman"/>
                          <a:cs typeface="Courier"/>
                        </a:rPr>
                        <a:t>shall not be </a:t>
                      </a:r>
                      <a:r>
                        <a:rPr lang="en-US" sz="1300" b="1" dirty="0">
                          <a:latin typeface="Century Schoolbook" pitchFamily="18" charset="0"/>
                          <a:ea typeface="Times New Roman"/>
                          <a:cs typeface="Courier"/>
                        </a:rPr>
                        <a:t>prior art </a:t>
                      </a:r>
                      <a:r>
                        <a:rPr lang="en-US" sz="1300" dirty="0">
                          <a:latin typeface="Century Schoolbook" pitchFamily="18" charset="0"/>
                          <a:ea typeface="Times New Roman"/>
                          <a:cs typeface="Courier"/>
                        </a:rPr>
                        <a:t>to the claimed invention </a:t>
                      </a:r>
                    </a:p>
                    <a:p>
                      <a:pPr marL="0" marR="0">
                        <a:lnSpc>
                          <a:spcPts val="1200"/>
                        </a:lnSpc>
                        <a:spcBef>
                          <a:spcPts val="0"/>
                        </a:spcBef>
                        <a:spcAft>
                          <a:spcPts val="0"/>
                        </a:spcAft>
                        <a:tabLst>
                          <a:tab pos="-457200" algn="l"/>
                        </a:tabLst>
                      </a:pPr>
                      <a:r>
                        <a:rPr lang="en-US" sz="1300" dirty="0">
                          <a:latin typeface="Century Schoolbook" pitchFamily="18" charset="0"/>
                          <a:ea typeface="Times New Roman"/>
                          <a:cs typeface="Courier"/>
                        </a:rPr>
                        <a:t>under subsection (a)(1) if--</a:t>
                      </a:r>
                    </a:p>
                    <a:p>
                      <a:pPr marL="0" marR="0">
                        <a:lnSpc>
                          <a:spcPts val="1200"/>
                        </a:lnSpc>
                        <a:spcBef>
                          <a:spcPts val="0"/>
                        </a:spcBef>
                        <a:spcAft>
                          <a:spcPts val="270"/>
                        </a:spcAft>
                        <a:tabLst>
                          <a:tab pos="-457200" algn="l"/>
                        </a:tabLst>
                      </a:pPr>
                      <a:r>
                        <a:rPr lang="en-US" sz="1300" dirty="0">
                          <a:latin typeface="Century Schoolbook" pitchFamily="18" charset="0"/>
                          <a:ea typeface="Times New Roman"/>
                          <a:cs typeface="Courier"/>
                        </a:rPr>
                        <a:t>      (A) the disclosure was made by the inventor ...</a:t>
                      </a:r>
                    </a:p>
                  </a:txBody>
                  <a:tcPr marL="82296" marR="82296"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lang="en-US"/>
                    </a:p>
                  </a:txBody>
                  <a:tcPr/>
                </a:tc>
              </a:tr>
            </a:tbl>
          </a:graphicData>
        </a:graphic>
      </p:graphicFrame>
      <p:grpSp>
        <p:nvGrpSpPr>
          <p:cNvPr id="14" name="Group 13"/>
          <p:cNvGrpSpPr/>
          <p:nvPr/>
        </p:nvGrpSpPr>
        <p:grpSpPr>
          <a:xfrm>
            <a:off x="5715000" y="2895600"/>
            <a:ext cx="4800600" cy="2601218"/>
            <a:chOff x="4191000" y="2895600"/>
            <a:chExt cx="4800600" cy="2601218"/>
          </a:xfrm>
        </p:grpSpPr>
        <p:sp>
          <p:nvSpPr>
            <p:cNvPr id="9" name="Rectangle 8"/>
            <p:cNvSpPr/>
            <p:nvPr/>
          </p:nvSpPr>
          <p:spPr bwMode="auto">
            <a:xfrm>
              <a:off x="6096000" y="4419600"/>
              <a:ext cx="2895600" cy="1077218"/>
            </a:xfrm>
            <a:prstGeom prst="rect">
              <a:avLst/>
            </a:prstGeom>
            <a:noFill/>
            <a:ln w="28575"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r>
                <a:rPr lang="en-US" sz="1600" dirty="0">
                  <a:solidFill>
                    <a:srgbClr val="C00000"/>
                  </a:solidFill>
                </a:rPr>
                <a:t>Nice that Congress </a:t>
              </a:r>
              <a:r>
                <a:rPr lang="en-US" sz="1600" dirty="0" smtClean="0">
                  <a:solidFill>
                    <a:srgbClr val="C00000"/>
                  </a:solidFill>
                </a:rPr>
                <a:t>solved the problem of having to read in "public' into 102(a</a:t>
              </a:r>
              <a:r>
                <a:rPr lang="en-US" sz="1600" dirty="0">
                  <a:solidFill>
                    <a:srgbClr val="C00000"/>
                  </a:solidFill>
                </a:rPr>
                <a:t>)’s ‘</a:t>
              </a:r>
              <a:r>
                <a:rPr lang="en-US" sz="1600" dirty="0" smtClean="0">
                  <a:solidFill>
                    <a:srgbClr val="C00000"/>
                  </a:solidFill>
                </a:rPr>
                <a:t>known or used by others’</a:t>
              </a:r>
              <a:endParaRPr lang="en-US" sz="1600" dirty="0">
                <a:solidFill>
                  <a:srgbClr val="C00000"/>
                </a:solidFill>
              </a:endParaRPr>
            </a:p>
          </p:txBody>
        </p:sp>
        <p:sp>
          <p:nvSpPr>
            <p:cNvPr id="10" name="Oval 9"/>
            <p:cNvSpPr/>
            <p:nvPr/>
          </p:nvSpPr>
          <p:spPr bwMode="auto">
            <a:xfrm>
              <a:off x="4191000" y="2895600"/>
              <a:ext cx="2971800" cy="533400"/>
            </a:xfrm>
            <a:prstGeom prst="ellipse">
              <a:avLst/>
            </a:prstGeom>
            <a:noFill/>
            <a:ln w="28575"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endParaRPr lang="en-US"/>
            </a:p>
          </p:txBody>
        </p:sp>
        <p:cxnSp>
          <p:nvCxnSpPr>
            <p:cNvPr id="12" name="Straight Connector 11"/>
            <p:cNvCxnSpPr/>
            <p:nvPr/>
          </p:nvCxnSpPr>
          <p:spPr bwMode="auto">
            <a:xfrm>
              <a:off x="6248400" y="3429000"/>
              <a:ext cx="457200" cy="914400"/>
            </a:xfrm>
            <a:prstGeom prst="line">
              <a:avLst/>
            </a:prstGeom>
            <a:noFill/>
            <a:ln w="28575" cap="flat" cmpd="sng" algn="ctr">
              <a:solidFill>
                <a:srgbClr val="C00000"/>
              </a:solidFill>
              <a:prstDash val="solid"/>
              <a:round/>
              <a:headEnd type="none" w="med" len="med"/>
              <a:tailEnd type="triangle" w="med" len="med"/>
            </a:ln>
            <a:effectLst/>
          </p:spPr>
        </p:cxnSp>
      </p:grpSp>
      <p:sp>
        <p:nvSpPr>
          <p:cNvPr id="2" name="Oval 1"/>
          <p:cNvSpPr/>
          <p:nvPr/>
        </p:nvSpPr>
        <p:spPr bwMode="auto">
          <a:xfrm>
            <a:off x="2745232" y="4953000"/>
            <a:ext cx="1674368" cy="304800"/>
          </a:xfrm>
          <a:prstGeom prst="ellipse">
            <a:avLst/>
          </a:prstGeom>
          <a:noFill/>
          <a:ln w="76200"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1" name="Action Button: Forward or Next 10">
            <a:hlinkClick r:id="" action="ppaction://hlinkshowjump?jump=nextslide" highlightClick="1"/>
          </p:cNvPr>
          <p:cNvSpPr/>
          <p:nvPr/>
        </p:nvSpPr>
        <p:spPr bwMode="auto">
          <a:xfrm>
            <a:off x="11353800" y="248920"/>
            <a:ext cx="381000" cy="457201"/>
          </a:xfrm>
          <a:prstGeom prst="actionButtonForwardNext">
            <a:avLst/>
          </a:prstGeom>
          <a:solidFill>
            <a:schemeClr val="bg2"/>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grpSp>
        <p:nvGrpSpPr>
          <p:cNvPr id="7" name="Group 6"/>
          <p:cNvGrpSpPr/>
          <p:nvPr/>
        </p:nvGrpSpPr>
        <p:grpSpPr>
          <a:xfrm>
            <a:off x="6705600" y="654159"/>
            <a:ext cx="4259179" cy="2546241"/>
            <a:chOff x="6705600" y="654159"/>
            <a:chExt cx="4259179" cy="2546241"/>
          </a:xfrm>
        </p:grpSpPr>
        <p:sp>
          <p:nvSpPr>
            <p:cNvPr id="3" name="Oval 2"/>
            <p:cNvSpPr/>
            <p:nvPr/>
          </p:nvSpPr>
          <p:spPr bwMode="auto">
            <a:xfrm>
              <a:off x="6705600" y="2895600"/>
              <a:ext cx="762000" cy="304800"/>
            </a:xfrm>
            <a:prstGeom prst="ellipse">
              <a:avLst/>
            </a:prstGeom>
            <a:noFill/>
            <a:ln w="38100" cap="flat" cmpd="sng" algn="ctr">
              <a:solidFill>
                <a:srgbClr val="0099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4" name="TextBox 3"/>
            <p:cNvSpPr txBox="1"/>
            <p:nvPr/>
          </p:nvSpPr>
          <p:spPr>
            <a:xfrm>
              <a:off x="7078579" y="654159"/>
              <a:ext cx="3886200" cy="1815882"/>
            </a:xfrm>
            <a:prstGeom prst="rect">
              <a:avLst/>
            </a:prstGeom>
            <a:solidFill>
              <a:schemeClr val="bg1"/>
            </a:solidFill>
            <a:ln w="28575">
              <a:solidFill>
                <a:srgbClr val="009900"/>
              </a:solidFill>
            </a:ln>
          </p:spPr>
          <p:txBody>
            <a:bodyPr wrap="square" rtlCol="0">
              <a:spAutoFit/>
            </a:bodyPr>
            <a:lstStyle/>
            <a:p>
              <a:r>
                <a:rPr lang="en-US" sz="2800" dirty="0" err="1" smtClean="0">
                  <a:solidFill>
                    <a:srgbClr val="009900"/>
                  </a:solidFill>
                  <a:latin typeface="+mn-lt"/>
                </a:rPr>
                <a:t>Does"otherwise</a:t>
              </a:r>
              <a:r>
                <a:rPr lang="en-US" sz="2800" dirty="0" smtClean="0">
                  <a:solidFill>
                    <a:srgbClr val="009900"/>
                  </a:solidFill>
                  <a:latin typeface="+mn-lt"/>
                </a:rPr>
                <a:t>" imply that Congress understood that any "on sale" activity must be PUBLIC, too?</a:t>
              </a:r>
            </a:p>
          </p:txBody>
        </p:sp>
        <p:cxnSp>
          <p:nvCxnSpPr>
            <p:cNvPr id="6" name="Straight Arrow Connector 5"/>
            <p:cNvCxnSpPr/>
            <p:nvPr/>
          </p:nvCxnSpPr>
          <p:spPr bwMode="auto">
            <a:xfrm flipH="1">
              <a:off x="7200900" y="2482959"/>
              <a:ext cx="419100" cy="412641"/>
            </a:xfrm>
            <a:prstGeom prst="straightConnector1">
              <a:avLst/>
            </a:prstGeom>
            <a:noFill/>
            <a:ln w="28575" cap="flat" cmpd="sng" algn="ctr">
              <a:solidFill>
                <a:srgbClr val="009900"/>
              </a:solidFill>
              <a:prstDash val="solid"/>
              <a:round/>
              <a:headEnd type="none" w="med" len="med"/>
              <a:tailEnd type="triangle"/>
            </a:ln>
            <a:effectLst/>
          </p:spPr>
        </p:cxnSp>
      </p:grpSp>
    </p:spTree>
    <p:extLst>
      <p:ext uri="{BB962C8B-B14F-4D97-AF65-F5344CB8AC3E}">
        <p14:creationId xmlns:p14="http://schemas.microsoft.com/office/powerpoint/2010/main" val="2655745261"/>
      </p:ext>
    </p:extLst>
  </p:cSld>
  <p:clrMapOvr>
    <a:masterClrMapping/>
  </p:clrMapOvr>
  <mc:AlternateContent xmlns:mc="http://schemas.openxmlformats.org/markup-compatibility/2006" xmlns:p14="http://schemas.microsoft.com/office/powerpoint/2010/main">
    <mc:Choice Requires="p14">
      <p:transition spd="slow" p14:dur="2000" advTm="2422"/>
    </mc:Choice>
    <mc:Fallback xmlns="">
      <p:transition spd="slow" advTm="242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2600" y="133350"/>
            <a:ext cx="9982200" cy="3539430"/>
          </a:xfrm>
          <a:prstGeom prst="rect">
            <a:avLst/>
          </a:prstGeom>
          <a:noFill/>
        </p:spPr>
        <p:txBody>
          <a:bodyPr wrap="square" rtlCol="0">
            <a:spAutoFit/>
          </a:bodyPr>
          <a:lstStyle/>
          <a:p>
            <a:pPr marL="0" marR="0">
              <a:spcBef>
                <a:spcPts val="450"/>
              </a:spcBef>
              <a:spcAft>
                <a:spcPts val="0"/>
              </a:spcAft>
              <a:tabLst>
                <a:tab pos="2857500" algn="ctr"/>
              </a:tabLst>
            </a:pPr>
            <a:r>
              <a:rPr lang="en-US" sz="2800" dirty="0" smtClean="0">
                <a:latin typeface="Century Schoolbook" pitchFamily="18" charset="0"/>
                <a:ea typeface="Times New Roman"/>
                <a:cs typeface="Courier"/>
              </a:rPr>
              <a:t>102 (b) Exceptions.--</a:t>
            </a:r>
          </a:p>
          <a:p>
            <a:pPr marL="0" marR="0">
              <a:spcBef>
                <a:spcPts val="0"/>
              </a:spcBef>
              <a:spcAft>
                <a:spcPts val="0"/>
              </a:spcAft>
              <a:tabLst>
                <a:tab pos="-457200" algn="l"/>
              </a:tabLst>
            </a:pPr>
            <a:r>
              <a:rPr lang="en-US" sz="2800" dirty="0" smtClean="0">
                <a:latin typeface="Century Schoolbook" pitchFamily="18" charset="0"/>
                <a:ea typeface="Times New Roman"/>
                <a:cs typeface="Courier"/>
              </a:rPr>
              <a:t>   </a:t>
            </a:r>
            <a:r>
              <a:rPr lang="en-US" sz="2800" dirty="0">
                <a:latin typeface="Century Schoolbook" pitchFamily="18" charset="0"/>
                <a:ea typeface="Times New Roman"/>
                <a:cs typeface="Courier"/>
              </a:rPr>
              <a:t>(1) </a:t>
            </a:r>
            <a:r>
              <a:rPr lang="en-US" sz="2800" b="1" dirty="0">
                <a:solidFill>
                  <a:srgbClr val="009900"/>
                </a:solidFill>
                <a:effectLst>
                  <a:outerShdw blurRad="38100" dist="38100" dir="2700000" algn="tl">
                    <a:srgbClr val="000000">
                      <a:alpha val="43137"/>
                    </a:srgbClr>
                  </a:outerShdw>
                </a:effectLst>
                <a:latin typeface="Century Schoolbook" pitchFamily="18" charset="0"/>
                <a:ea typeface="Times New Roman"/>
                <a:cs typeface="Courier"/>
              </a:rPr>
              <a:t>Disclosures</a:t>
            </a:r>
            <a:r>
              <a:rPr lang="en-US" sz="2800" dirty="0">
                <a:latin typeface="Century Schoolbook" pitchFamily="18" charset="0"/>
                <a:ea typeface="Times New Roman"/>
                <a:cs typeface="Courier"/>
              </a:rPr>
              <a:t> made 1 year or less </a:t>
            </a:r>
            <a:r>
              <a:rPr lang="en-US" sz="2800" dirty="0" smtClean="0">
                <a:latin typeface="Century Schoolbook" pitchFamily="18" charset="0"/>
                <a:ea typeface="Times New Roman"/>
                <a:cs typeface="Courier"/>
              </a:rPr>
              <a:t>before </a:t>
            </a:r>
          </a:p>
          <a:p>
            <a:pPr marL="0" marR="0">
              <a:spcBef>
                <a:spcPts val="0"/>
              </a:spcBef>
              <a:spcAft>
                <a:spcPts val="0"/>
              </a:spcAft>
              <a:tabLst>
                <a:tab pos="-457200" algn="l"/>
              </a:tabLst>
            </a:pPr>
            <a:r>
              <a:rPr lang="en-US" sz="2800" dirty="0" smtClean="0">
                <a:latin typeface="Century Schoolbook" pitchFamily="18" charset="0"/>
                <a:ea typeface="Times New Roman"/>
                <a:cs typeface="Courier"/>
              </a:rPr>
              <a:t>the </a:t>
            </a:r>
            <a:r>
              <a:rPr lang="en-US" sz="2800" dirty="0">
                <a:latin typeface="Century Schoolbook" pitchFamily="18" charset="0"/>
                <a:ea typeface="Times New Roman"/>
                <a:cs typeface="Courier"/>
              </a:rPr>
              <a:t>effective filing date of the claimed invention.-- </a:t>
            </a:r>
          </a:p>
          <a:p>
            <a:pPr marL="0" marR="0">
              <a:spcBef>
                <a:spcPts val="0"/>
              </a:spcBef>
              <a:spcAft>
                <a:spcPts val="0"/>
              </a:spcAft>
              <a:tabLst>
                <a:tab pos="-457200" algn="l"/>
              </a:tabLst>
            </a:pPr>
            <a:r>
              <a:rPr lang="en-US" sz="2800" dirty="0">
                <a:latin typeface="Century Schoolbook" pitchFamily="18" charset="0"/>
                <a:ea typeface="Times New Roman"/>
                <a:cs typeface="Courier"/>
              </a:rPr>
              <a:t>       A </a:t>
            </a:r>
            <a:r>
              <a:rPr lang="en-US" sz="2800" b="1" dirty="0">
                <a:solidFill>
                  <a:srgbClr val="009900"/>
                </a:solidFill>
                <a:effectLst>
                  <a:outerShdw blurRad="38100" dist="38100" dir="2700000" algn="tl">
                    <a:srgbClr val="000000">
                      <a:alpha val="43137"/>
                    </a:srgbClr>
                  </a:outerShdw>
                </a:effectLst>
                <a:latin typeface="Century Schoolbook" pitchFamily="18" charset="0"/>
                <a:ea typeface="Times New Roman"/>
                <a:cs typeface="Courier"/>
              </a:rPr>
              <a:t>disclosure</a:t>
            </a:r>
            <a:r>
              <a:rPr lang="en-US" sz="2800" dirty="0">
                <a:latin typeface="Century Schoolbook" pitchFamily="18" charset="0"/>
                <a:ea typeface="Times New Roman"/>
                <a:cs typeface="Courier"/>
              </a:rPr>
              <a:t> made 1 year or less </a:t>
            </a:r>
            <a:r>
              <a:rPr lang="en-US" sz="2800" dirty="0" smtClean="0">
                <a:latin typeface="Century Schoolbook" pitchFamily="18" charset="0"/>
                <a:ea typeface="Times New Roman"/>
                <a:cs typeface="Courier"/>
              </a:rPr>
              <a:t>before </a:t>
            </a:r>
          </a:p>
          <a:p>
            <a:pPr marL="0" marR="0">
              <a:spcBef>
                <a:spcPts val="0"/>
              </a:spcBef>
              <a:spcAft>
                <a:spcPts val="0"/>
              </a:spcAft>
              <a:tabLst>
                <a:tab pos="-457200" algn="l"/>
              </a:tabLst>
            </a:pPr>
            <a:r>
              <a:rPr lang="en-US" sz="2800" dirty="0" smtClean="0">
                <a:latin typeface="Century Schoolbook" pitchFamily="18" charset="0"/>
                <a:ea typeface="Times New Roman"/>
                <a:cs typeface="Courier"/>
              </a:rPr>
              <a:t>the </a:t>
            </a:r>
            <a:r>
              <a:rPr lang="en-US" sz="2800" dirty="0">
                <a:latin typeface="Century Schoolbook" pitchFamily="18" charset="0"/>
                <a:ea typeface="Times New Roman"/>
                <a:cs typeface="Courier"/>
              </a:rPr>
              <a:t>effective filing date of a claimed </a:t>
            </a:r>
            <a:r>
              <a:rPr lang="en-US" sz="2800" dirty="0" smtClean="0">
                <a:latin typeface="Century Schoolbook" pitchFamily="18" charset="0"/>
                <a:ea typeface="Times New Roman"/>
                <a:cs typeface="Courier"/>
              </a:rPr>
              <a:t>invention </a:t>
            </a:r>
            <a:endParaRPr lang="en-US" sz="2800" dirty="0">
              <a:latin typeface="Century Schoolbook" pitchFamily="18" charset="0"/>
              <a:ea typeface="Times New Roman"/>
              <a:cs typeface="Courier"/>
            </a:endParaRPr>
          </a:p>
          <a:p>
            <a:pPr marL="0" marR="0">
              <a:spcBef>
                <a:spcPts val="0"/>
              </a:spcBef>
              <a:spcAft>
                <a:spcPts val="0"/>
              </a:spcAft>
              <a:tabLst>
                <a:tab pos="-457200" algn="l"/>
              </a:tabLst>
            </a:pPr>
            <a:r>
              <a:rPr lang="en-US" sz="2800" dirty="0">
                <a:latin typeface="Century Schoolbook" pitchFamily="18" charset="0"/>
                <a:ea typeface="Times New Roman"/>
                <a:cs typeface="Courier"/>
              </a:rPr>
              <a:t>shall not be </a:t>
            </a:r>
            <a:r>
              <a:rPr lang="en-US" sz="2800" b="1" dirty="0">
                <a:latin typeface="Century Schoolbook" pitchFamily="18" charset="0"/>
                <a:ea typeface="Times New Roman"/>
                <a:cs typeface="Courier"/>
              </a:rPr>
              <a:t>prior art </a:t>
            </a:r>
            <a:r>
              <a:rPr lang="en-US" sz="2800" dirty="0">
                <a:latin typeface="Century Schoolbook" pitchFamily="18" charset="0"/>
                <a:ea typeface="Times New Roman"/>
                <a:cs typeface="Courier"/>
              </a:rPr>
              <a:t>to the claimed invention </a:t>
            </a:r>
          </a:p>
          <a:p>
            <a:pPr marL="0" marR="0">
              <a:spcBef>
                <a:spcPts val="0"/>
              </a:spcBef>
              <a:spcAft>
                <a:spcPts val="0"/>
              </a:spcAft>
              <a:tabLst>
                <a:tab pos="-457200" algn="l"/>
              </a:tabLst>
            </a:pPr>
            <a:r>
              <a:rPr lang="en-US" sz="2800" dirty="0">
                <a:latin typeface="Century Schoolbook" pitchFamily="18" charset="0"/>
                <a:ea typeface="Times New Roman"/>
                <a:cs typeface="Courier"/>
              </a:rPr>
              <a:t>under subsection (a)(1) if--</a:t>
            </a:r>
          </a:p>
          <a:p>
            <a:pPr marL="0" marR="0">
              <a:spcBef>
                <a:spcPts val="0"/>
              </a:spcBef>
              <a:spcAft>
                <a:spcPts val="270"/>
              </a:spcAft>
              <a:tabLst>
                <a:tab pos="-457200" algn="l"/>
              </a:tabLst>
            </a:pPr>
            <a:r>
              <a:rPr lang="en-US" sz="2800" dirty="0">
                <a:latin typeface="Century Schoolbook" pitchFamily="18" charset="0"/>
                <a:ea typeface="Times New Roman"/>
                <a:cs typeface="Courier"/>
              </a:rPr>
              <a:t>      (A) the </a:t>
            </a:r>
            <a:r>
              <a:rPr lang="en-US" sz="2800" b="1" dirty="0">
                <a:solidFill>
                  <a:srgbClr val="009900"/>
                </a:solidFill>
                <a:effectLst>
                  <a:outerShdw blurRad="38100" dist="38100" dir="2700000" algn="tl">
                    <a:srgbClr val="000000">
                      <a:alpha val="43137"/>
                    </a:srgbClr>
                  </a:outerShdw>
                </a:effectLst>
                <a:latin typeface="Century Schoolbook" pitchFamily="18" charset="0"/>
                <a:ea typeface="Times New Roman"/>
                <a:cs typeface="Courier"/>
              </a:rPr>
              <a:t>disclosure</a:t>
            </a:r>
            <a:r>
              <a:rPr lang="en-US" sz="2800" dirty="0">
                <a:latin typeface="Century Schoolbook" pitchFamily="18" charset="0"/>
                <a:ea typeface="Times New Roman"/>
                <a:cs typeface="Courier"/>
              </a:rPr>
              <a:t> was made by the inventor </a:t>
            </a:r>
            <a:r>
              <a:rPr lang="en-US" sz="2800" dirty="0" smtClean="0">
                <a:latin typeface="Century Schoolbook" pitchFamily="18" charset="0"/>
                <a:ea typeface="Times New Roman"/>
                <a:cs typeface="Courier"/>
              </a:rPr>
              <a:t>...</a:t>
            </a:r>
          </a:p>
        </p:txBody>
      </p:sp>
      <p:sp>
        <p:nvSpPr>
          <p:cNvPr id="167938" name="Rectangle 2"/>
          <p:cNvSpPr>
            <a:spLocks noGrp="1" noChangeArrowheads="1"/>
          </p:cNvSpPr>
          <p:nvPr>
            <p:ph type="title"/>
          </p:nvPr>
        </p:nvSpPr>
        <p:spPr>
          <a:xfrm rot="16200000">
            <a:off x="-1363916" y="2065085"/>
            <a:ext cx="4533901" cy="1089529"/>
          </a:xfrm>
          <a:noFill/>
          <a:ln w="38100" cap="rnd">
            <a:prstDash val="sysDot"/>
          </a:ln>
        </p:spPr>
        <p:txBody>
          <a:bodyPr wrap="square">
            <a:spAutoFit/>
          </a:bodyPr>
          <a:lstStyle/>
          <a:p>
            <a:pPr>
              <a:lnSpc>
                <a:spcPct val="90000"/>
              </a:lnSpc>
            </a:pPr>
            <a:r>
              <a:rPr lang="en-US" sz="3600" dirty="0"/>
              <a:t>Old 102(b) </a:t>
            </a:r>
            <a:r>
              <a:rPr lang="en-US" sz="3600" dirty="0" smtClean="0"/>
              <a:t>v.</a:t>
            </a:r>
            <a:br>
              <a:rPr lang="en-US" sz="3600" dirty="0" smtClean="0"/>
            </a:br>
            <a:r>
              <a:rPr lang="en-US" sz="3600" dirty="0" smtClean="0"/>
              <a:t>New </a:t>
            </a:r>
            <a:r>
              <a:rPr lang="en-US" sz="3600" dirty="0"/>
              <a:t>102(a)(1),(b)(1) </a:t>
            </a:r>
          </a:p>
        </p:txBody>
      </p:sp>
      <p:sp>
        <p:nvSpPr>
          <p:cNvPr id="3" name="Rectangle 2"/>
          <p:cNvSpPr/>
          <p:nvPr/>
        </p:nvSpPr>
        <p:spPr bwMode="auto">
          <a:xfrm>
            <a:off x="3505200" y="3661053"/>
            <a:ext cx="7770368" cy="1938992"/>
          </a:xfrm>
          <a:prstGeom prst="rect">
            <a:avLst/>
          </a:prstGeom>
          <a:noFill/>
          <a:ln w="952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lang="en-US" sz="2400" dirty="0" smtClean="0">
                <a:latin typeface="Century" panose="02040604050505020304" pitchFamily="18" charset="0"/>
              </a:rPr>
              <a:t>102(a)(1) "otherwise available to the public" and</a:t>
            </a:r>
          </a:p>
          <a:p>
            <a:pPr marL="0" marR="0" indent="0" algn="l" defTabSz="914400" rtl="0" eaLnBrk="1" fontAlgn="base" latinLnBrk="0" hangingPunct="1">
              <a:lnSpc>
                <a:spcPct val="100000"/>
              </a:lnSpc>
              <a:spcBef>
                <a:spcPct val="0"/>
              </a:spcBef>
              <a:spcAft>
                <a:spcPct val="0"/>
              </a:spcAft>
              <a:buClrTx/>
              <a:buSzTx/>
              <a:buFontTx/>
              <a:buNone/>
              <a:tabLst/>
            </a:pPr>
            <a:r>
              <a:rPr lang="en-US" sz="2400" dirty="0" smtClean="0">
                <a:latin typeface="Century" panose="02040604050505020304" pitchFamily="18" charset="0"/>
              </a:rPr>
              <a:t>102(b)(1) "disclosures" </a:t>
            </a:r>
          </a:p>
          <a:p>
            <a:pPr marL="0" marR="0" indent="0" algn="l" defTabSz="914400" rtl="0" eaLnBrk="1" fontAlgn="base" latinLnBrk="0" hangingPunct="1">
              <a:lnSpc>
                <a:spcPct val="100000"/>
              </a:lnSpc>
              <a:spcBef>
                <a:spcPct val="0"/>
              </a:spcBef>
              <a:spcAft>
                <a:spcPct val="0"/>
              </a:spcAft>
              <a:buClrTx/>
              <a:buSzTx/>
              <a:buFontTx/>
              <a:buNone/>
              <a:tabLst/>
            </a:pPr>
            <a:r>
              <a:rPr lang="en-US" sz="2400" dirty="0" smtClean="0">
                <a:latin typeface="Century" panose="02040604050505020304" pitchFamily="18" charset="0"/>
              </a:rPr>
              <a:t>suggest that the activities listed in 102(a(1) </a:t>
            </a:r>
          </a:p>
          <a:p>
            <a:pPr marL="0" marR="0" indent="0" algn="l" defTabSz="914400" rtl="0" eaLnBrk="1" fontAlgn="base" latinLnBrk="0" hangingPunct="1">
              <a:lnSpc>
                <a:spcPct val="100000"/>
              </a:lnSpc>
              <a:spcBef>
                <a:spcPct val="0"/>
              </a:spcBef>
              <a:spcAft>
                <a:spcPct val="0"/>
              </a:spcAft>
              <a:buClrTx/>
              <a:buSzTx/>
              <a:buFontTx/>
              <a:buNone/>
              <a:tabLst/>
            </a:pPr>
            <a:r>
              <a:rPr lang="en-US" sz="2400" dirty="0" smtClean="0">
                <a:latin typeface="Century" panose="02040604050505020304" pitchFamily="18" charset="0"/>
              </a:rPr>
              <a:t>share the characteristics of "public </a:t>
            </a:r>
            <a:r>
              <a:rPr lang="en-US" sz="2400" dirty="0" err="1" smtClean="0">
                <a:latin typeface="Century" panose="02040604050505020304" pitchFamily="18" charset="0"/>
              </a:rPr>
              <a:t>disclourse</a:t>
            </a:r>
            <a:r>
              <a:rPr lang="en-US" sz="2400" dirty="0" smtClean="0">
                <a:latin typeface="Century" panose="02040604050505020304" pitchFamily="18" charset="0"/>
              </a:rPr>
              <a:t>" – even "on sale" activities</a:t>
            </a:r>
            <a:endParaRPr kumimoji="0" lang="en-US" sz="2400" b="0" i="0" u="none" strike="noStrike" cap="none" normalizeH="0" baseline="0" dirty="0" smtClean="0">
              <a:ln>
                <a:noFill/>
              </a:ln>
              <a:solidFill>
                <a:schemeClr val="tx1"/>
              </a:solidFill>
              <a:effectLst/>
              <a:latin typeface="Century" panose="02040604050505020304" pitchFamily="18" charset="0"/>
            </a:endParaRPr>
          </a:p>
        </p:txBody>
      </p:sp>
    </p:spTree>
    <p:extLst>
      <p:ext uri="{BB962C8B-B14F-4D97-AF65-F5344CB8AC3E}">
        <p14:creationId xmlns:p14="http://schemas.microsoft.com/office/powerpoint/2010/main" val="533264590"/>
      </p:ext>
    </p:extLst>
  </p:cSld>
  <p:clrMapOvr>
    <a:masterClrMapping/>
  </p:clrMapOvr>
  <mc:AlternateContent xmlns:mc="http://schemas.openxmlformats.org/markup-compatibility/2006" xmlns:p14="http://schemas.microsoft.com/office/powerpoint/2010/main">
    <mc:Choice Requires="p14">
      <p:transition spd="slow" p14:dur="2000" advTm="1431"/>
    </mc:Choice>
    <mc:Fallback xmlns="">
      <p:transition spd="slow" advTm="1431"/>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Notes</a:t>
            </a:r>
            <a:endParaRPr lang="en-US" dirty="0"/>
          </a:p>
        </p:txBody>
      </p:sp>
      <p:sp>
        <p:nvSpPr>
          <p:cNvPr id="3" name="Content Placeholder 2"/>
          <p:cNvSpPr>
            <a:spLocks noGrp="1"/>
          </p:cNvSpPr>
          <p:nvPr>
            <p:ph idx="1"/>
          </p:nvPr>
        </p:nvSpPr>
        <p:spPr>
          <a:xfrm>
            <a:off x="533400" y="1028055"/>
            <a:ext cx="11125200" cy="4678204"/>
          </a:xfrm>
        </p:spPr>
        <p:txBody>
          <a:bodyPr/>
          <a:lstStyle/>
          <a:p>
            <a:r>
              <a:rPr lang="en-US" sz="2600" dirty="0" err="1"/>
              <a:t>Dist</a:t>
            </a:r>
            <a:r>
              <a:rPr lang="en-US" sz="2600" dirty="0"/>
              <a:t> Ct found for PO Medicines on validity, for AI </a:t>
            </a:r>
            <a:r>
              <a:rPr lang="en-US" sz="2600" dirty="0" err="1"/>
              <a:t>Hospira</a:t>
            </a:r>
            <a:r>
              <a:rPr lang="en-US" sz="2600" dirty="0"/>
              <a:t> on infringement. Med appealed. </a:t>
            </a:r>
            <a:r>
              <a:rPr lang="en-US" sz="2600" dirty="0" err="1"/>
              <a:t>Hosp</a:t>
            </a:r>
            <a:r>
              <a:rPr lang="en-US" sz="2600" dirty="0"/>
              <a:t> cross-appealed the validity-related rulings. </a:t>
            </a:r>
            <a:endParaRPr lang="en-US" sz="2600" dirty="0" smtClean="0"/>
          </a:p>
          <a:p>
            <a:r>
              <a:rPr lang="en-US" sz="2600" dirty="0" smtClean="0"/>
              <a:t>Fed </a:t>
            </a:r>
            <a:r>
              <a:rPr lang="en-US" sz="2600" dirty="0"/>
              <a:t>Cir panel found for AI on validity and declined to review infringement. </a:t>
            </a:r>
            <a:r>
              <a:rPr lang="en-US" sz="2600" dirty="0" smtClean="0"/>
              <a:t>[n1</a:t>
            </a:r>
            <a:r>
              <a:rPr lang="en-US" sz="2600" dirty="0"/>
              <a:t>]  </a:t>
            </a:r>
            <a:r>
              <a:rPr lang="en-US" sz="2600" dirty="0" smtClean="0"/>
              <a:t>Panel </a:t>
            </a:r>
            <a:r>
              <a:rPr lang="en-US" sz="2600" dirty="0"/>
              <a:t>decision was vacated </a:t>
            </a:r>
            <a:r>
              <a:rPr lang="en-US" sz="2600" dirty="0" err="1"/>
              <a:t>en</a:t>
            </a:r>
            <a:r>
              <a:rPr lang="en-US" sz="2600" dirty="0"/>
              <a:t> banc. </a:t>
            </a:r>
            <a:r>
              <a:rPr lang="en-US" sz="2600" dirty="0" smtClean="0"/>
              <a:t>[n2]</a:t>
            </a:r>
          </a:p>
          <a:p>
            <a:endParaRPr lang="en-US" sz="1200" dirty="0"/>
          </a:p>
          <a:p>
            <a:r>
              <a:rPr lang="en-US" sz="2600" dirty="0"/>
              <a:t> [1] There is no </a:t>
            </a:r>
            <a:r>
              <a:rPr lang="en-US" sz="2600" u="sng" dirty="0"/>
              <a:t>Cardinal Chemical</a:t>
            </a:r>
            <a:r>
              <a:rPr lang="en-US" sz="2600" dirty="0"/>
              <a:t> (1991) rule about DJs on non-infringement, just on invalidity.</a:t>
            </a:r>
          </a:p>
          <a:p>
            <a:r>
              <a:rPr lang="en-US" sz="2600" dirty="0"/>
              <a:t> [2] For the rehearing, </a:t>
            </a:r>
            <a:r>
              <a:rPr lang="en-US" sz="2600" dirty="0" err="1"/>
              <a:t>Hospira</a:t>
            </a:r>
            <a:r>
              <a:rPr lang="en-US" sz="2600" dirty="0"/>
              <a:t> = appellant – first brief.</a:t>
            </a:r>
          </a:p>
          <a:p>
            <a:r>
              <a:rPr lang="en-US" sz="2600" dirty="0"/>
              <a:t>	- If PO wins the rehearing, the panel gets the infringement case back.  Any chance of settlement? </a:t>
            </a:r>
          </a:p>
          <a:p>
            <a:r>
              <a:rPr lang="en-US" sz="2600" dirty="0"/>
              <a:t>	- What are the odds that PO will ultimately win BOTH 102b and 271? {Show of hands &lt;10, 50-50, &gt;50} </a:t>
            </a:r>
          </a:p>
        </p:txBody>
      </p:sp>
      <p:sp>
        <p:nvSpPr>
          <p:cNvPr id="4" name="Action Button: Forward or Next 3">
            <a:hlinkClick r:id="" action="ppaction://hlinkshowjump?jump=nextslide" highlightClick="1"/>
          </p:cNvPr>
          <p:cNvSpPr/>
          <p:nvPr/>
        </p:nvSpPr>
        <p:spPr bwMode="auto">
          <a:xfrm>
            <a:off x="11353800" y="248920"/>
            <a:ext cx="381000" cy="457201"/>
          </a:xfrm>
          <a:prstGeom prst="actionButtonForwardNext">
            <a:avLst/>
          </a:prstGeom>
          <a:solidFill>
            <a:schemeClr val="bg2"/>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401236139"/>
      </p:ext>
    </p:extLst>
  </p:cSld>
  <p:clrMapOvr>
    <a:masterClrMapping/>
  </p:clrMapOvr>
  <mc:AlternateContent xmlns:mc="http://schemas.openxmlformats.org/markup-compatibility/2006" xmlns:p14="http://schemas.microsoft.com/office/powerpoint/2010/main">
    <mc:Choice Requires="p14">
      <p:transition spd="slow" p14:dur="2000" advTm="1673"/>
    </mc:Choice>
    <mc:Fallback xmlns="">
      <p:transition spd="slow" advTm="167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981200" y="137652"/>
            <a:ext cx="8212931" cy="1154787"/>
          </a:xfrm>
          <a:noFill/>
          <a:ln w="28575">
            <a:solidFill>
              <a:schemeClr val="tx1"/>
            </a:solidFill>
            <a:prstDash val="sysDot"/>
          </a:ln>
        </p:spPr>
        <p:txBody>
          <a:bodyPr vert="horz" wrap="square" lIns="91440" tIns="274320" rIns="91440" bIns="0" numCol="1" anchor="ctr" anchorCtr="1" compatLnSpc="1">
            <a:prstTxWarp prst="textNoShape">
              <a:avLst/>
            </a:prstTxWarp>
            <a:noAutofit/>
          </a:bodyPr>
          <a:lstStyle/>
          <a:p>
            <a:pPr>
              <a:lnSpc>
                <a:spcPts val="2000"/>
              </a:lnSpc>
            </a:pPr>
            <a:r>
              <a:rPr lang="en-US" b="1" dirty="0" err="1" smtClean="0">
                <a:latin typeface="Courier New" panose="02070309020205020404" pitchFamily="49" charset="0"/>
                <a:cs typeface="Courier New" panose="02070309020205020404" pitchFamily="49" charset="0"/>
              </a:rPr>
              <a:t>BioSig</a:t>
            </a:r>
            <a:r>
              <a:rPr lang="en-US" b="1" dirty="0" smtClean="0">
                <a:latin typeface="Courier New" panose="02070309020205020404" pitchFamily="49" charset="0"/>
                <a:cs typeface="Courier New" panose="02070309020205020404" pitchFamily="49" charset="0"/>
              </a:rPr>
              <a:t> v. Nautilus </a:t>
            </a:r>
            <a:br>
              <a:rPr lang="en-US" b="1" dirty="0" smtClean="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a:r>
            <a:br>
              <a:rPr lang="en-US" b="1" dirty="0">
                <a:latin typeface="Courier New" panose="02070309020205020404" pitchFamily="49" charset="0"/>
                <a:cs typeface="Courier New" panose="02070309020205020404" pitchFamily="49" charset="0"/>
              </a:rPr>
            </a:br>
            <a:r>
              <a:rPr lang="en-US" b="1" dirty="0" smtClean="0">
                <a:latin typeface="Courier New" panose="02070309020205020404" pitchFamily="49" charset="0"/>
                <a:cs typeface="Courier New" panose="02070309020205020404" pitchFamily="49" charset="0"/>
              </a:rPr>
              <a:t>Indefiniteness </a:t>
            </a:r>
            <a:endParaRPr lang="en-US" sz="1800" b="1" dirty="0">
              <a:latin typeface="Courier New" panose="02070309020205020404" pitchFamily="49" charset="0"/>
              <a:ea typeface="SimSun" pitchFamily="2" charset="-122"/>
              <a:cs typeface="Courier New" panose="02070309020205020404" pitchFamily="49" charset="0"/>
            </a:endParaRPr>
          </a:p>
        </p:txBody>
      </p:sp>
      <p:sp>
        <p:nvSpPr>
          <p:cNvPr id="7" name="TextBox 6"/>
          <p:cNvSpPr txBox="1"/>
          <p:nvPr/>
        </p:nvSpPr>
        <p:spPr>
          <a:xfrm>
            <a:off x="1981201" y="1371600"/>
            <a:ext cx="8231219" cy="4093428"/>
          </a:xfrm>
          <a:prstGeom prst="rect">
            <a:avLst/>
          </a:prstGeom>
          <a:noFill/>
        </p:spPr>
        <p:txBody>
          <a:bodyPr wrap="square" rtlCol="0">
            <a:spAutoFit/>
          </a:bodyPr>
          <a:lstStyle/>
          <a:p>
            <a:r>
              <a:rPr lang="en-US" sz="2800" dirty="0">
                <a:latin typeface="Century" panose="02040604050505020304" pitchFamily="18" charset="0"/>
              </a:rPr>
              <a:t>Jim asks:  </a:t>
            </a:r>
          </a:p>
          <a:p>
            <a:r>
              <a:rPr lang="en-US" sz="2800" dirty="0">
                <a:latin typeface="Century" panose="02040604050505020304" pitchFamily="18" charset="0"/>
              </a:rPr>
              <a:t>In the wake of [the Supreme Court's 2104]</a:t>
            </a:r>
          </a:p>
          <a:p>
            <a:r>
              <a:rPr lang="en-US" sz="2800" u="sng" dirty="0">
                <a:latin typeface="Century" panose="02040604050505020304" pitchFamily="18" charset="0"/>
              </a:rPr>
              <a:t>Nautilus, Inc. v. </a:t>
            </a:r>
            <a:r>
              <a:rPr lang="en-US" sz="2800" u="sng" dirty="0" err="1">
                <a:latin typeface="Century" panose="02040604050505020304" pitchFamily="18" charset="0"/>
              </a:rPr>
              <a:t>Biosig</a:t>
            </a:r>
            <a:r>
              <a:rPr lang="en-US" sz="2800" u="sng" dirty="0">
                <a:latin typeface="Century" panose="02040604050505020304" pitchFamily="18" charset="0"/>
              </a:rPr>
              <a:t> Instruments, Inc.</a:t>
            </a:r>
            <a:r>
              <a:rPr lang="en-US" sz="2800" dirty="0">
                <a:latin typeface="Century" panose="02040604050505020304" pitchFamily="18" charset="0"/>
              </a:rPr>
              <a:t>, </a:t>
            </a:r>
          </a:p>
          <a:p>
            <a:r>
              <a:rPr lang="en-US" sz="2800" dirty="0">
                <a:latin typeface="Century" panose="02040604050505020304" pitchFamily="18" charset="0"/>
              </a:rPr>
              <a:t>[and the Fed Cir decision on remand, </a:t>
            </a:r>
          </a:p>
          <a:p>
            <a:r>
              <a:rPr lang="en-US" sz="2800" u="sng" dirty="0" err="1">
                <a:latin typeface="Century" panose="02040604050505020304" pitchFamily="18" charset="0"/>
              </a:rPr>
              <a:t>Biosig</a:t>
            </a:r>
            <a:r>
              <a:rPr lang="en-US" sz="2800" u="sng" dirty="0">
                <a:latin typeface="Century" panose="02040604050505020304" pitchFamily="18" charset="0"/>
              </a:rPr>
              <a:t> v. Nautilus</a:t>
            </a:r>
            <a:r>
              <a:rPr lang="en-US" sz="2800" dirty="0">
                <a:latin typeface="Century" panose="02040604050505020304" pitchFamily="18" charset="0"/>
              </a:rPr>
              <a:t>, 4/27/15]</a:t>
            </a:r>
          </a:p>
          <a:p>
            <a:pPr lvl="1"/>
            <a:r>
              <a:rPr lang="en-US" sz="3600" dirty="0">
                <a:latin typeface="Century" panose="02040604050505020304" pitchFamily="18" charset="0"/>
              </a:rPr>
              <a:t>are attorneys finding </a:t>
            </a:r>
          </a:p>
          <a:p>
            <a:pPr lvl="1"/>
            <a:r>
              <a:rPr lang="en-US" sz="4800" b="1" dirty="0">
                <a:latin typeface="Century" panose="02040604050505020304" pitchFamily="18" charset="0"/>
              </a:rPr>
              <a:t>indefiniteness</a:t>
            </a:r>
            <a:r>
              <a:rPr lang="en-US" sz="3600" dirty="0">
                <a:latin typeface="Century" panose="02040604050505020304" pitchFamily="18" charset="0"/>
              </a:rPr>
              <a:t> </a:t>
            </a:r>
          </a:p>
          <a:p>
            <a:pPr lvl="1"/>
            <a:r>
              <a:rPr lang="en-US" sz="3600" dirty="0">
                <a:latin typeface="Century" panose="02040604050505020304" pitchFamily="18" charset="0"/>
              </a:rPr>
              <a:t>to be a more viable defense?</a:t>
            </a:r>
          </a:p>
        </p:txBody>
      </p:sp>
    </p:spTree>
    <p:extLst>
      <p:ext uri="{BB962C8B-B14F-4D97-AF65-F5344CB8AC3E}">
        <p14:creationId xmlns:p14="http://schemas.microsoft.com/office/powerpoint/2010/main" val="1182068358"/>
      </p:ext>
    </p:extLst>
  </p:cSld>
  <p:clrMapOvr>
    <a:masterClrMapping/>
  </p:clrMapOvr>
  <mc:AlternateContent xmlns:mc="http://schemas.openxmlformats.org/markup-compatibility/2006" xmlns:p14="http://schemas.microsoft.com/office/powerpoint/2010/main">
    <mc:Choice Requires="p14">
      <p:transition spd="slow" p14:dur="2000" advTm="21822"/>
    </mc:Choice>
    <mc:Fallback xmlns="">
      <p:transition spd="slow" advTm="21822"/>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and QUESTIONS?</a:t>
            </a:r>
            <a:endParaRPr lang="en-US" dirty="0"/>
          </a:p>
        </p:txBody>
      </p:sp>
      <p:sp>
        <p:nvSpPr>
          <p:cNvPr id="7" name="Content Placeholder 6"/>
          <p:cNvSpPr>
            <a:spLocks noGrp="1"/>
          </p:cNvSpPr>
          <p:nvPr>
            <p:ph idx="1"/>
          </p:nvPr>
        </p:nvSpPr>
        <p:spPr>
          <a:xfrm>
            <a:off x="1981200" y="1384300"/>
            <a:ext cx="8229600" cy="523220"/>
          </a:xfrm>
        </p:spPr>
        <p:txBody>
          <a:bodyPr/>
          <a:lstStyle/>
          <a:p>
            <a:r>
              <a:rPr lang="en-US" dirty="0" smtClean="0">
                <a:solidFill>
                  <a:srgbClr val="CCFFCC"/>
                </a:solidFill>
              </a:rPr>
              <a:t>.</a:t>
            </a:r>
            <a:endParaRPr lang="en-US" dirty="0">
              <a:solidFill>
                <a:srgbClr val="CCFFCC"/>
              </a:solidFill>
            </a:endParaRPr>
          </a:p>
        </p:txBody>
      </p:sp>
      <p:sp>
        <p:nvSpPr>
          <p:cNvPr id="11" name="Content Placeholder 2"/>
          <p:cNvSpPr txBox="1">
            <a:spLocks/>
          </p:cNvSpPr>
          <p:nvPr/>
        </p:nvSpPr>
        <p:spPr bwMode="auto">
          <a:xfrm>
            <a:off x="1752600" y="1284125"/>
            <a:ext cx="4484914" cy="523220"/>
          </a:xfrm>
          <a:prstGeom prst="rect">
            <a:avLst/>
          </a:prstGeom>
          <a:noFill/>
          <a:ln w="9525">
            <a:noFill/>
            <a:prstDash val="sysDash"/>
            <a:miter lim="800000"/>
            <a:headEnd/>
            <a:tailEnd/>
          </a:ln>
          <a:effectLst/>
        </p:spPr>
        <p:txBody>
          <a:bodyPr vert="horz" wrap="square" lIns="91440" tIns="45720" rIns="91440" bIns="45720" numCol="1" anchor="t" anchorCtr="0" compatLnSpc="1">
            <a:prstTxWarp prst="textNoShape">
              <a:avLst/>
            </a:prstTxWarp>
            <a:spAutoFit/>
          </a:bodyPr>
          <a:lstStyle>
            <a:lvl1pPr algn="l" rtl="0" fontAlgn="base">
              <a:spcBef>
                <a:spcPct val="0"/>
              </a:spcBef>
              <a:spcAft>
                <a:spcPct val="0"/>
              </a:spcAft>
              <a:defRPr sz="2800">
                <a:solidFill>
                  <a:schemeClr val="tx1"/>
                </a:solidFill>
                <a:latin typeface="+mn-lt"/>
                <a:ea typeface="+mn-ea"/>
                <a:cs typeface="+mn-cs"/>
              </a:defRPr>
            </a:lvl1pPr>
            <a:lvl2pPr marL="692150" indent="-346075" algn="l" rtl="0" fontAlgn="base">
              <a:spcBef>
                <a:spcPct val="0"/>
              </a:spcBef>
              <a:spcAft>
                <a:spcPct val="0"/>
              </a:spcAft>
              <a:buChar char="–"/>
              <a:defRPr sz="2800">
                <a:solidFill>
                  <a:schemeClr val="tx1"/>
                </a:solidFill>
                <a:latin typeface="+mn-lt"/>
                <a:cs typeface="+mn-cs"/>
              </a:defRPr>
            </a:lvl2pPr>
            <a:lvl3pPr marL="914400" indent="-222250" algn="l" rtl="0" fontAlgn="base">
              <a:spcBef>
                <a:spcPct val="0"/>
              </a:spcBef>
              <a:spcAft>
                <a:spcPct val="0"/>
              </a:spcAft>
              <a:buChar char="•"/>
              <a:defRPr sz="2400">
                <a:solidFill>
                  <a:schemeClr val="tx1"/>
                </a:solidFill>
                <a:latin typeface="+mn-lt"/>
                <a:cs typeface="+mn-cs"/>
              </a:defRPr>
            </a:lvl3pPr>
            <a:lvl4pPr marL="1260475" indent="-234950" algn="l" rtl="0" fontAlgn="base">
              <a:spcBef>
                <a:spcPct val="0"/>
              </a:spcBef>
              <a:spcAft>
                <a:spcPct val="0"/>
              </a:spcAft>
              <a:buChar char="–"/>
              <a:defRPr sz="2000">
                <a:solidFill>
                  <a:schemeClr val="tx1"/>
                </a:solidFill>
                <a:latin typeface="+mn-lt"/>
                <a:cs typeface="+mn-cs"/>
              </a:defRPr>
            </a:lvl4pPr>
            <a:lvl5pPr marL="1482725" indent="-222250" algn="l" rtl="0" fontAlgn="base">
              <a:spcBef>
                <a:spcPct val="0"/>
              </a:spcBef>
              <a:spcAft>
                <a:spcPct val="0"/>
              </a:spcAft>
              <a:buChar char="»"/>
              <a:defRPr sz="2000">
                <a:solidFill>
                  <a:schemeClr val="tx1"/>
                </a:solidFill>
                <a:latin typeface="+mn-lt"/>
                <a:cs typeface="+mn-cs"/>
              </a:defRPr>
            </a:lvl5pPr>
            <a:lvl6pPr marL="2286000" algn="l" rtl="0" fontAlgn="base">
              <a:spcBef>
                <a:spcPct val="0"/>
              </a:spcBef>
              <a:spcAft>
                <a:spcPct val="0"/>
              </a:spcAft>
              <a:buChar char="»"/>
              <a:defRPr sz="2000">
                <a:solidFill>
                  <a:schemeClr val="tx1"/>
                </a:solidFill>
                <a:latin typeface="+mn-lt"/>
                <a:cs typeface="+mn-cs"/>
              </a:defRPr>
            </a:lvl6pPr>
            <a:lvl7pPr marL="2743200" algn="l" rtl="0" fontAlgn="base">
              <a:spcBef>
                <a:spcPct val="0"/>
              </a:spcBef>
              <a:spcAft>
                <a:spcPct val="0"/>
              </a:spcAft>
              <a:buChar char="»"/>
              <a:defRPr sz="2000">
                <a:solidFill>
                  <a:schemeClr val="tx1"/>
                </a:solidFill>
                <a:latin typeface="+mn-lt"/>
                <a:cs typeface="+mn-cs"/>
              </a:defRPr>
            </a:lvl7pPr>
            <a:lvl8pPr marL="3200400" algn="l" rtl="0" fontAlgn="base">
              <a:spcBef>
                <a:spcPct val="0"/>
              </a:spcBef>
              <a:spcAft>
                <a:spcPct val="0"/>
              </a:spcAft>
              <a:buChar char="»"/>
              <a:defRPr sz="2000">
                <a:solidFill>
                  <a:schemeClr val="tx1"/>
                </a:solidFill>
                <a:latin typeface="+mn-lt"/>
                <a:cs typeface="+mn-cs"/>
              </a:defRPr>
            </a:lvl8pPr>
            <a:lvl9pPr marL="3657600" algn="l" rtl="0" fontAlgn="base">
              <a:spcBef>
                <a:spcPct val="0"/>
              </a:spcBef>
              <a:spcAft>
                <a:spcPct val="0"/>
              </a:spcAft>
              <a:buChar char="»"/>
              <a:defRPr sz="2000">
                <a:solidFill>
                  <a:schemeClr val="tx1"/>
                </a:solidFill>
                <a:latin typeface="+mn-lt"/>
                <a:cs typeface="+mn-cs"/>
              </a:defRPr>
            </a:lvl9pPr>
          </a:lstStyle>
          <a:p>
            <a:pPr marL="0" lvl="1" indent="0">
              <a:buNone/>
            </a:pPr>
            <a:r>
              <a:rPr lang="en-US" kern="0" dirty="0"/>
              <a:t>	</a:t>
            </a:r>
          </a:p>
        </p:txBody>
      </p:sp>
    </p:spTree>
    <p:extLst>
      <p:ext uri="{BB962C8B-B14F-4D97-AF65-F5344CB8AC3E}">
        <p14:creationId xmlns:p14="http://schemas.microsoft.com/office/powerpoint/2010/main" val="1400612828"/>
      </p:ext>
    </p:extLst>
  </p:cSld>
  <p:clrMapOvr>
    <a:masterClrMapping/>
  </p:clrMapOvr>
  <mc:AlternateContent xmlns:mc="http://schemas.openxmlformats.org/markup-compatibility/2006" xmlns:p14="http://schemas.microsoft.com/office/powerpoint/2010/main">
    <mc:Choice Requires="p14">
      <p:transition spd="slow" p14:dur="2000" advTm="46"/>
    </mc:Choice>
    <mc:Fallback xmlns="">
      <p:transition spd="slow" advTm="46"/>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898904" y="356277"/>
            <a:ext cx="8060531" cy="615685"/>
          </a:xfrm>
          <a:noFill/>
          <a:ln w="28575">
            <a:solidFill>
              <a:schemeClr val="tx1"/>
            </a:solidFill>
            <a:prstDash val="sysDot"/>
          </a:ln>
        </p:spPr>
        <p:txBody>
          <a:bodyPr wrap="square" tIns="274320">
            <a:noAutofit/>
          </a:bodyPr>
          <a:lstStyle/>
          <a:p>
            <a:pPr>
              <a:lnSpc>
                <a:spcPts val="2000"/>
              </a:lnSpc>
            </a:pPr>
            <a:r>
              <a:rPr lang="en-US" b="1" dirty="0" err="1" smtClean="0">
                <a:latin typeface="Courier New" panose="02070309020205020404" pitchFamily="49" charset="0"/>
                <a:cs typeface="Courier New" panose="02070309020205020404" pitchFamily="49" charset="0"/>
              </a:rPr>
              <a:t>BioSig</a:t>
            </a:r>
            <a:r>
              <a:rPr lang="en-US" b="1" dirty="0" smtClean="0">
                <a:latin typeface="Courier New" panose="02070309020205020404" pitchFamily="49" charset="0"/>
                <a:cs typeface="Courier New" panose="02070309020205020404" pitchFamily="49" charset="0"/>
              </a:rPr>
              <a:t> v. Nautilus </a:t>
            </a:r>
            <a:endParaRPr lang="en-US" sz="1800" b="1" dirty="0">
              <a:latin typeface="Courier New" panose="02070309020205020404" pitchFamily="49" charset="0"/>
              <a:ea typeface="SimSun" pitchFamily="2" charset="-122"/>
              <a:cs typeface="Courier New" panose="02070309020205020404" pitchFamily="49" charset="0"/>
            </a:endParaRPr>
          </a:p>
        </p:txBody>
      </p:sp>
      <p:sp>
        <p:nvSpPr>
          <p:cNvPr id="5" name="TextBox 4"/>
          <p:cNvSpPr txBox="1"/>
          <p:nvPr/>
        </p:nvSpPr>
        <p:spPr>
          <a:xfrm>
            <a:off x="1877513" y="1072884"/>
            <a:ext cx="8408400" cy="4363502"/>
          </a:xfrm>
          <a:prstGeom prst="rect">
            <a:avLst/>
          </a:prstGeom>
          <a:noFill/>
        </p:spPr>
        <p:txBody>
          <a:bodyPr wrap="square" rtlCol="0">
            <a:spAutoFit/>
          </a:bodyPr>
          <a:lstStyle/>
          <a:p>
            <a:pPr>
              <a:lnSpc>
                <a:spcPct val="130000"/>
              </a:lnSpc>
              <a:tabLst>
                <a:tab pos="806450" algn="l"/>
              </a:tabLst>
            </a:pPr>
            <a:r>
              <a:rPr lang="en-US" sz="2400" b="1" dirty="0">
                <a:solidFill>
                  <a:srgbClr val="C00000"/>
                </a:solidFill>
                <a:effectLst>
                  <a:outerShdw blurRad="38100" dist="38100" dir="2700000" algn="tl">
                    <a:srgbClr val="000000">
                      <a:alpha val="43137"/>
                    </a:srgbClr>
                  </a:outerShdw>
                </a:effectLst>
                <a:latin typeface="Century" panose="02040604050505020304" pitchFamily="18" charset="0"/>
              </a:rPr>
              <a:t>2014 </a:t>
            </a:r>
            <a:r>
              <a:rPr lang="en-US" sz="2400" b="1" dirty="0">
                <a:latin typeface="Century" panose="02040604050505020304" pitchFamily="18" charset="0"/>
              </a:rPr>
              <a:t> The Federal Circuit's indefiniteness standard</a:t>
            </a:r>
          </a:p>
          <a:p>
            <a:pPr>
              <a:lnSpc>
                <a:spcPct val="130000"/>
              </a:lnSpc>
              <a:tabLst>
                <a:tab pos="806450" algn="l"/>
              </a:tabLst>
            </a:pPr>
            <a:r>
              <a:rPr lang="en-US" sz="2400" b="1" dirty="0">
                <a:latin typeface="Century" panose="02040604050505020304" pitchFamily="18" charset="0"/>
              </a:rPr>
              <a:t>	</a:t>
            </a:r>
          </a:p>
          <a:p>
            <a:pPr>
              <a:lnSpc>
                <a:spcPct val="130000"/>
              </a:lnSpc>
              <a:tabLst>
                <a:tab pos="806450" algn="l"/>
              </a:tabLst>
            </a:pPr>
            <a:endParaRPr lang="en-US" sz="2400" b="1" dirty="0">
              <a:latin typeface="Century" panose="02040604050505020304" pitchFamily="18" charset="0"/>
            </a:endParaRPr>
          </a:p>
          <a:p>
            <a:pPr>
              <a:lnSpc>
                <a:spcPct val="130000"/>
              </a:lnSpc>
              <a:tabLst>
                <a:tab pos="806450" algn="l"/>
              </a:tabLst>
            </a:pPr>
            <a:r>
              <a:rPr lang="en-US" sz="2400" b="1" dirty="0">
                <a:latin typeface="Century" panose="02040604050505020304" pitchFamily="18" charset="0"/>
              </a:rPr>
              <a:t>is replaced by the Supreme Court's </a:t>
            </a:r>
            <a:r>
              <a:rPr lang="en-US" sz="2400" b="1" dirty="0" smtClean="0">
                <a:latin typeface="Century" panose="02040604050505020304" pitchFamily="18" charset="0"/>
              </a:rPr>
              <a:t>standard </a:t>
            </a:r>
            <a:endParaRPr lang="en-US" sz="2400" b="1" dirty="0">
              <a:latin typeface="Century" panose="02040604050505020304" pitchFamily="18" charset="0"/>
            </a:endParaRPr>
          </a:p>
          <a:p>
            <a:pPr>
              <a:lnSpc>
                <a:spcPct val="130000"/>
              </a:lnSpc>
              <a:tabLst>
                <a:tab pos="806450" algn="l"/>
              </a:tabLst>
            </a:pPr>
            <a:endParaRPr lang="en-US" sz="2400" b="1" dirty="0">
              <a:solidFill>
                <a:srgbClr val="C00000"/>
              </a:solidFill>
              <a:effectLst>
                <a:outerShdw blurRad="38100" dist="38100" dir="2700000" algn="tl">
                  <a:srgbClr val="000000">
                    <a:alpha val="43137"/>
                  </a:srgbClr>
                </a:outerShdw>
              </a:effectLst>
              <a:latin typeface="Century" panose="02040604050505020304" pitchFamily="18" charset="0"/>
            </a:endParaRPr>
          </a:p>
          <a:p>
            <a:pPr>
              <a:lnSpc>
                <a:spcPct val="130000"/>
              </a:lnSpc>
              <a:tabLst>
                <a:tab pos="806450" algn="l"/>
              </a:tabLst>
            </a:pPr>
            <a:r>
              <a:rPr lang="en-US" sz="2400" b="1" dirty="0">
                <a:solidFill>
                  <a:srgbClr val="C00000"/>
                </a:solidFill>
                <a:effectLst>
                  <a:outerShdw blurRad="38100" dist="38100" dir="2700000" algn="tl">
                    <a:srgbClr val="000000">
                      <a:alpha val="43137"/>
                    </a:srgbClr>
                  </a:outerShdw>
                </a:effectLst>
                <a:latin typeface="Century" panose="02040604050505020304" pitchFamily="18" charset="0"/>
              </a:rPr>
              <a:t>2015</a:t>
            </a:r>
            <a:r>
              <a:rPr lang="en-US" sz="2400" b="1" dirty="0">
                <a:latin typeface="Century" panose="02040604050505020304" pitchFamily="18" charset="0"/>
              </a:rPr>
              <a:t>  On remand, Fed Cir (Newman, </a:t>
            </a:r>
            <a:r>
              <a:rPr lang="en-US" sz="2400" b="1" dirty="0" err="1">
                <a:latin typeface="Century" panose="02040604050505020304" pitchFamily="18" charset="0"/>
              </a:rPr>
              <a:t>Schall</a:t>
            </a:r>
            <a:r>
              <a:rPr lang="en-US" sz="2400" b="1" dirty="0">
                <a:latin typeface="Century" panose="02040604050505020304" pitchFamily="18" charset="0"/>
              </a:rPr>
              <a:t>, </a:t>
            </a:r>
            <a:r>
              <a:rPr lang="en-US" sz="2400" b="1" u="sng" dirty="0">
                <a:latin typeface="Century" panose="02040604050505020304" pitchFamily="18" charset="0"/>
              </a:rPr>
              <a:t>Wallach</a:t>
            </a:r>
            <a:r>
              <a:rPr lang="en-US" sz="2400" b="1" dirty="0">
                <a:latin typeface="Century" panose="02040604050505020304" pitchFamily="18" charset="0"/>
              </a:rPr>
              <a:t>) says, </a:t>
            </a:r>
          </a:p>
          <a:p>
            <a:pPr algn="ctr">
              <a:lnSpc>
                <a:spcPct val="130000"/>
              </a:lnSpc>
              <a:tabLst>
                <a:tab pos="806450" algn="l"/>
              </a:tabLst>
            </a:pPr>
            <a:r>
              <a:rPr lang="en-US" sz="2400" b="1" dirty="0">
                <a:latin typeface="Arial" panose="020B0604020202020204" pitchFamily="34" charset="0"/>
                <a:cs typeface="Arial" panose="020B0604020202020204" pitchFamily="34" charset="0"/>
              </a:rPr>
              <a:t>Yeah, yeah, but that particular claim </a:t>
            </a:r>
          </a:p>
          <a:p>
            <a:pPr algn="ctr">
              <a:lnSpc>
                <a:spcPct val="130000"/>
              </a:lnSpc>
              <a:tabLst>
                <a:tab pos="806450" algn="l"/>
              </a:tabLst>
            </a:pPr>
            <a:r>
              <a:rPr lang="en-US" sz="2400" b="1" dirty="0">
                <a:latin typeface="Arial" panose="020B0604020202020204" pitchFamily="34" charset="0"/>
                <a:cs typeface="Arial" panose="020B0604020202020204" pitchFamily="34" charset="0"/>
              </a:rPr>
              <a:t>is </a:t>
            </a:r>
            <a:r>
              <a:rPr lang="en-US" sz="2400" b="1" dirty="0" smtClean="0">
                <a:latin typeface="Arial" panose="020B0604020202020204" pitchFamily="34" charset="0"/>
                <a:cs typeface="Arial" panose="020B0604020202020204" pitchFamily="34" charset="0"/>
              </a:rPr>
              <a:t>still  </a:t>
            </a:r>
            <a:r>
              <a:rPr lang="en-US" sz="2400" b="1" dirty="0">
                <a:latin typeface="Arial" panose="020B0604020202020204" pitchFamily="34" charset="0"/>
                <a:cs typeface="Arial" panose="020B0604020202020204" pitchFamily="34" charset="0"/>
              </a:rPr>
              <a:t>NOT </a:t>
            </a:r>
            <a:r>
              <a:rPr lang="en-US" sz="2400" b="1" dirty="0" err="1">
                <a:latin typeface="Arial" panose="020B0604020202020204" pitchFamily="34" charset="0"/>
                <a:cs typeface="Arial" panose="020B0604020202020204" pitchFamily="34" charset="0"/>
              </a:rPr>
              <a:t>INdefinite</a:t>
            </a:r>
            <a:r>
              <a:rPr lang="en-US" sz="2400" b="1" dirty="0">
                <a:latin typeface="Arial" panose="020B0604020202020204" pitchFamily="34" charset="0"/>
                <a:cs typeface="Arial" panose="020B0604020202020204" pitchFamily="34" charset="0"/>
              </a:rPr>
              <a:t>.</a:t>
            </a:r>
          </a:p>
        </p:txBody>
      </p:sp>
      <p:sp>
        <p:nvSpPr>
          <p:cNvPr id="8" name="TextBox 7"/>
          <p:cNvSpPr txBox="1"/>
          <p:nvPr/>
        </p:nvSpPr>
        <p:spPr>
          <a:xfrm>
            <a:off x="1760915" y="3124200"/>
            <a:ext cx="8641596" cy="400110"/>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OK, in </a:t>
            </a:r>
            <a:r>
              <a:rPr lang="en-US" sz="2000" b="1" u="sng" dirty="0">
                <a:latin typeface="Arial" panose="020B0604020202020204" pitchFamily="34" charset="0"/>
                <a:cs typeface="Arial" panose="020B0604020202020204" pitchFamily="34" charset="0"/>
              </a:rPr>
              <a:t>Alice we</a:t>
            </a:r>
            <a:r>
              <a:rPr lang="en-US" sz="2000" b="1" dirty="0">
                <a:latin typeface="Arial" panose="020B0604020202020204" pitchFamily="34" charset="0"/>
                <a:cs typeface="Arial" panose="020B0604020202020204" pitchFamily="34" charset="0"/>
              </a:rPr>
              <a:t> fired the HOA-TA &amp; experts. Here we rehire '</a:t>
            </a:r>
            <a:r>
              <a:rPr lang="en-US" sz="2000" b="1" dirty="0" err="1">
                <a:latin typeface="Arial" panose="020B0604020202020204" pitchFamily="34" charset="0"/>
                <a:cs typeface="Arial" panose="020B0604020202020204" pitchFamily="34" charset="0"/>
              </a:rPr>
              <a:t>em</a:t>
            </a:r>
            <a:r>
              <a:rPr lang="en-US" sz="2000" b="1" dirty="0">
                <a:latin typeface="Arial" panose="020B0604020202020204" pitchFamily="34" charset="0"/>
                <a:cs typeface="Arial" panose="020B0604020202020204" pitchFamily="34" charset="0"/>
              </a:rPr>
              <a:t> (P/T)."</a:t>
            </a:r>
            <a:endParaRPr lang="en-US" sz="2000" dirty="0">
              <a:latin typeface="Arial" panose="020B0604020202020204" pitchFamily="34" charset="0"/>
              <a:cs typeface="Arial" panose="020B0604020202020204" pitchFamily="34" charset="0"/>
            </a:endParaRPr>
          </a:p>
        </p:txBody>
      </p:sp>
      <p:sp>
        <p:nvSpPr>
          <p:cNvPr id="12" name="TextBox 11"/>
          <p:cNvSpPr txBox="1"/>
          <p:nvPr/>
        </p:nvSpPr>
        <p:spPr>
          <a:xfrm>
            <a:off x="1898904" y="1752600"/>
            <a:ext cx="8408400" cy="707886"/>
          </a:xfrm>
          <a:prstGeom prst="rect">
            <a:avLst/>
          </a:prstGeom>
          <a:noFill/>
        </p:spPr>
        <p:txBody>
          <a:bodyPr wrap="square" rtlCol="0">
            <a:spAutoFit/>
          </a:bodyPr>
          <a:lstStyle/>
          <a:p>
            <a:pPr algn="ctr"/>
            <a:r>
              <a:rPr lang="en-US" sz="2000" b="1" dirty="0" smtClean="0">
                <a:latin typeface="Arial" panose="020B0604020202020204" pitchFamily="34" charset="0"/>
                <a:cs typeface="Arial" panose="020B0604020202020204" pitchFamily="34" charset="0"/>
              </a:rPr>
              <a:t>Almost always: </a:t>
            </a:r>
            <a:r>
              <a:rPr lang="en-US" sz="2000" b="1" dirty="0">
                <a:latin typeface="Arial" panose="020B0604020202020204" pitchFamily="34" charset="0"/>
                <a:cs typeface="Arial" panose="020B0604020202020204" pitchFamily="34" charset="0"/>
              </a:rPr>
              <a:t>"Find a 4 leaf clover: it'll be easier" [PO wins]</a:t>
            </a:r>
          </a:p>
          <a:p>
            <a:pPr algn="ctr"/>
            <a:r>
              <a:rPr lang="en-US" sz="2000" b="1" dirty="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Rarely: </a:t>
            </a:r>
            <a:r>
              <a:rPr lang="en-US" sz="2000" b="1" dirty="0" err="1" smtClean="0">
                <a:latin typeface="Arial" panose="020B0604020202020204" pitchFamily="34" charset="0"/>
                <a:cs typeface="Arial" panose="020B0604020202020204" pitchFamily="34" charset="0"/>
              </a:rPr>
              <a:t>m+f</a:t>
            </a:r>
            <a:r>
              <a:rPr lang="en-US" sz="2000" b="1" dirty="0" smtClean="0">
                <a:latin typeface="Arial" panose="020B0604020202020204" pitchFamily="34" charset="0"/>
                <a:cs typeface="Arial" panose="020B0604020202020204" pitchFamily="34" charset="0"/>
              </a:rPr>
              <a:t> claim has </a:t>
            </a:r>
            <a:r>
              <a:rPr lang="en-US" sz="2000" b="1" dirty="0" err="1" smtClean="0">
                <a:latin typeface="Arial" panose="020B0604020202020204" pitchFamily="34" charset="0"/>
                <a:cs typeface="Arial" panose="020B0604020202020204" pitchFamily="34" charset="0"/>
              </a:rPr>
              <a:t>insuff</a:t>
            </a:r>
            <a:r>
              <a:rPr lang="en-US" sz="2000" b="1" dirty="0" smtClean="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s</a:t>
            </a:r>
            <a:r>
              <a:rPr lang="en-US" sz="2000" b="1" dirty="0" smtClean="0">
                <a:latin typeface="Arial" panose="020B0604020202020204" pitchFamily="34" charset="0"/>
                <a:cs typeface="Arial" panose="020B0604020202020204" pitchFamily="34" charset="0"/>
              </a:rPr>
              <a:t>tructure or  "?&gt;$%*#??" </a:t>
            </a:r>
            <a:r>
              <a:rPr lang="en-US" sz="2000" b="1" dirty="0">
                <a:latin typeface="Arial" panose="020B0604020202020204" pitchFamily="34" charset="0"/>
                <a:cs typeface="Arial" panose="020B0604020202020204" pitchFamily="34" charset="0"/>
              </a:rPr>
              <a:t>[AI wins]</a:t>
            </a:r>
          </a:p>
        </p:txBody>
      </p:sp>
      <p:sp>
        <p:nvSpPr>
          <p:cNvPr id="11" name="Oval 10"/>
          <p:cNvSpPr/>
          <p:nvPr/>
        </p:nvSpPr>
        <p:spPr bwMode="auto">
          <a:xfrm>
            <a:off x="5402318" y="4953000"/>
            <a:ext cx="1150882" cy="533400"/>
          </a:xfrm>
          <a:prstGeom prst="ellipse">
            <a:avLst/>
          </a:prstGeom>
          <a:noFill/>
          <a:ln w="38100"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4" name="Oval 13"/>
          <p:cNvSpPr/>
          <p:nvPr/>
        </p:nvSpPr>
        <p:spPr bwMode="auto">
          <a:xfrm>
            <a:off x="3413634" y="4343400"/>
            <a:ext cx="1767966" cy="624063"/>
          </a:xfrm>
          <a:prstGeom prst="ellipse">
            <a:avLst/>
          </a:prstGeom>
          <a:noFill/>
          <a:ln w="38100"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5" name="TextBox 14"/>
          <p:cNvSpPr txBox="1"/>
          <p:nvPr/>
        </p:nvSpPr>
        <p:spPr>
          <a:xfrm>
            <a:off x="2101048" y="1722552"/>
            <a:ext cx="7957352" cy="737934"/>
          </a:xfrm>
          <a:prstGeom prst="rect">
            <a:avLst/>
          </a:prstGeom>
          <a:solidFill>
            <a:srgbClr val="CCFFCC"/>
          </a:solidFill>
        </p:spPr>
        <p:txBody>
          <a:bodyPr wrap="square" rtlCol="0">
            <a:noAutofit/>
          </a:bodyPr>
          <a:lstStyle/>
          <a:p>
            <a:pPr algn="ctr"/>
            <a:r>
              <a:rPr lang="en-US" sz="24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“insolubly ambiguous” or</a:t>
            </a:r>
          </a:p>
          <a:p>
            <a:pPr algn="ctr"/>
            <a:r>
              <a:rPr lang="en-US" sz="24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“not amenable to construction"</a:t>
            </a:r>
          </a:p>
        </p:txBody>
      </p:sp>
      <p:sp>
        <p:nvSpPr>
          <p:cNvPr id="16" name="TextBox 15"/>
          <p:cNvSpPr txBox="1"/>
          <p:nvPr/>
        </p:nvSpPr>
        <p:spPr>
          <a:xfrm>
            <a:off x="1829384" y="3124200"/>
            <a:ext cx="8500680" cy="461665"/>
          </a:xfrm>
          <a:prstGeom prst="rect">
            <a:avLst/>
          </a:prstGeom>
          <a:solidFill>
            <a:srgbClr val="CCFFCC"/>
          </a:solidFill>
        </p:spPr>
        <p:txBody>
          <a:bodyPr wrap="square" rtlCol="0">
            <a:noAutofit/>
          </a:bodyPr>
          <a:lstStyle/>
          <a:p>
            <a:pPr algn="ctr"/>
            <a:r>
              <a:rPr lang="en-US" sz="24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“reasonable certainty"</a:t>
            </a:r>
          </a:p>
        </p:txBody>
      </p:sp>
    </p:spTree>
    <p:custDataLst>
      <p:tags r:id="rId1"/>
    </p:custDataLst>
    <p:extLst>
      <p:ext uri="{BB962C8B-B14F-4D97-AF65-F5344CB8AC3E}">
        <p14:creationId xmlns:p14="http://schemas.microsoft.com/office/powerpoint/2010/main" val="3938321611"/>
      </p:ext>
    </p:extLst>
  </p:cSld>
  <p:clrMapOvr>
    <a:masterClrMapping/>
  </p:clrMapOvr>
  <mc:AlternateContent xmlns:mc="http://schemas.openxmlformats.org/markup-compatibility/2006" xmlns:p14="http://schemas.microsoft.com/office/powerpoint/2010/main">
    <mc:Choice Requires="p14">
      <p:transition spd="slow" p14:dur="2000" advTm="71164"/>
    </mc:Choice>
    <mc:Fallback xmlns="">
      <p:transition spd="slow" advTm="71164"/>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14"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373764"/>
            <a:ext cx="11887200" cy="1233671"/>
          </a:xfrm>
          <a:noFill/>
          <a:ln w="28575">
            <a:solidFill>
              <a:schemeClr val="tx1"/>
            </a:solidFill>
            <a:prstDash val="sysDot"/>
          </a:ln>
        </p:spPr>
        <p:txBody>
          <a:bodyPr wrap="square">
            <a:spAutoFit/>
          </a:bodyPr>
          <a:lstStyle/>
          <a:p>
            <a:pPr>
              <a:lnSpc>
                <a:spcPts val="4400"/>
              </a:lnSpc>
            </a:pPr>
            <a:r>
              <a:rPr lang="en-US" sz="4000" b="1" dirty="0" smtClean="0">
                <a:latin typeface="Courier New" panose="02070309020205020404" pitchFamily="49" charset="0"/>
                <a:cs typeface="Courier New" panose="02070309020205020404" pitchFamily="49" charset="0"/>
              </a:rPr>
              <a:t>Supreme Court's </a:t>
            </a:r>
            <a:r>
              <a:rPr lang="en-US" sz="4000" b="1" u="sng" dirty="0" smtClean="0">
                <a:latin typeface="Courier New" panose="02070309020205020404" pitchFamily="49" charset="0"/>
                <a:cs typeface="Courier New" panose="02070309020205020404" pitchFamily="49" charset="0"/>
              </a:rPr>
              <a:t>Nautilus v. </a:t>
            </a:r>
            <a:r>
              <a:rPr lang="en-US" sz="4000" b="1" u="sng" dirty="0" err="1" smtClean="0">
                <a:latin typeface="Courier New" panose="02070309020205020404" pitchFamily="49" charset="0"/>
                <a:cs typeface="Courier New" panose="02070309020205020404" pitchFamily="49" charset="0"/>
              </a:rPr>
              <a:t>Biosig</a:t>
            </a:r>
            <a:r>
              <a:rPr lang="en-US" sz="4000" b="1" dirty="0">
                <a:latin typeface="Courier New" panose="02070309020205020404" pitchFamily="49" charset="0"/>
                <a:cs typeface="Courier New" panose="02070309020205020404" pitchFamily="49" charset="0"/>
              </a:rPr>
              <a:t/>
            </a:r>
            <a:br>
              <a:rPr lang="en-US" sz="4000" b="1" dirty="0">
                <a:latin typeface="Courier New" panose="02070309020205020404" pitchFamily="49" charset="0"/>
                <a:cs typeface="Courier New" panose="02070309020205020404" pitchFamily="49" charset="0"/>
              </a:rPr>
            </a:br>
            <a:r>
              <a:rPr lang="en-US" sz="4000" b="1" dirty="0" smtClean="0">
                <a:latin typeface="Courier New" panose="02070309020205020404" pitchFamily="49" charset="0"/>
                <a:cs typeface="Courier New" panose="02070309020205020404" pitchFamily="49" charset="0"/>
              </a:rPr>
              <a:t>"reasonable certainty" standard </a:t>
            </a:r>
            <a:endParaRPr lang="en-US" sz="1600" b="1" dirty="0">
              <a:latin typeface="Courier New" panose="02070309020205020404" pitchFamily="49" charset="0"/>
              <a:ea typeface="SimSun" pitchFamily="2" charset="-122"/>
              <a:cs typeface="Courier New" panose="02070309020205020404" pitchFamily="49" charset="0"/>
            </a:endParaRPr>
          </a:p>
        </p:txBody>
      </p:sp>
      <p:sp>
        <p:nvSpPr>
          <p:cNvPr id="5" name="TextBox 4"/>
          <p:cNvSpPr txBox="1"/>
          <p:nvPr/>
        </p:nvSpPr>
        <p:spPr>
          <a:xfrm>
            <a:off x="1066800" y="1828800"/>
            <a:ext cx="10034000" cy="3539430"/>
          </a:xfrm>
          <a:prstGeom prst="rect">
            <a:avLst/>
          </a:prstGeom>
          <a:noFill/>
        </p:spPr>
        <p:txBody>
          <a:bodyPr wrap="square" rtlCol="0">
            <a:spAutoFit/>
          </a:bodyPr>
          <a:lstStyle/>
          <a:p>
            <a:pPr>
              <a:tabLst>
                <a:tab pos="806450" algn="l"/>
              </a:tabLst>
            </a:pPr>
            <a:r>
              <a:rPr lang="en-US" sz="2400" b="1" dirty="0">
                <a:latin typeface="Century" panose="02040604050505020304" pitchFamily="18" charset="0"/>
                <a:cs typeface="Arial" panose="020B0604020202020204" pitchFamily="34" charset="0"/>
              </a:rPr>
              <a:t>[W]e hold that </a:t>
            </a:r>
            <a:r>
              <a:rPr lang="en-US" sz="2400" b="1" strike="dblStrike" dirty="0">
                <a:latin typeface="Century" panose="02040604050505020304" pitchFamily="18" charset="0"/>
                <a:cs typeface="Arial" panose="020B0604020202020204" pitchFamily="34" charset="0"/>
              </a:rPr>
              <a:t>a patent</a:t>
            </a:r>
            <a:r>
              <a:rPr lang="en-US" sz="2400" b="1" dirty="0">
                <a:latin typeface="Century" panose="02040604050505020304" pitchFamily="18" charset="0"/>
                <a:cs typeface="Arial" panose="020B0604020202020204" pitchFamily="34" charset="0"/>
              </a:rPr>
              <a:t> </a:t>
            </a:r>
            <a:r>
              <a:rPr lang="en-US" sz="2400" b="1" dirty="0" smtClean="0">
                <a:latin typeface="Century" panose="02040604050505020304" pitchFamily="18" charset="0"/>
                <a:cs typeface="Arial" panose="020B0604020202020204" pitchFamily="34" charset="0"/>
              </a:rPr>
              <a:t>[</a:t>
            </a:r>
            <a:r>
              <a:rPr lang="en-US" sz="2400" b="1" i="1" dirty="0" smtClean="0">
                <a:latin typeface="Century" panose="02040604050505020304" pitchFamily="18" charset="0"/>
                <a:cs typeface="Arial" panose="020B0604020202020204" pitchFamily="34" charset="0"/>
              </a:rPr>
              <a:t>a claim</a:t>
            </a:r>
            <a:r>
              <a:rPr lang="en-US" sz="2400" b="1" dirty="0" smtClean="0">
                <a:latin typeface="Century" panose="02040604050505020304" pitchFamily="18" charset="0"/>
                <a:cs typeface="Arial" panose="020B0604020202020204" pitchFamily="34" charset="0"/>
              </a:rPr>
              <a:t>] is </a:t>
            </a:r>
            <a:r>
              <a:rPr lang="en-US" sz="2400" b="1" dirty="0">
                <a:latin typeface="Century" panose="02040604050505020304" pitchFamily="18" charset="0"/>
                <a:cs typeface="Arial" panose="020B0604020202020204" pitchFamily="34" charset="0"/>
              </a:rPr>
              <a:t>invalid for indefiniteness </a:t>
            </a:r>
          </a:p>
          <a:p>
            <a:pPr>
              <a:tabLst>
                <a:tab pos="806450" algn="l"/>
              </a:tabLst>
            </a:pPr>
            <a:r>
              <a:rPr lang="en-US" sz="2400" b="1" dirty="0">
                <a:latin typeface="Century" panose="02040604050505020304" pitchFamily="18" charset="0"/>
                <a:cs typeface="Arial" panose="020B0604020202020204" pitchFamily="34" charset="0"/>
              </a:rPr>
              <a:t>if </a:t>
            </a:r>
            <a:r>
              <a:rPr lang="en-US" sz="2400" b="1" strike="dblStrike" dirty="0">
                <a:latin typeface="Century" panose="02040604050505020304" pitchFamily="18" charset="0"/>
                <a:cs typeface="Arial" panose="020B0604020202020204" pitchFamily="34" charset="0"/>
              </a:rPr>
              <a:t>its </a:t>
            </a:r>
            <a:r>
              <a:rPr lang="en-US" sz="2400" b="1" strike="dblStrike" dirty="0" smtClean="0">
                <a:latin typeface="Century" panose="02040604050505020304" pitchFamily="18" charset="0"/>
                <a:cs typeface="Arial" panose="020B0604020202020204" pitchFamily="34" charset="0"/>
              </a:rPr>
              <a:t>claims</a:t>
            </a:r>
            <a:r>
              <a:rPr lang="en-US" sz="2400" b="1" dirty="0" smtClean="0">
                <a:solidFill>
                  <a:srgbClr val="FF0000"/>
                </a:solidFill>
                <a:latin typeface="Century" panose="02040604050505020304" pitchFamily="18" charset="0"/>
                <a:cs typeface="Arial" panose="020B0604020202020204" pitchFamily="34" charset="0"/>
              </a:rPr>
              <a:t> </a:t>
            </a:r>
            <a:r>
              <a:rPr lang="en-US" sz="2400" b="1" dirty="0" smtClean="0">
                <a:latin typeface="Century" panose="02040604050505020304" pitchFamily="18" charset="0"/>
                <a:cs typeface="Arial" panose="020B0604020202020204" pitchFamily="34" charset="0"/>
              </a:rPr>
              <a:t>[</a:t>
            </a:r>
            <a:r>
              <a:rPr lang="en-US" sz="2400" b="1" i="1" dirty="0" smtClean="0">
                <a:latin typeface="Century" panose="02040604050505020304" pitchFamily="18" charset="0"/>
                <a:cs typeface="Arial" panose="020B0604020202020204" pitchFamily="34" charset="0"/>
              </a:rPr>
              <a:t>it</a:t>
            </a:r>
            <a:r>
              <a:rPr lang="en-US" sz="2400" b="1" dirty="0" smtClean="0">
                <a:latin typeface="Century" panose="02040604050505020304" pitchFamily="18" charset="0"/>
                <a:cs typeface="Arial" panose="020B0604020202020204" pitchFamily="34" charset="0"/>
              </a:rPr>
              <a:t>], </a:t>
            </a:r>
            <a:endParaRPr lang="en-US" sz="2400" b="1" dirty="0">
              <a:latin typeface="Century" panose="02040604050505020304" pitchFamily="18" charset="0"/>
              <a:cs typeface="Arial" panose="020B0604020202020204" pitchFamily="34" charset="0"/>
            </a:endParaRPr>
          </a:p>
          <a:p>
            <a:pPr>
              <a:tabLst>
                <a:tab pos="806450" algn="l"/>
              </a:tabLst>
            </a:pPr>
            <a:r>
              <a:rPr lang="en-US" sz="2400" b="1" dirty="0">
                <a:latin typeface="Century" panose="02040604050505020304" pitchFamily="18" charset="0"/>
                <a:cs typeface="Arial" panose="020B0604020202020204" pitchFamily="34" charset="0"/>
              </a:rPr>
              <a:t>read in light of </a:t>
            </a:r>
          </a:p>
          <a:p>
            <a:pPr>
              <a:tabLst>
                <a:tab pos="806450" algn="l"/>
              </a:tabLst>
            </a:pPr>
            <a:r>
              <a:rPr lang="en-US" sz="2400" b="1" dirty="0">
                <a:latin typeface="Century" panose="02040604050505020304" pitchFamily="18" charset="0"/>
                <a:cs typeface="Arial" panose="020B0604020202020204" pitchFamily="34" charset="0"/>
              </a:rPr>
              <a:t>	the specification </a:t>
            </a:r>
            <a:r>
              <a:rPr lang="en-US" sz="2400" b="1" dirty="0" smtClean="0">
                <a:latin typeface="Century" panose="02040604050505020304" pitchFamily="18" charset="0"/>
                <a:cs typeface="Arial" panose="020B0604020202020204" pitchFamily="34" charset="0"/>
              </a:rPr>
              <a:t>[</a:t>
            </a:r>
            <a:r>
              <a:rPr lang="en-US" sz="2400" b="1" strike="dblStrike" dirty="0" smtClean="0">
                <a:latin typeface="Century" panose="02040604050505020304" pitchFamily="18" charset="0"/>
                <a:cs typeface="Arial" panose="020B0604020202020204" pitchFamily="34" charset="0"/>
              </a:rPr>
              <a:t>delineating </a:t>
            </a:r>
            <a:r>
              <a:rPr lang="en-US" sz="2400" b="1" strike="dblStrike" dirty="0">
                <a:latin typeface="Century" panose="02040604050505020304" pitchFamily="18" charset="0"/>
                <a:cs typeface="Arial" panose="020B0604020202020204" pitchFamily="34" charset="0"/>
              </a:rPr>
              <a:t>the </a:t>
            </a:r>
            <a:r>
              <a:rPr lang="en-US" sz="2400" b="1" strike="dblStrike" dirty="0" smtClean="0">
                <a:latin typeface="Century" panose="02040604050505020304" pitchFamily="18" charset="0"/>
                <a:cs typeface="Arial" panose="020B0604020202020204" pitchFamily="34" charset="0"/>
              </a:rPr>
              <a:t>patent</a:t>
            </a:r>
            <a:r>
              <a:rPr lang="en-US" sz="2400" b="1" dirty="0" smtClean="0">
                <a:latin typeface="Century" panose="02040604050505020304" pitchFamily="18" charset="0"/>
                <a:cs typeface="Arial" panose="020B0604020202020204" pitchFamily="34" charset="0"/>
              </a:rPr>
              <a:t>], </a:t>
            </a:r>
            <a:r>
              <a:rPr lang="en-US" sz="2400" b="1" dirty="0">
                <a:latin typeface="Century" panose="02040604050505020304" pitchFamily="18" charset="0"/>
                <a:cs typeface="Arial" panose="020B0604020202020204" pitchFamily="34" charset="0"/>
              </a:rPr>
              <a:t>and </a:t>
            </a:r>
          </a:p>
          <a:p>
            <a:pPr>
              <a:tabLst>
                <a:tab pos="806450" algn="l"/>
              </a:tabLst>
            </a:pPr>
            <a:r>
              <a:rPr lang="en-US" sz="2400" b="1" dirty="0">
                <a:latin typeface="Century" panose="02040604050505020304" pitchFamily="18" charset="0"/>
                <a:cs typeface="Arial" panose="020B0604020202020204" pitchFamily="34" charset="0"/>
              </a:rPr>
              <a:t>	the prosecution history, </a:t>
            </a:r>
          </a:p>
          <a:p>
            <a:pPr>
              <a:tabLst>
                <a:tab pos="806450" algn="l"/>
              </a:tabLst>
            </a:pPr>
            <a:r>
              <a:rPr lang="en-US" sz="2400" b="1" dirty="0">
                <a:solidFill>
                  <a:srgbClr val="009900"/>
                </a:solidFill>
                <a:effectLst>
                  <a:outerShdw blurRad="38100" dist="38100" dir="2700000" algn="tl">
                    <a:srgbClr val="000000">
                      <a:alpha val="43137"/>
                    </a:srgbClr>
                  </a:outerShdw>
                </a:effectLst>
                <a:latin typeface="Century" panose="02040604050505020304" pitchFamily="18" charset="0"/>
                <a:cs typeface="Arial" panose="020B0604020202020204" pitchFamily="34" charset="0"/>
              </a:rPr>
              <a:t>f</a:t>
            </a:r>
            <a:r>
              <a:rPr lang="en-US" sz="2400" b="1" dirty="0" smtClean="0">
                <a:solidFill>
                  <a:srgbClr val="009900"/>
                </a:solidFill>
                <a:effectLst>
                  <a:outerShdw blurRad="38100" dist="38100" dir="2700000" algn="tl">
                    <a:srgbClr val="000000">
                      <a:alpha val="43137"/>
                    </a:srgbClr>
                  </a:outerShdw>
                </a:effectLst>
                <a:latin typeface="Century" panose="02040604050505020304" pitchFamily="18" charset="0"/>
                <a:cs typeface="Arial" panose="020B0604020202020204" pitchFamily="34" charset="0"/>
              </a:rPr>
              <a:t>ail</a:t>
            </a:r>
            <a:r>
              <a:rPr lang="en-US" sz="2400" b="1" dirty="0" smtClean="0">
                <a:effectLst>
                  <a:outerShdw blurRad="38100" dist="38100" dir="2700000" algn="tl">
                    <a:srgbClr val="000000">
                      <a:alpha val="43137"/>
                    </a:srgbClr>
                  </a:outerShdw>
                </a:effectLst>
                <a:latin typeface="Century" panose="02040604050505020304" pitchFamily="18" charset="0"/>
                <a:cs typeface="Arial" panose="020B0604020202020204" pitchFamily="34" charset="0"/>
              </a:rPr>
              <a:t>[s]</a:t>
            </a:r>
            <a:r>
              <a:rPr lang="en-US" sz="2400" b="1" dirty="0" smtClean="0">
                <a:solidFill>
                  <a:srgbClr val="009900"/>
                </a:solidFill>
                <a:effectLst>
                  <a:outerShdw blurRad="38100" dist="38100" dir="2700000" algn="tl">
                    <a:srgbClr val="000000">
                      <a:alpha val="43137"/>
                    </a:srgbClr>
                  </a:outerShdw>
                </a:effectLst>
                <a:latin typeface="Century" panose="02040604050505020304" pitchFamily="18" charset="0"/>
                <a:cs typeface="Arial" panose="020B0604020202020204" pitchFamily="34" charset="0"/>
              </a:rPr>
              <a:t> </a:t>
            </a:r>
            <a:r>
              <a:rPr lang="en-US" sz="2400" b="1" dirty="0">
                <a:solidFill>
                  <a:srgbClr val="009900"/>
                </a:solidFill>
                <a:effectLst>
                  <a:outerShdw blurRad="38100" dist="38100" dir="2700000" algn="tl">
                    <a:srgbClr val="000000">
                      <a:alpha val="43137"/>
                    </a:srgbClr>
                  </a:outerShdw>
                </a:effectLst>
                <a:latin typeface="Century" panose="02040604050505020304" pitchFamily="18" charset="0"/>
                <a:cs typeface="Arial" panose="020B0604020202020204" pitchFamily="34" charset="0"/>
              </a:rPr>
              <a:t>to inform</a:t>
            </a:r>
            <a:r>
              <a:rPr lang="en-US" sz="2400" b="1" dirty="0">
                <a:latin typeface="Century" panose="02040604050505020304" pitchFamily="18" charset="0"/>
                <a:cs typeface="Arial" panose="020B0604020202020204" pitchFamily="34" charset="0"/>
              </a:rPr>
              <a:t>, </a:t>
            </a:r>
          </a:p>
          <a:p>
            <a:pPr>
              <a:tabLst>
                <a:tab pos="806450" algn="l"/>
              </a:tabLst>
            </a:pPr>
            <a:r>
              <a:rPr lang="en-US" sz="2400" b="1" dirty="0">
                <a:latin typeface="Century" panose="02040604050505020304" pitchFamily="18" charset="0"/>
                <a:cs typeface="Arial" panose="020B0604020202020204" pitchFamily="34" charset="0"/>
              </a:rPr>
              <a:t>with </a:t>
            </a:r>
            <a:r>
              <a:rPr lang="en-US" sz="3200" b="1" dirty="0">
                <a:solidFill>
                  <a:srgbClr val="009900"/>
                </a:solidFill>
                <a:effectLst>
                  <a:outerShdw blurRad="38100" dist="38100" dir="2700000" algn="tl">
                    <a:srgbClr val="000000">
                      <a:alpha val="43137"/>
                    </a:srgbClr>
                  </a:outerShdw>
                </a:effectLst>
                <a:latin typeface="Century" panose="02040604050505020304" pitchFamily="18" charset="0"/>
                <a:cs typeface="Arial" panose="020B0604020202020204" pitchFamily="34" charset="0"/>
              </a:rPr>
              <a:t>reasonable certainty</a:t>
            </a:r>
            <a:r>
              <a:rPr lang="en-US" sz="3200" b="1" dirty="0">
                <a:latin typeface="Century" panose="02040604050505020304" pitchFamily="18" charset="0"/>
                <a:cs typeface="Arial" panose="020B0604020202020204" pitchFamily="34" charset="0"/>
              </a:rPr>
              <a:t>, </a:t>
            </a:r>
          </a:p>
          <a:p>
            <a:pPr>
              <a:tabLst>
                <a:tab pos="806450" algn="l"/>
              </a:tabLst>
            </a:pPr>
            <a:r>
              <a:rPr lang="en-US" sz="2400" b="1" dirty="0">
                <a:latin typeface="Century" panose="02040604050505020304" pitchFamily="18" charset="0"/>
                <a:cs typeface="Arial" panose="020B0604020202020204" pitchFamily="34" charset="0"/>
              </a:rPr>
              <a:t>those </a:t>
            </a:r>
            <a:r>
              <a:rPr lang="en-US" sz="2400" b="1" dirty="0">
                <a:solidFill>
                  <a:srgbClr val="009900"/>
                </a:solidFill>
                <a:effectLst>
                  <a:outerShdw blurRad="38100" dist="38100" dir="2700000" algn="tl">
                    <a:srgbClr val="000000">
                      <a:alpha val="43137"/>
                    </a:srgbClr>
                  </a:outerShdw>
                </a:effectLst>
                <a:latin typeface="Century" panose="02040604050505020304" pitchFamily="18" charset="0"/>
                <a:cs typeface="Arial" panose="020B0604020202020204" pitchFamily="34" charset="0"/>
              </a:rPr>
              <a:t>skilled in the art </a:t>
            </a:r>
          </a:p>
          <a:p>
            <a:pPr>
              <a:tabLst>
                <a:tab pos="806450" algn="l"/>
              </a:tabLst>
            </a:pPr>
            <a:r>
              <a:rPr lang="en-US" sz="2400" b="1" dirty="0">
                <a:solidFill>
                  <a:srgbClr val="009900"/>
                </a:solidFill>
                <a:effectLst>
                  <a:outerShdw blurRad="38100" dist="38100" dir="2700000" algn="tl">
                    <a:srgbClr val="000000">
                      <a:alpha val="43137"/>
                    </a:srgbClr>
                  </a:outerShdw>
                </a:effectLst>
                <a:latin typeface="Century" panose="02040604050505020304" pitchFamily="18" charset="0"/>
                <a:cs typeface="Arial" panose="020B0604020202020204" pitchFamily="34" charset="0"/>
              </a:rPr>
              <a:t>	</a:t>
            </a:r>
            <a:r>
              <a:rPr lang="en-US" sz="2400" b="1" dirty="0">
                <a:latin typeface="Century" panose="02040604050505020304" pitchFamily="18" charset="0"/>
                <a:cs typeface="Arial" panose="020B0604020202020204" pitchFamily="34" charset="0"/>
              </a:rPr>
              <a:t>about the </a:t>
            </a:r>
            <a:r>
              <a:rPr lang="en-US" sz="2400" b="1" dirty="0">
                <a:solidFill>
                  <a:srgbClr val="009900"/>
                </a:solidFill>
                <a:effectLst>
                  <a:outerShdw blurRad="38100" dist="38100" dir="2700000" algn="tl">
                    <a:srgbClr val="000000">
                      <a:alpha val="43137"/>
                    </a:srgbClr>
                  </a:outerShdw>
                </a:effectLst>
                <a:latin typeface="Century" panose="02040604050505020304" pitchFamily="18" charset="0"/>
                <a:cs typeface="Arial" panose="020B0604020202020204" pitchFamily="34" charset="0"/>
              </a:rPr>
              <a:t>scope</a:t>
            </a:r>
            <a:r>
              <a:rPr lang="en-US" sz="2400" b="1" dirty="0">
                <a:latin typeface="Century" panose="02040604050505020304" pitchFamily="18" charset="0"/>
                <a:cs typeface="Arial" panose="020B0604020202020204" pitchFamily="34" charset="0"/>
              </a:rPr>
              <a:t> of the invention. </a:t>
            </a:r>
          </a:p>
        </p:txBody>
      </p:sp>
      <p:sp>
        <p:nvSpPr>
          <p:cNvPr id="8" name="Action Button: Forward or Next 7">
            <a:hlinkClick r:id="" action="ppaction://hlinkshowjump?jump=nextslide" highlightClick="1"/>
          </p:cNvPr>
          <p:cNvSpPr/>
          <p:nvPr/>
        </p:nvSpPr>
        <p:spPr bwMode="auto">
          <a:xfrm>
            <a:off x="11353800" y="248920"/>
            <a:ext cx="381000" cy="457201"/>
          </a:xfrm>
          <a:prstGeom prst="actionButtonForwardNext">
            <a:avLst/>
          </a:prstGeom>
          <a:solidFill>
            <a:schemeClr val="bg2"/>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2489712406"/>
      </p:ext>
    </p:extLst>
  </p:cSld>
  <p:clrMapOvr>
    <a:masterClrMapping/>
  </p:clrMapOvr>
  <mc:AlternateContent xmlns:mc="http://schemas.openxmlformats.org/markup-compatibility/2006" xmlns:p14="http://schemas.microsoft.com/office/powerpoint/2010/main">
    <mc:Choice Requires="p14">
      <p:transition spd="slow" p14:dur="2000" advTm="3168"/>
    </mc:Choice>
    <mc:Fallback xmlns="">
      <p:transition spd="slow" advTm="3168"/>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64510" y="190359"/>
            <a:ext cx="10041640" cy="1052596"/>
          </a:xfrm>
          <a:noFill/>
          <a:ln w="28575">
            <a:solidFill>
              <a:schemeClr val="tx1"/>
            </a:solidFill>
            <a:prstDash val="sysDot"/>
          </a:ln>
        </p:spPr>
        <p:txBody>
          <a:bodyPr wrap="square" tIns="0" bIns="0">
            <a:spAutoFit/>
          </a:bodyPr>
          <a:lstStyle/>
          <a:p>
            <a:pPr>
              <a:lnSpc>
                <a:spcPct val="95000"/>
              </a:lnSpc>
            </a:pPr>
            <a:r>
              <a:rPr lang="en-US" sz="3600" b="1" dirty="0" smtClean="0">
                <a:latin typeface="Courier New" panose="02070309020205020404" pitchFamily="49" charset="0"/>
                <a:cs typeface="Courier New" panose="02070309020205020404" pitchFamily="49" charset="0"/>
              </a:rPr>
              <a:t>Two standards, respect for</a:t>
            </a:r>
            <a:br>
              <a:rPr lang="en-US" sz="3600" b="1" dirty="0" smtClean="0">
                <a:latin typeface="Courier New" panose="02070309020205020404" pitchFamily="49" charset="0"/>
                <a:cs typeface="Courier New" panose="02070309020205020404" pitchFamily="49" charset="0"/>
              </a:rPr>
            </a:br>
            <a:r>
              <a:rPr lang="en-US" sz="3600" b="1" dirty="0" smtClean="0">
                <a:latin typeface="Courier New" panose="02070309020205020404" pitchFamily="49" charset="0"/>
                <a:cs typeface="Courier New" panose="02070309020205020404" pitchFamily="49" charset="0"/>
              </a:rPr>
              <a:t>the separation of powers, and myths</a:t>
            </a:r>
            <a:endParaRPr lang="en-US" sz="1400" b="1" dirty="0">
              <a:latin typeface="Courier New" panose="02070309020205020404" pitchFamily="49" charset="0"/>
              <a:ea typeface="SimSun" pitchFamily="2" charset="-122"/>
              <a:cs typeface="Courier New" panose="02070309020205020404" pitchFamily="49" charset="0"/>
            </a:endParaRPr>
          </a:p>
        </p:txBody>
      </p:sp>
      <p:sp>
        <p:nvSpPr>
          <p:cNvPr id="5" name="TextBox 4"/>
          <p:cNvSpPr txBox="1"/>
          <p:nvPr/>
        </p:nvSpPr>
        <p:spPr>
          <a:xfrm>
            <a:off x="594360" y="1219200"/>
            <a:ext cx="11049000" cy="2677656"/>
          </a:xfrm>
          <a:prstGeom prst="rect">
            <a:avLst/>
          </a:prstGeom>
          <a:noFill/>
        </p:spPr>
        <p:txBody>
          <a:bodyPr wrap="square" rtlCol="0">
            <a:spAutoFit/>
          </a:bodyPr>
          <a:lstStyle/>
          <a:p>
            <a:pPr>
              <a:spcBef>
                <a:spcPts val="0"/>
              </a:spcBef>
              <a:defRPr/>
            </a:pPr>
            <a:r>
              <a:rPr lang="en-US" sz="2400" b="1" dirty="0" smtClean="0">
                <a:latin typeface="Century" panose="02040604050505020304" pitchFamily="18" charset="0"/>
                <a:cs typeface="Arial" panose="020B0604020202020204" pitchFamily="34" charset="0"/>
              </a:rPr>
              <a:t>Federal  Circuit: </a:t>
            </a:r>
            <a:r>
              <a:rPr lang="en-US" sz="2400" b="1" dirty="0">
                <a:latin typeface="Century" panose="02040604050505020304" pitchFamily="18" charset="0"/>
                <a:cs typeface="Arial" panose="020B0604020202020204" pitchFamily="34" charset="0"/>
              </a:rPr>
              <a:t>synonyms for </a:t>
            </a:r>
            <a:r>
              <a:rPr lang="en-US" sz="2400" b="1" dirty="0" smtClean="0">
                <a:latin typeface="Century" panose="02040604050505020304" pitchFamily="18" charset="0"/>
                <a:cs typeface="Arial" panose="020B0604020202020204" pitchFamily="34" charset="0"/>
              </a:rPr>
              <a:t>"indefinite" (a word not in the §)</a:t>
            </a:r>
          </a:p>
          <a:p>
            <a:pPr algn="ctr">
              <a:spcBef>
                <a:spcPts val="0"/>
              </a:spcBef>
              <a:defRPr/>
            </a:pPr>
            <a:r>
              <a:rPr lang="en-US" sz="2400" dirty="0" smtClean="0">
                <a:latin typeface="Century" panose="02040604050505020304" pitchFamily="18" charset="0"/>
                <a:cs typeface="Arial" panose="020B0604020202020204" pitchFamily="34" charset="0"/>
              </a:rPr>
              <a:t>"insolubly ambiguous" </a:t>
            </a:r>
            <a:r>
              <a:rPr lang="en-US" sz="2400" dirty="0">
                <a:latin typeface="Century" panose="02040604050505020304" pitchFamily="18" charset="0"/>
                <a:cs typeface="Arial" panose="020B0604020202020204" pitchFamily="34" charset="0"/>
              </a:rPr>
              <a:t>or </a:t>
            </a:r>
            <a:r>
              <a:rPr lang="en-US" sz="2400" dirty="0" smtClean="0">
                <a:latin typeface="Century" panose="02040604050505020304" pitchFamily="18" charset="0"/>
                <a:cs typeface="Arial" panose="020B0604020202020204" pitchFamily="34" charset="0"/>
              </a:rPr>
              <a:t>"not </a:t>
            </a:r>
            <a:r>
              <a:rPr lang="en-US" sz="2400" dirty="0">
                <a:latin typeface="Century" panose="02040604050505020304" pitchFamily="18" charset="0"/>
                <a:cs typeface="Arial" panose="020B0604020202020204" pitchFamily="34" charset="0"/>
              </a:rPr>
              <a:t>amenable to </a:t>
            </a:r>
            <a:r>
              <a:rPr lang="en-US" sz="2400" dirty="0" smtClean="0">
                <a:latin typeface="Century" panose="02040604050505020304" pitchFamily="18" charset="0"/>
                <a:cs typeface="Arial" panose="020B0604020202020204" pitchFamily="34" charset="0"/>
              </a:rPr>
              <a:t>construction" </a:t>
            </a:r>
          </a:p>
          <a:p>
            <a:pPr>
              <a:spcBef>
                <a:spcPts val="0"/>
              </a:spcBef>
              <a:defRPr/>
            </a:pPr>
            <a:r>
              <a:rPr lang="en-US" sz="2400" b="1" dirty="0" smtClean="0">
                <a:latin typeface="Century" panose="02040604050505020304" pitchFamily="18" charset="0"/>
                <a:cs typeface="Arial" panose="020B0604020202020204" pitchFamily="34" charset="0"/>
              </a:rPr>
              <a:t>Supreme Court: synonym </a:t>
            </a:r>
            <a:r>
              <a:rPr lang="en-US" sz="2400" b="1" dirty="0">
                <a:latin typeface="Century" panose="02040604050505020304" pitchFamily="18" charset="0"/>
                <a:cs typeface="Arial" panose="020B0604020202020204" pitchFamily="34" charset="0"/>
              </a:rPr>
              <a:t>for </a:t>
            </a:r>
            <a:r>
              <a:rPr lang="en-US" sz="2400" b="1" dirty="0" smtClean="0">
                <a:latin typeface="Century" panose="02040604050505020304" pitchFamily="18" charset="0"/>
                <a:cs typeface="Arial" panose="020B0604020202020204" pitchFamily="34" charset="0"/>
              </a:rPr>
              <a:t>"</a:t>
            </a:r>
            <a:r>
              <a:rPr lang="en-US" sz="2400" b="1" dirty="0">
                <a:latin typeface="Century" panose="02040604050505020304" pitchFamily="18" charset="0"/>
                <a:cs typeface="Arial" panose="020B0604020202020204" pitchFamily="34" charset="0"/>
              </a:rPr>
              <a:t>particularly pointing out and distinctly </a:t>
            </a:r>
            <a:r>
              <a:rPr lang="en-US" sz="2400" b="1" dirty="0" smtClean="0">
                <a:latin typeface="Century" panose="02040604050505020304" pitchFamily="18" charset="0"/>
                <a:cs typeface="Arial" panose="020B0604020202020204" pitchFamily="34" charset="0"/>
              </a:rPr>
              <a:t>claiming" (words YES in </a:t>
            </a:r>
            <a:r>
              <a:rPr lang="en-US" sz="2400" b="1" dirty="0">
                <a:latin typeface="Century" panose="02040604050505020304" pitchFamily="18" charset="0"/>
                <a:cs typeface="Arial" panose="020B0604020202020204" pitchFamily="34" charset="0"/>
              </a:rPr>
              <a:t>the </a:t>
            </a:r>
            <a:r>
              <a:rPr lang="en-US" sz="2400" b="1" dirty="0" smtClean="0">
                <a:latin typeface="Century" panose="02040604050505020304" pitchFamily="18" charset="0"/>
                <a:cs typeface="Arial" panose="020B0604020202020204" pitchFamily="34" charset="0"/>
              </a:rPr>
              <a:t>§):</a:t>
            </a:r>
            <a:endParaRPr lang="en-US" sz="2400" b="1" dirty="0">
              <a:latin typeface="Century" panose="02040604050505020304" pitchFamily="18" charset="0"/>
              <a:cs typeface="Arial" panose="020B0604020202020204" pitchFamily="34" charset="0"/>
            </a:endParaRPr>
          </a:p>
          <a:p>
            <a:pPr algn="ctr">
              <a:spcBef>
                <a:spcPts val="0"/>
              </a:spcBef>
              <a:defRPr/>
            </a:pPr>
            <a:r>
              <a:rPr lang="en-US" sz="2400" dirty="0" smtClean="0">
                <a:latin typeface="Century" panose="02040604050505020304" pitchFamily="18" charset="0"/>
                <a:cs typeface="Arial" panose="020B0604020202020204" pitchFamily="34" charset="0"/>
              </a:rPr>
              <a:t>"inform[</a:t>
            </a:r>
            <a:r>
              <a:rPr lang="en-US" sz="2400" dirty="0" err="1" smtClean="0">
                <a:latin typeface="Century" panose="02040604050505020304" pitchFamily="18" charset="0"/>
                <a:cs typeface="Arial" panose="020B0604020202020204" pitchFamily="34" charset="0"/>
              </a:rPr>
              <a:t>ing</a:t>
            </a:r>
            <a:r>
              <a:rPr lang="en-US" sz="2400" dirty="0">
                <a:latin typeface="Century" panose="02040604050505020304" pitchFamily="18" charset="0"/>
                <a:cs typeface="Arial" panose="020B0604020202020204" pitchFamily="34" charset="0"/>
              </a:rPr>
              <a:t>] with reasonable certainty those skilled in the </a:t>
            </a:r>
            <a:r>
              <a:rPr lang="en-US" sz="2400" dirty="0" smtClean="0">
                <a:latin typeface="Century" panose="02040604050505020304" pitchFamily="18" charset="0"/>
                <a:cs typeface="Arial" panose="020B0604020202020204" pitchFamily="34" charset="0"/>
              </a:rPr>
              <a:t>art</a:t>
            </a:r>
          </a:p>
          <a:p>
            <a:pPr algn="ctr">
              <a:spcBef>
                <a:spcPts val="0"/>
              </a:spcBef>
              <a:defRPr/>
            </a:pPr>
            <a:r>
              <a:rPr lang="en-US" sz="2400" dirty="0" smtClean="0">
                <a:latin typeface="Century" panose="02040604050505020304" pitchFamily="18" charset="0"/>
                <a:cs typeface="Arial" panose="020B0604020202020204" pitchFamily="34" charset="0"/>
              </a:rPr>
              <a:t>about </a:t>
            </a:r>
            <a:r>
              <a:rPr lang="en-US" sz="2400" dirty="0">
                <a:latin typeface="Century" panose="02040604050505020304" pitchFamily="18" charset="0"/>
                <a:cs typeface="Arial" panose="020B0604020202020204" pitchFamily="34" charset="0"/>
              </a:rPr>
              <a:t>the scope of the invention." </a:t>
            </a:r>
            <a:r>
              <a:rPr lang="en-US" sz="2400" dirty="0" smtClean="0">
                <a:latin typeface="Century" panose="02040604050505020304" pitchFamily="18" charset="0"/>
                <a:cs typeface="Arial" panose="020B0604020202020204" pitchFamily="34" charset="0"/>
              </a:rPr>
              <a:t> </a:t>
            </a:r>
          </a:p>
          <a:p>
            <a:pPr>
              <a:spcBef>
                <a:spcPts val="0"/>
              </a:spcBef>
              <a:defRPr/>
            </a:pPr>
            <a:r>
              <a:rPr lang="en-US" sz="2400" dirty="0" smtClean="0">
                <a:latin typeface="Century" panose="02040604050505020304" pitchFamily="18" charset="0"/>
                <a:cs typeface="Arial" panose="020B0604020202020204" pitchFamily="34" charset="0"/>
              </a:rPr>
              <a:t>These words tell the claim drafter what to do. </a:t>
            </a:r>
          </a:p>
        </p:txBody>
      </p:sp>
      <p:sp>
        <p:nvSpPr>
          <p:cNvPr id="2" name="TextBox 1"/>
          <p:cNvSpPr txBox="1"/>
          <p:nvPr/>
        </p:nvSpPr>
        <p:spPr>
          <a:xfrm>
            <a:off x="169160" y="3832324"/>
            <a:ext cx="11899400" cy="1785104"/>
          </a:xfrm>
          <a:prstGeom prst="rect">
            <a:avLst/>
          </a:prstGeom>
          <a:noFill/>
        </p:spPr>
        <p:txBody>
          <a:bodyPr wrap="square" rtlCol="0">
            <a:spAutoFit/>
          </a:bodyPr>
          <a:lstStyle/>
          <a:p>
            <a:pPr marL="0" lvl="1"/>
            <a:r>
              <a:rPr lang="en-US" sz="2200" dirty="0" smtClean="0">
                <a:latin typeface="Century" panose="02040604050505020304" pitchFamily="18" charset="0"/>
                <a:cs typeface="Arial" panose="020B0604020202020204" pitchFamily="34" charset="0"/>
              </a:rPr>
              <a:t>Myth:  the </a:t>
            </a:r>
            <a:r>
              <a:rPr lang="en-US" sz="2200" dirty="0">
                <a:latin typeface="Century" panose="02040604050505020304" pitchFamily="18" charset="0"/>
                <a:cs typeface="Arial" panose="020B0604020202020204" pitchFamily="34" charset="0"/>
              </a:rPr>
              <a:t>inventor is the drafter. </a:t>
            </a:r>
            <a:r>
              <a:rPr lang="en-US" sz="2200" dirty="0" smtClean="0">
                <a:latin typeface="Century" panose="02040604050505020304" pitchFamily="18" charset="0"/>
                <a:cs typeface="Arial" panose="020B0604020202020204" pitchFamily="34" charset="0"/>
              </a:rPr>
              <a:t>102b </a:t>
            </a:r>
            <a:r>
              <a:rPr lang="en-US" sz="2200" dirty="0">
                <a:latin typeface="Century" panose="02040604050505020304" pitchFamily="18" charset="0"/>
                <a:cs typeface="Arial" panose="020B0604020202020204" pitchFamily="34" charset="0"/>
              </a:rPr>
              <a:t>has its essential myth, </a:t>
            </a:r>
            <a:r>
              <a:rPr lang="en-US" sz="2200" dirty="0" smtClean="0">
                <a:latin typeface="Century" panose="02040604050505020304" pitchFamily="18" charset="0"/>
                <a:cs typeface="Arial" panose="020B0604020202020204" pitchFamily="34" charset="0"/>
              </a:rPr>
              <a:t>too: that there was a "CLAIMED INVENTION" – a CLAIM! - more </a:t>
            </a:r>
            <a:r>
              <a:rPr lang="en-US" sz="2200" dirty="0">
                <a:latin typeface="Century" panose="02040604050505020304" pitchFamily="18" charset="0"/>
                <a:cs typeface="Arial" panose="020B0604020202020204" pitchFamily="34" charset="0"/>
              </a:rPr>
              <a:t>than a year before filing of a patent application, let alone issuance.  </a:t>
            </a:r>
            <a:r>
              <a:rPr lang="en-US" sz="2200" dirty="0" smtClean="0">
                <a:latin typeface="Century" panose="02040604050505020304" pitchFamily="18" charset="0"/>
                <a:cs typeface="Arial" panose="020B0604020202020204" pitchFamily="34" charset="0"/>
              </a:rPr>
              <a:t>Myths - legal fictions - are </a:t>
            </a:r>
            <a:r>
              <a:rPr lang="en-US" sz="2200" dirty="0">
                <a:latin typeface="Century" panose="02040604050505020304" pitchFamily="18" charset="0"/>
                <a:cs typeface="Arial" panose="020B0604020202020204" pitchFamily="34" charset="0"/>
              </a:rPr>
              <a:t>generally necessary and useful, but </a:t>
            </a:r>
            <a:r>
              <a:rPr lang="en-US" sz="2200" dirty="0" smtClean="0">
                <a:latin typeface="Century" panose="02040604050505020304" pitchFamily="18" charset="0"/>
                <a:cs typeface="Arial" panose="020B0604020202020204" pitchFamily="34" charset="0"/>
              </a:rPr>
              <a:t>harm is done when they are mistaken for reality. </a:t>
            </a:r>
          </a:p>
          <a:p>
            <a:pPr marL="0" lvl="1"/>
            <a:r>
              <a:rPr lang="en-US" sz="2200" dirty="0" smtClean="0">
                <a:latin typeface="Century" panose="02040604050505020304" pitchFamily="18" charset="0"/>
                <a:cs typeface="Arial" panose="020B0604020202020204" pitchFamily="34" charset="0"/>
              </a:rPr>
              <a:t>See A Child's </a:t>
            </a:r>
            <a:r>
              <a:rPr lang="en-US" sz="2200" dirty="0">
                <a:latin typeface="Century" panose="02040604050505020304" pitchFamily="18" charset="0"/>
                <a:cs typeface="Arial" panose="020B0604020202020204" pitchFamily="34" charset="0"/>
              </a:rPr>
              <a:t>Guide to </a:t>
            </a:r>
            <a:r>
              <a:rPr lang="en-US" sz="2200" dirty="0" smtClean="0">
                <a:latin typeface="Century" panose="02040604050505020304" pitchFamily="18" charset="0"/>
                <a:cs typeface="Arial" panose="020B0604020202020204" pitchFamily="34" charset="0"/>
              </a:rPr>
              <a:t>the Myths and Legends of Patent Law </a:t>
            </a:r>
            <a:r>
              <a:rPr lang="en-US" sz="2200" dirty="0">
                <a:latin typeface="Century" panose="02040604050505020304" pitchFamily="18" charset="0"/>
                <a:cs typeface="Arial" panose="020B0604020202020204" pitchFamily="34" charset="0"/>
              </a:rPr>
              <a:t>at </a:t>
            </a:r>
            <a:r>
              <a:rPr lang="en-US" sz="2200" dirty="0" smtClean="0">
                <a:latin typeface="Century" panose="02040604050505020304" pitchFamily="18" charset="0"/>
                <a:cs typeface="Arial" panose="020B0604020202020204" pitchFamily="34" charset="0"/>
              </a:rPr>
              <a:t>tinyurl.com/rjm-myths</a:t>
            </a:r>
            <a:endParaRPr lang="en-US" sz="2200" dirty="0" smtClean="0">
              <a:latin typeface="+mn-lt"/>
            </a:endParaRPr>
          </a:p>
        </p:txBody>
      </p:sp>
      <p:cxnSp>
        <p:nvCxnSpPr>
          <p:cNvPr id="8" name="Straight Connector 7"/>
          <p:cNvCxnSpPr/>
          <p:nvPr/>
        </p:nvCxnSpPr>
        <p:spPr bwMode="auto">
          <a:xfrm flipV="1">
            <a:off x="3673642" y="3765884"/>
            <a:ext cx="1752600" cy="98524"/>
          </a:xfrm>
          <a:prstGeom prst="line">
            <a:avLst/>
          </a:prstGeom>
          <a:noFill/>
          <a:ln w="38100" cap="flat" cmpd="sng" algn="ctr">
            <a:solidFill>
              <a:srgbClr val="C00000"/>
            </a:solidFill>
            <a:prstDash val="solid"/>
            <a:round/>
            <a:headEnd type="none" w="med" len="med"/>
            <a:tailEnd type="none" w="med" len="med"/>
          </a:ln>
          <a:effectLst/>
        </p:spPr>
      </p:cxnSp>
      <p:sp>
        <p:nvSpPr>
          <p:cNvPr id="9" name="Action Button: Forward or Next 8">
            <a:hlinkClick r:id="" action="ppaction://hlinkshowjump?jump=nextslide" highlightClick="1"/>
          </p:cNvPr>
          <p:cNvSpPr/>
          <p:nvPr/>
        </p:nvSpPr>
        <p:spPr bwMode="auto">
          <a:xfrm>
            <a:off x="11452860" y="703397"/>
            <a:ext cx="381000" cy="457201"/>
          </a:xfrm>
          <a:prstGeom prst="actionButtonForwardNext">
            <a:avLst/>
          </a:prstGeom>
          <a:solidFill>
            <a:schemeClr val="bg2"/>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3058207205"/>
      </p:ext>
    </p:extLst>
  </p:cSld>
  <p:clrMapOvr>
    <a:masterClrMapping/>
  </p:clrMapOvr>
  <mc:AlternateContent xmlns:mc="http://schemas.openxmlformats.org/markup-compatibility/2006" xmlns:p14="http://schemas.microsoft.com/office/powerpoint/2010/main">
    <mc:Choice Requires="p14">
      <p:transition spd="slow" p14:dur="2000" advTm="1836"/>
    </mc:Choice>
    <mc:Fallback xmlns="">
      <p:transition spd="slow" advTm="183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4">
            <a:alphaModFix amt="25000"/>
          </a:blip>
          <a:tile tx="0" ty="0" sx="100000" sy="100000" flip="none" algn="tl"/>
        </a:blipFill>
        <a:effectLst/>
      </p:bgPr>
    </p:bg>
    <p:spTree>
      <p:nvGrpSpPr>
        <p:cNvPr id="1" name=""/>
        <p:cNvGrpSpPr/>
        <p:nvPr/>
      </p:nvGrpSpPr>
      <p:grpSpPr>
        <a:xfrm>
          <a:off x="0" y="0"/>
          <a:ext cx="0" cy="0"/>
          <a:chOff x="0" y="0"/>
          <a:chExt cx="0" cy="0"/>
        </a:xfrm>
      </p:grpSpPr>
      <p:sp>
        <p:nvSpPr>
          <p:cNvPr id="5" name="TextBox 4"/>
          <p:cNvSpPr txBox="1"/>
          <p:nvPr/>
        </p:nvSpPr>
        <p:spPr>
          <a:xfrm>
            <a:off x="381000" y="1255859"/>
            <a:ext cx="7010400" cy="3773341"/>
          </a:xfrm>
          <a:prstGeom prst="rect">
            <a:avLst/>
          </a:prstGeom>
          <a:noFill/>
        </p:spPr>
        <p:txBody>
          <a:bodyPr wrap="square" rtlCol="0">
            <a:spAutoFit/>
          </a:bodyPr>
          <a:lstStyle/>
          <a:p>
            <a:pPr>
              <a:lnSpc>
                <a:spcPct val="130000"/>
              </a:lnSpc>
              <a:tabLst>
                <a:tab pos="806450" algn="l"/>
              </a:tabLst>
            </a:pPr>
            <a:r>
              <a:rPr lang="en-US" sz="2400" b="1" dirty="0" smtClean="0">
                <a:latin typeface="Century" panose="02040604050505020304" pitchFamily="18" charset="0"/>
              </a:rPr>
              <a:t> </a:t>
            </a:r>
            <a:r>
              <a:rPr lang="en-US" sz="2400" dirty="0" smtClean="0">
                <a:latin typeface="Century" panose="02040604050505020304" pitchFamily="18" charset="0"/>
              </a:rPr>
              <a:t>"</a:t>
            </a:r>
            <a:r>
              <a:rPr lang="en-US" sz="2400" dirty="0">
                <a:latin typeface="Century" panose="02040604050505020304" pitchFamily="18" charset="0"/>
              </a:rPr>
              <a:t>The </a:t>
            </a:r>
            <a:r>
              <a:rPr lang="en-US" sz="2400" dirty="0" smtClean="0">
                <a:latin typeface="Century" panose="02040604050505020304" pitchFamily="18" charset="0"/>
              </a:rPr>
              <a:t>[Supreme] Court </a:t>
            </a:r>
            <a:r>
              <a:rPr lang="en-US" sz="2400" dirty="0">
                <a:latin typeface="Century" panose="02040604050505020304" pitchFamily="18" charset="0"/>
              </a:rPr>
              <a:t>has accordingly modified </a:t>
            </a:r>
          </a:p>
          <a:p>
            <a:pPr>
              <a:lnSpc>
                <a:spcPct val="130000"/>
              </a:lnSpc>
              <a:tabLst>
                <a:tab pos="806450" algn="l"/>
              </a:tabLst>
            </a:pPr>
            <a:r>
              <a:rPr lang="en-US" sz="2400" dirty="0">
                <a:latin typeface="Century" panose="02040604050505020304" pitchFamily="18" charset="0"/>
              </a:rPr>
              <a:t>the standard by which lower courts examine </a:t>
            </a:r>
          </a:p>
          <a:p>
            <a:pPr>
              <a:lnSpc>
                <a:spcPct val="130000"/>
              </a:lnSpc>
              <a:tabLst>
                <a:tab pos="806450" algn="l"/>
              </a:tabLst>
            </a:pPr>
            <a:r>
              <a:rPr lang="en-US" sz="2400" dirty="0">
                <a:latin typeface="Century" panose="02040604050505020304" pitchFamily="18" charset="0"/>
              </a:rPr>
              <a:t>	allegedly </a:t>
            </a:r>
            <a:r>
              <a:rPr lang="en-US" sz="2400" dirty="0">
                <a:effectLst>
                  <a:outerShdw blurRad="38100" dist="38100" dir="2700000" algn="tl">
                    <a:srgbClr val="000000">
                      <a:alpha val="43137"/>
                    </a:srgbClr>
                  </a:outerShdw>
                </a:effectLst>
                <a:latin typeface="Century" panose="02040604050505020304" pitchFamily="18" charset="0"/>
              </a:rPr>
              <a:t>ambiguous</a:t>
            </a:r>
            <a:r>
              <a:rPr lang="en-US" sz="2400" dirty="0">
                <a:latin typeface="Century" panose="02040604050505020304" pitchFamily="18" charset="0"/>
              </a:rPr>
              <a:t> claims; </a:t>
            </a:r>
          </a:p>
          <a:p>
            <a:pPr>
              <a:lnSpc>
                <a:spcPct val="130000"/>
              </a:lnSpc>
              <a:tabLst>
                <a:tab pos="806450" algn="l"/>
              </a:tabLst>
            </a:pPr>
            <a:r>
              <a:rPr lang="en-US" sz="2800" dirty="0">
                <a:latin typeface="Century" panose="02040604050505020304" pitchFamily="18" charset="0"/>
              </a:rPr>
              <a:t>we may now steer by the </a:t>
            </a:r>
            <a:r>
              <a:rPr lang="en-US" sz="2800" b="1" dirty="0">
                <a:solidFill>
                  <a:srgbClr val="FF9900"/>
                </a:solidFill>
                <a:effectLst>
                  <a:outerShdw blurRad="38100" dist="38100" dir="2700000" algn="tl">
                    <a:srgbClr val="000000">
                      <a:alpha val="43137"/>
                    </a:srgbClr>
                  </a:outerShdw>
                </a:effectLst>
                <a:latin typeface="Century" panose="02040604050505020304" pitchFamily="18" charset="0"/>
              </a:rPr>
              <a:t>bright star </a:t>
            </a:r>
            <a:r>
              <a:rPr lang="en-US" sz="2800" dirty="0">
                <a:latin typeface="Century" panose="02040604050505020304" pitchFamily="18" charset="0"/>
              </a:rPr>
              <a:t>of </a:t>
            </a:r>
          </a:p>
          <a:p>
            <a:pPr>
              <a:lnSpc>
                <a:spcPct val="130000"/>
              </a:lnSpc>
              <a:tabLst>
                <a:tab pos="806450" algn="l"/>
              </a:tabLst>
            </a:pPr>
            <a:r>
              <a:rPr lang="en-US" sz="2800" dirty="0">
                <a:latin typeface="Century" panose="02040604050505020304" pitchFamily="18" charset="0"/>
              </a:rPr>
              <a:t>	'reasonable certainty,' </a:t>
            </a:r>
          </a:p>
          <a:p>
            <a:pPr>
              <a:lnSpc>
                <a:spcPct val="130000"/>
              </a:lnSpc>
              <a:tabLst>
                <a:tab pos="806450" algn="l"/>
              </a:tabLst>
            </a:pPr>
            <a:r>
              <a:rPr lang="en-US" sz="2800" dirty="0">
                <a:latin typeface="Century" panose="02040604050505020304" pitchFamily="18" charset="0"/>
              </a:rPr>
              <a:t>rather than the </a:t>
            </a:r>
            <a:r>
              <a:rPr lang="en-US" sz="2800" b="1" dirty="0">
                <a:solidFill>
                  <a:schemeClr val="accent4">
                    <a:lumMod val="75000"/>
                    <a:lumOff val="25000"/>
                  </a:schemeClr>
                </a:solidFill>
                <a:effectLst>
                  <a:outerShdw blurRad="38100" dist="38100" dir="2700000" algn="tl">
                    <a:srgbClr val="000000">
                      <a:alpha val="43137"/>
                    </a:srgbClr>
                  </a:outerShdw>
                </a:effectLst>
                <a:latin typeface="Century" panose="02040604050505020304" pitchFamily="18" charset="0"/>
              </a:rPr>
              <a:t>unreliable compass </a:t>
            </a:r>
            <a:r>
              <a:rPr lang="en-US" sz="2800" dirty="0">
                <a:latin typeface="Century" panose="02040604050505020304" pitchFamily="18" charset="0"/>
              </a:rPr>
              <a:t>of </a:t>
            </a:r>
          </a:p>
          <a:p>
            <a:pPr>
              <a:lnSpc>
                <a:spcPct val="130000"/>
              </a:lnSpc>
              <a:tabLst>
                <a:tab pos="806450" algn="l"/>
              </a:tabLst>
            </a:pPr>
            <a:r>
              <a:rPr lang="en-US" sz="2800" dirty="0">
                <a:latin typeface="Century" panose="02040604050505020304" pitchFamily="18" charset="0"/>
              </a:rPr>
              <a:t>	'insoluble ambiguity.' " </a:t>
            </a:r>
          </a:p>
        </p:txBody>
      </p:sp>
      <p:sp>
        <p:nvSpPr>
          <p:cNvPr id="9" name="TextBox 8"/>
          <p:cNvSpPr txBox="1"/>
          <p:nvPr/>
        </p:nvSpPr>
        <p:spPr>
          <a:xfrm>
            <a:off x="8001000" y="2109894"/>
            <a:ext cx="4191000" cy="1292662"/>
          </a:xfrm>
          <a:prstGeom prst="rect">
            <a:avLst/>
          </a:prstGeom>
          <a:noFill/>
        </p:spPr>
        <p:txBody>
          <a:bodyPr wrap="square" rtlCol="0">
            <a:spAutoFit/>
          </a:bodyPr>
          <a:lstStyle/>
          <a:p>
            <a:pPr>
              <a:lnSpc>
                <a:spcPct val="130000"/>
              </a:lnSpc>
              <a:tabLst>
                <a:tab pos="806450" algn="l"/>
              </a:tabLst>
            </a:pPr>
            <a:r>
              <a:rPr lang="en-US" sz="2000" i="1" dirty="0" err="1" smtClean="0">
                <a:latin typeface="Century" panose="02040604050505020304" pitchFamily="18" charset="0"/>
              </a:rPr>
              <a:t>Biosig</a:t>
            </a:r>
            <a:r>
              <a:rPr lang="en-US" sz="2000" i="1" dirty="0" smtClean="0">
                <a:latin typeface="Century" panose="02040604050505020304" pitchFamily="18" charset="0"/>
              </a:rPr>
              <a:t> </a:t>
            </a:r>
            <a:r>
              <a:rPr lang="en-US" sz="2000" i="1" dirty="0">
                <a:latin typeface="Century" panose="02040604050505020304" pitchFamily="18" charset="0"/>
              </a:rPr>
              <a:t>Instruments, Inc. v. Nautilus, Inc.,</a:t>
            </a:r>
            <a:r>
              <a:rPr lang="en-US" sz="2000" dirty="0">
                <a:latin typeface="Century" panose="02040604050505020304" pitchFamily="18" charset="0"/>
              </a:rPr>
              <a:t> 783 F.3d 1374, 1379 (</a:t>
            </a:r>
            <a:r>
              <a:rPr lang="en-US" sz="2000" dirty="0" err="1">
                <a:latin typeface="Century" panose="02040604050505020304" pitchFamily="18" charset="0"/>
              </a:rPr>
              <a:t>Fed.Cir</a:t>
            </a:r>
            <a:r>
              <a:rPr lang="en-US" sz="2000" dirty="0">
                <a:latin typeface="Century" panose="02040604050505020304" pitchFamily="18" charset="0"/>
              </a:rPr>
              <a:t>. </a:t>
            </a:r>
            <a:r>
              <a:rPr lang="en-US" sz="2000" b="1" dirty="0">
                <a:solidFill>
                  <a:srgbClr val="C00000"/>
                </a:solidFill>
                <a:effectLst>
                  <a:outerShdw blurRad="38100" dist="38100" dir="2700000" algn="tl">
                    <a:srgbClr val="000000">
                      <a:alpha val="43137"/>
                    </a:srgbClr>
                  </a:outerShdw>
                </a:effectLst>
                <a:latin typeface="Century" panose="02040604050505020304" pitchFamily="18" charset="0"/>
              </a:rPr>
              <a:t>April 27, </a:t>
            </a:r>
            <a:r>
              <a:rPr lang="en-US" sz="2000" b="1" dirty="0" smtClean="0">
                <a:solidFill>
                  <a:srgbClr val="C00000"/>
                </a:solidFill>
                <a:effectLst>
                  <a:outerShdw blurRad="38100" dist="38100" dir="2700000" algn="tl">
                    <a:srgbClr val="000000">
                      <a:alpha val="43137"/>
                    </a:srgbClr>
                  </a:outerShdw>
                </a:effectLst>
                <a:latin typeface="Century" panose="02040604050505020304" pitchFamily="18" charset="0"/>
              </a:rPr>
              <a:t>2015</a:t>
            </a:r>
            <a:r>
              <a:rPr lang="en-US" sz="2000" b="1" dirty="0" smtClean="0">
                <a:latin typeface="Century" panose="02040604050505020304" pitchFamily="18" charset="0"/>
              </a:rPr>
              <a:t>)</a:t>
            </a:r>
            <a:r>
              <a:rPr lang="en-US" sz="2000" dirty="0" smtClean="0">
                <a:latin typeface="Century" panose="02040604050505020304" pitchFamily="18" charset="0"/>
              </a:rPr>
              <a:t>.</a:t>
            </a:r>
            <a:endParaRPr lang="en-US" sz="2000" b="1" dirty="0">
              <a:latin typeface="Century" panose="02040604050505020304" pitchFamily="18" charset="0"/>
              <a:cs typeface="Arial" panose="020B0604020202020204" pitchFamily="34" charset="0"/>
            </a:endParaRPr>
          </a:p>
        </p:txBody>
      </p:sp>
      <p:grpSp>
        <p:nvGrpSpPr>
          <p:cNvPr id="13" name="Group 12"/>
          <p:cNvGrpSpPr/>
          <p:nvPr/>
        </p:nvGrpSpPr>
        <p:grpSpPr>
          <a:xfrm>
            <a:off x="2667000" y="2680025"/>
            <a:ext cx="5512813" cy="2272975"/>
            <a:chOff x="2598790" y="2979272"/>
            <a:chExt cx="5512813" cy="2272975"/>
          </a:xfrm>
        </p:grpSpPr>
        <p:cxnSp>
          <p:nvCxnSpPr>
            <p:cNvPr id="7" name="Straight Connector 6"/>
            <p:cNvCxnSpPr/>
            <p:nvPr/>
          </p:nvCxnSpPr>
          <p:spPr bwMode="auto">
            <a:xfrm>
              <a:off x="2598790" y="2979272"/>
              <a:ext cx="1524000" cy="76200"/>
            </a:xfrm>
            <a:prstGeom prst="line">
              <a:avLst/>
            </a:prstGeom>
            <a:noFill/>
            <a:ln w="38100" cap="flat" cmpd="sng" algn="ctr">
              <a:solidFill>
                <a:srgbClr val="C00000"/>
              </a:solidFill>
              <a:prstDash val="solid"/>
              <a:round/>
              <a:headEnd type="none" w="med" len="med"/>
              <a:tailEnd type="none" w="med" len="med"/>
            </a:ln>
            <a:effectLst/>
          </p:spPr>
        </p:cxnSp>
        <p:sp>
          <p:nvSpPr>
            <p:cNvPr id="17" name="TextBox 16"/>
            <p:cNvSpPr txBox="1"/>
            <p:nvPr/>
          </p:nvSpPr>
          <p:spPr>
            <a:xfrm>
              <a:off x="6123376" y="4667472"/>
              <a:ext cx="1988227" cy="584775"/>
            </a:xfrm>
            <a:prstGeom prst="rect">
              <a:avLst/>
            </a:prstGeom>
            <a:noFill/>
            <a:ln w="57150">
              <a:solidFill>
                <a:srgbClr val="C00000"/>
              </a:solidFill>
            </a:ln>
          </p:spPr>
          <p:txBody>
            <a:bodyPr wrap="square" rtlCol="0">
              <a:spAutoFit/>
            </a:bodyPr>
            <a:lstStyle/>
            <a:p>
              <a:pPr algn="ctr"/>
              <a:r>
                <a:rPr lang="en-US" sz="3200" dirty="0">
                  <a:solidFill>
                    <a:srgbClr val="C00000"/>
                  </a:solidFill>
                  <a:effectLst>
                    <a:outerShdw blurRad="38100" dist="38100" dir="2700000" algn="tl">
                      <a:srgbClr val="000000">
                        <a:alpha val="43137"/>
                      </a:srgbClr>
                    </a:outerShdw>
                  </a:effectLst>
                  <a:latin typeface="+mn-lt"/>
                </a:rPr>
                <a:t>indefinite?</a:t>
              </a:r>
            </a:p>
          </p:txBody>
        </p:sp>
        <p:cxnSp>
          <p:nvCxnSpPr>
            <p:cNvPr id="8" name="Straight Arrow Connector 7"/>
            <p:cNvCxnSpPr/>
            <p:nvPr/>
          </p:nvCxnSpPr>
          <p:spPr bwMode="auto">
            <a:xfrm flipH="1" flipV="1">
              <a:off x="3886200" y="3055472"/>
              <a:ext cx="2237176" cy="1612000"/>
            </a:xfrm>
            <a:prstGeom prst="straightConnector1">
              <a:avLst/>
            </a:prstGeom>
            <a:noFill/>
            <a:ln w="28575" cap="flat" cmpd="sng" algn="ctr">
              <a:solidFill>
                <a:srgbClr val="C00000"/>
              </a:solidFill>
              <a:prstDash val="solid"/>
              <a:round/>
              <a:headEnd type="none" w="med" len="med"/>
              <a:tailEnd type="triangle"/>
            </a:ln>
            <a:effectLst/>
          </p:spPr>
        </p:cxnSp>
      </p:grpSp>
      <p:pic>
        <p:nvPicPr>
          <p:cNvPr id="11" name="Picture 10"/>
          <p:cNvPicPr>
            <a:picLocks noChangeAspect="1"/>
          </p:cNvPicPr>
          <p:nvPr/>
        </p:nvPicPr>
        <p:blipFill>
          <a:blip r:embed="rId5"/>
          <a:stretch>
            <a:fillRect/>
          </a:stretch>
        </p:blipFill>
        <p:spPr>
          <a:xfrm>
            <a:off x="2038410" y="61624"/>
            <a:ext cx="8096190" cy="1176630"/>
          </a:xfrm>
          <a:prstGeom prst="rect">
            <a:avLst/>
          </a:prstGeom>
        </p:spPr>
      </p:pic>
      <p:sp>
        <p:nvSpPr>
          <p:cNvPr id="16" name="Action Button: Forward or Next 15">
            <a:hlinkClick r:id="" action="ppaction://hlinkshowjump?jump=nextslide" highlightClick="1"/>
          </p:cNvPr>
          <p:cNvSpPr/>
          <p:nvPr/>
        </p:nvSpPr>
        <p:spPr bwMode="auto">
          <a:xfrm>
            <a:off x="11353800" y="248920"/>
            <a:ext cx="381000" cy="457201"/>
          </a:xfrm>
          <a:prstGeom prst="actionButtonForwardNext">
            <a:avLst/>
          </a:prstGeom>
          <a:solidFill>
            <a:schemeClr val="bg2"/>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1765502742"/>
      </p:ext>
    </p:extLst>
  </p:cSld>
  <p:clrMapOvr>
    <a:masterClrMapping/>
  </p:clrMapOvr>
  <mc:AlternateContent xmlns:mc="http://schemas.openxmlformats.org/markup-compatibility/2006" xmlns:p14="http://schemas.microsoft.com/office/powerpoint/2010/main">
    <mc:Choice Requires="p14">
      <p:transition spd="slow" p14:dur="2000" advTm="3942"/>
    </mc:Choice>
    <mc:Fallback xmlns="">
      <p:transition spd="slow" advTm="394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075626" y="152400"/>
            <a:ext cx="8060531" cy="762000"/>
          </a:xfrm>
          <a:noFill/>
          <a:ln w="28575">
            <a:solidFill>
              <a:schemeClr val="tx1"/>
            </a:solidFill>
            <a:prstDash val="sysDot"/>
          </a:ln>
        </p:spPr>
        <p:txBody>
          <a:bodyPr wrap="square">
            <a:noAutofit/>
          </a:bodyPr>
          <a:lstStyle/>
          <a:p>
            <a:pPr>
              <a:lnSpc>
                <a:spcPts val="2000"/>
              </a:lnSpc>
            </a:pPr>
            <a:r>
              <a:rPr lang="en-US" b="1" dirty="0" err="1" smtClean="0">
                <a:latin typeface="Courier New" panose="02070309020205020404" pitchFamily="49" charset="0"/>
                <a:cs typeface="Courier New" panose="02070309020205020404" pitchFamily="49" charset="0"/>
              </a:rPr>
              <a:t>BioSig</a:t>
            </a:r>
            <a:r>
              <a:rPr lang="en-US" b="1" dirty="0" smtClean="0">
                <a:latin typeface="Courier New" panose="02070309020205020404" pitchFamily="49" charset="0"/>
                <a:cs typeface="Courier New" panose="02070309020205020404" pitchFamily="49" charset="0"/>
              </a:rPr>
              <a:t> v. Nautilus </a:t>
            </a:r>
            <a:endParaRPr lang="en-US" sz="1800" b="1" dirty="0">
              <a:latin typeface="Courier New" panose="02070309020205020404" pitchFamily="49" charset="0"/>
              <a:ea typeface="SimSun" pitchFamily="2" charset="-122"/>
              <a:cs typeface="Courier New" panose="02070309020205020404" pitchFamily="49" charset="0"/>
            </a:endParaRPr>
          </a:p>
        </p:txBody>
      </p:sp>
      <p:sp>
        <p:nvSpPr>
          <p:cNvPr id="5" name="TextBox 4"/>
          <p:cNvSpPr txBox="1"/>
          <p:nvPr/>
        </p:nvSpPr>
        <p:spPr>
          <a:xfrm>
            <a:off x="228600" y="798016"/>
            <a:ext cx="7772400" cy="4721292"/>
          </a:xfrm>
          <a:prstGeom prst="rect">
            <a:avLst/>
          </a:prstGeom>
          <a:noFill/>
        </p:spPr>
        <p:txBody>
          <a:bodyPr wrap="square" rtlCol="0">
            <a:spAutoFit/>
          </a:bodyPr>
          <a:lstStyle/>
          <a:p>
            <a:pPr>
              <a:tabLst>
                <a:tab pos="806450" algn="l"/>
              </a:tabLst>
            </a:pPr>
            <a:r>
              <a:rPr lang="en-US" sz="2400" b="1" dirty="0" smtClean="0">
                <a:latin typeface="Century" panose="02040604050505020304" pitchFamily="18" charset="0"/>
              </a:rPr>
              <a:t>Quick </a:t>
            </a:r>
            <a:r>
              <a:rPr lang="en-US" sz="2400" b="1" dirty="0">
                <a:latin typeface="Century" panose="02040604050505020304" pitchFamily="18" charset="0"/>
              </a:rPr>
              <a:t>Google Scholar search </a:t>
            </a:r>
            <a:endParaRPr lang="en-US" sz="2400" b="1" dirty="0" smtClean="0">
              <a:latin typeface="Century" panose="02040604050505020304" pitchFamily="18" charset="0"/>
            </a:endParaRPr>
          </a:p>
          <a:p>
            <a:pPr>
              <a:tabLst>
                <a:tab pos="806450" algn="l"/>
              </a:tabLst>
            </a:pPr>
            <a:r>
              <a:rPr lang="en-US" sz="2400" b="1" dirty="0" smtClean="0">
                <a:latin typeface="Century" panose="02040604050505020304" pitchFamily="18" charset="0"/>
              </a:rPr>
              <a:t>among </a:t>
            </a:r>
            <a:r>
              <a:rPr lang="en-US" sz="2400" b="1" dirty="0">
                <a:latin typeface="Century" panose="02040604050505020304" pitchFamily="18" charset="0"/>
              </a:rPr>
              <a:t>all federal courts </a:t>
            </a:r>
            <a:r>
              <a:rPr lang="en-US" sz="2400" b="1" dirty="0" smtClean="0">
                <a:latin typeface="Century" panose="02040604050505020304" pitchFamily="18" charset="0"/>
              </a:rPr>
              <a:t>for </a:t>
            </a:r>
            <a:r>
              <a:rPr lang="en-US" sz="2400" b="1" dirty="0">
                <a:latin typeface="Century" panose="02040604050505020304" pitchFamily="18" charset="0"/>
              </a:rPr>
              <a:t>the </a:t>
            </a:r>
            <a:r>
              <a:rPr lang="en-US" sz="2400" b="1" dirty="0">
                <a:effectLst>
                  <a:outerShdw blurRad="38100" dist="38100" dir="2700000" algn="tl">
                    <a:srgbClr val="000000">
                      <a:alpha val="43137"/>
                    </a:srgbClr>
                  </a:outerShdw>
                </a:effectLst>
                <a:latin typeface="Century" panose="02040604050505020304" pitchFamily="18" charset="0"/>
              </a:rPr>
              <a:t>years</a:t>
            </a:r>
            <a:r>
              <a:rPr lang="en-US" sz="2400" b="1" dirty="0">
                <a:latin typeface="Century" panose="02040604050505020304" pitchFamily="18" charset="0"/>
              </a:rPr>
              <a:t> 2014-2016 </a:t>
            </a:r>
            <a:r>
              <a:rPr lang="en-US" sz="2400" b="1" dirty="0" smtClean="0">
                <a:latin typeface="Century" panose="02040604050505020304" pitchFamily="18" charset="0"/>
              </a:rPr>
              <a:t>for</a:t>
            </a:r>
          </a:p>
          <a:p>
            <a:pPr>
              <a:tabLst>
                <a:tab pos="806450" algn="l"/>
              </a:tabLst>
            </a:pPr>
            <a:r>
              <a:rPr lang="en-US" sz="2400" b="1" dirty="0">
                <a:latin typeface="Century" panose="02040604050505020304" pitchFamily="18" charset="0"/>
              </a:rPr>
              <a:t> </a:t>
            </a:r>
            <a:r>
              <a:rPr lang="en-US" sz="2400" b="1" dirty="0" smtClean="0">
                <a:latin typeface="Century" panose="02040604050505020304" pitchFamily="18" charset="0"/>
              </a:rPr>
              <a:t>       </a:t>
            </a:r>
            <a:r>
              <a:rPr lang="en-US" sz="3200" b="1" dirty="0" err="1">
                <a:solidFill>
                  <a:srgbClr val="7030A0"/>
                </a:solidFill>
                <a:latin typeface="Century" panose="02040604050505020304" pitchFamily="18" charset="0"/>
              </a:rPr>
              <a:t>biosig</a:t>
            </a:r>
            <a:r>
              <a:rPr lang="en-US" sz="3200" b="1" dirty="0">
                <a:solidFill>
                  <a:srgbClr val="7030A0"/>
                </a:solidFill>
                <a:latin typeface="Century" panose="02040604050505020304" pitchFamily="18" charset="0"/>
              </a:rPr>
              <a:t> nautilus indefinite 112</a:t>
            </a:r>
          </a:p>
          <a:p>
            <a:pPr>
              <a:lnSpc>
                <a:spcPct val="120000"/>
              </a:lnSpc>
              <a:tabLst>
                <a:tab pos="806450" algn="l"/>
              </a:tabLst>
            </a:pPr>
            <a:r>
              <a:rPr lang="en-US" sz="2400" b="1" dirty="0">
                <a:latin typeface="Century" panose="02040604050505020304" pitchFamily="18" charset="0"/>
              </a:rPr>
              <a:t>Result: 258 hits total, 19 from the Fed Cir. </a:t>
            </a:r>
            <a:endParaRPr lang="en-US" sz="2400" b="1" dirty="0" smtClean="0">
              <a:latin typeface="Century" panose="02040604050505020304" pitchFamily="18" charset="0"/>
            </a:endParaRPr>
          </a:p>
          <a:p>
            <a:pPr lvl="1">
              <a:lnSpc>
                <a:spcPct val="120000"/>
              </a:lnSpc>
              <a:tabLst>
                <a:tab pos="806450" algn="l"/>
              </a:tabLst>
            </a:pPr>
            <a:r>
              <a:rPr lang="en-US" sz="2000" b="1" dirty="0" smtClean="0">
                <a:latin typeface="Century" panose="02040604050505020304" pitchFamily="18" charset="0"/>
              </a:rPr>
              <a:t>Some </a:t>
            </a:r>
            <a:r>
              <a:rPr lang="en-US" sz="2000" b="1" dirty="0">
                <a:latin typeface="Century" panose="02040604050505020304" pitchFamily="18" charset="0"/>
              </a:rPr>
              <a:t>pre-date Supreme Court's opinion (6/2/14</a:t>
            </a:r>
            <a:r>
              <a:rPr lang="en-US" sz="2000" b="1" dirty="0" smtClean="0">
                <a:latin typeface="Century" panose="02040604050505020304" pitchFamily="18" charset="0"/>
              </a:rPr>
              <a:t>) </a:t>
            </a:r>
          </a:p>
          <a:p>
            <a:pPr lvl="1">
              <a:lnSpc>
                <a:spcPct val="120000"/>
              </a:lnSpc>
              <a:tabLst>
                <a:tab pos="806450" algn="l"/>
              </a:tabLst>
            </a:pPr>
            <a:r>
              <a:rPr lang="en-US" sz="2000" b="1" dirty="0" smtClean="0">
                <a:latin typeface="Century" panose="02040604050505020304" pitchFamily="18" charset="0"/>
              </a:rPr>
              <a:t>(Google Scholar date selection is limited to years)</a:t>
            </a:r>
            <a:endParaRPr lang="en-US" sz="2000" b="1" dirty="0">
              <a:latin typeface="Century" panose="02040604050505020304" pitchFamily="18" charset="0"/>
            </a:endParaRPr>
          </a:p>
          <a:p>
            <a:pPr>
              <a:tabLst>
                <a:tab pos="806450" algn="l"/>
              </a:tabLst>
            </a:pPr>
            <a:r>
              <a:rPr lang="en-US" sz="2400" b="1" dirty="0" smtClean="0">
                <a:latin typeface="Century" panose="02040604050505020304" pitchFamily="18" charset="0"/>
              </a:rPr>
              <a:t>FED </a:t>
            </a:r>
            <a:r>
              <a:rPr lang="en-US" sz="2400" b="1" dirty="0">
                <a:latin typeface="Century" panose="02040604050505020304" pitchFamily="18" charset="0"/>
              </a:rPr>
              <a:t>CIR:  19 – {dups and &lt;6/2/14} = 13 [next slide]</a:t>
            </a:r>
          </a:p>
          <a:p>
            <a:pPr lvl="1">
              <a:tabLst>
                <a:tab pos="806450" algn="l"/>
              </a:tabLst>
            </a:pPr>
            <a:r>
              <a:rPr lang="en-US" sz="2400" b="1" dirty="0">
                <a:latin typeface="Century" panose="02040604050505020304" pitchFamily="18" charset="0"/>
              </a:rPr>
              <a:t>including </a:t>
            </a:r>
            <a:r>
              <a:rPr lang="en-US" sz="2400" b="1" dirty="0" err="1">
                <a:latin typeface="Century" panose="02040604050505020304" pitchFamily="18" charset="0"/>
              </a:rPr>
              <a:t>Biosig</a:t>
            </a:r>
            <a:r>
              <a:rPr lang="en-US" sz="2400" b="1" dirty="0">
                <a:latin typeface="Century" panose="02040604050505020304" pitchFamily="18" charset="0"/>
              </a:rPr>
              <a:t> on remand (4/27/15) </a:t>
            </a:r>
          </a:p>
          <a:p>
            <a:pPr>
              <a:tabLst>
                <a:tab pos="806450" algn="l"/>
              </a:tabLst>
            </a:pPr>
            <a:r>
              <a:rPr lang="en-US" sz="2400" b="1" dirty="0">
                <a:latin typeface="Century" panose="02040604050505020304" pitchFamily="18" charset="0"/>
              </a:rPr>
              <a:t>Among the19 is </a:t>
            </a:r>
            <a:r>
              <a:rPr lang="en-US" sz="2400" b="1" u="sng" dirty="0">
                <a:latin typeface="Century" panose="02040604050505020304" pitchFamily="18" charset="0"/>
              </a:rPr>
              <a:t>In re Packard</a:t>
            </a:r>
            <a:r>
              <a:rPr lang="en-US" sz="2400" b="1" dirty="0">
                <a:latin typeface="Century" panose="02040604050505020304" pitchFamily="18" charset="0"/>
              </a:rPr>
              <a:t>, decided 5/6/15.  </a:t>
            </a:r>
            <a:endParaRPr lang="en-US" sz="2400" b="1" dirty="0" smtClean="0">
              <a:latin typeface="Century" panose="02040604050505020304" pitchFamily="18" charset="0"/>
            </a:endParaRPr>
          </a:p>
          <a:p>
            <a:pPr>
              <a:tabLst>
                <a:tab pos="806450" algn="l"/>
              </a:tabLst>
            </a:pPr>
            <a:r>
              <a:rPr lang="en-US" sz="2400" b="1" dirty="0" smtClean="0">
                <a:latin typeface="Century" panose="02040604050505020304" pitchFamily="18" charset="0"/>
              </a:rPr>
              <a:t>Fed </a:t>
            </a:r>
            <a:r>
              <a:rPr lang="en-US" sz="2400" b="1" dirty="0">
                <a:latin typeface="Century" panose="02040604050505020304" pitchFamily="18" charset="0"/>
              </a:rPr>
              <a:t>Cir (O'Malley, </a:t>
            </a:r>
            <a:r>
              <a:rPr lang="en-US" sz="2400" b="1" dirty="0" err="1">
                <a:latin typeface="Century" panose="02040604050505020304" pitchFamily="18" charset="0"/>
              </a:rPr>
              <a:t>Plager</a:t>
            </a:r>
            <a:r>
              <a:rPr lang="en-US" sz="2400" b="1" dirty="0">
                <a:latin typeface="Century" panose="02040604050505020304" pitchFamily="18" charset="0"/>
              </a:rPr>
              <a:t>, Taranto, Per </a:t>
            </a:r>
            <a:r>
              <a:rPr lang="en-US" sz="2400" b="1" dirty="0" err="1">
                <a:latin typeface="Century" panose="02040604050505020304" pitchFamily="18" charset="0"/>
              </a:rPr>
              <a:t>curiam</a:t>
            </a:r>
            <a:r>
              <a:rPr lang="en-US" sz="2400" b="1" dirty="0">
                <a:latin typeface="Century" panose="02040604050505020304" pitchFamily="18" charset="0"/>
              </a:rPr>
              <a:t>) </a:t>
            </a:r>
            <a:endParaRPr lang="en-US" sz="2400" b="1" dirty="0" smtClean="0">
              <a:latin typeface="Century" panose="02040604050505020304" pitchFamily="18" charset="0"/>
            </a:endParaRPr>
          </a:p>
          <a:p>
            <a:pPr>
              <a:tabLst>
                <a:tab pos="806450" algn="l"/>
              </a:tabLst>
            </a:pPr>
            <a:r>
              <a:rPr lang="en-US" sz="2400" b="1" dirty="0" smtClean="0">
                <a:latin typeface="Century" panose="02040604050505020304" pitchFamily="18" charset="0"/>
              </a:rPr>
              <a:t>says Sup. Ct. decision </a:t>
            </a:r>
            <a:r>
              <a:rPr lang="en-US" sz="2400" b="1" dirty="0">
                <a:latin typeface="Century" panose="02040604050505020304" pitchFamily="18" charset="0"/>
              </a:rPr>
              <a:t>won't matter because </a:t>
            </a:r>
            <a:endParaRPr lang="en-US" sz="2400" b="1" dirty="0" smtClean="0">
              <a:latin typeface="Century" panose="02040604050505020304" pitchFamily="18" charset="0"/>
            </a:endParaRPr>
          </a:p>
          <a:p>
            <a:pPr>
              <a:tabLst>
                <a:tab pos="806450" algn="l"/>
              </a:tabLst>
            </a:pPr>
            <a:r>
              <a:rPr lang="en-US" sz="2400" b="1" dirty="0" smtClean="0">
                <a:latin typeface="Century" panose="02040604050505020304" pitchFamily="18" charset="0"/>
              </a:rPr>
              <a:t>pre-issuance </a:t>
            </a:r>
            <a:r>
              <a:rPr lang="en-US" sz="2400" b="1" dirty="0">
                <a:latin typeface="Century" panose="02040604050505020304" pitchFamily="18" charset="0"/>
              </a:rPr>
              <a:t>claims are different</a:t>
            </a:r>
            <a:r>
              <a:rPr lang="en-US" sz="2400" b="1" dirty="0" smtClean="0">
                <a:latin typeface="Century" panose="02040604050505020304" pitchFamily="18" charset="0"/>
              </a:rPr>
              <a:t>.</a:t>
            </a:r>
          </a:p>
        </p:txBody>
      </p:sp>
      <p:sp>
        <p:nvSpPr>
          <p:cNvPr id="6" name="TextBox 5"/>
          <p:cNvSpPr txBox="1"/>
          <p:nvPr/>
        </p:nvSpPr>
        <p:spPr>
          <a:xfrm>
            <a:off x="8153400" y="1172830"/>
            <a:ext cx="3429000" cy="4401205"/>
          </a:xfrm>
          <a:prstGeom prst="rect">
            <a:avLst/>
          </a:prstGeom>
          <a:noFill/>
        </p:spPr>
        <p:txBody>
          <a:bodyPr wrap="square" rtlCol="0">
            <a:spAutoFit/>
          </a:bodyPr>
          <a:lstStyle/>
          <a:p>
            <a:pPr>
              <a:tabLst>
                <a:tab pos="806450" algn="l"/>
              </a:tabLst>
            </a:pPr>
            <a:r>
              <a:rPr lang="en-US" sz="2800" b="1" dirty="0">
                <a:latin typeface="Century" panose="02040604050505020304" pitchFamily="18" charset="0"/>
              </a:rPr>
              <a:t>The </a:t>
            </a:r>
            <a:r>
              <a:rPr lang="en-US" sz="2800" b="1" dirty="0" smtClean="0">
                <a:latin typeface="Century" panose="02040604050505020304" pitchFamily="18" charset="0"/>
              </a:rPr>
              <a:t>following table </a:t>
            </a:r>
            <a:r>
              <a:rPr lang="en-US" sz="2800" b="1" dirty="0">
                <a:latin typeface="Century" panose="02040604050505020304" pitchFamily="18" charset="0"/>
              </a:rPr>
              <a:t>suffers from </a:t>
            </a:r>
            <a:endParaRPr lang="en-US" sz="2800" b="1" dirty="0" smtClean="0">
              <a:latin typeface="Century" panose="02040604050505020304" pitchFamily="18" charset="0"/>
            </a:endParaRPr>
          </a:p>
          <a:p>
            <a:pPr>
              <a:tabLst>
                <a:tab pos="806450" algn="l"/>
              </a:tabLst>
            </a:pPr>
            <a:r>
              <a:rPr lang="en-US" sz="2800" b="1" dirty="0" smtClean="0">
                <a:latin typeface="Century" panose="02040604050505020304" pitchFamily="18" charset="0"/>
              </a:rPr>
              <a:t>small </a:t>
            </a:r>
            <a:r>
              <a:rPr lang="en-US" sz="2800" b="1" dirty="0">
                <a:latin typeface="Century" panose="02040604050505020304" pitchFamily="18" charset="0"/>
              </a:rPr>
              <a:t>number statistics and </a:t>
            </a:r>
            <a:r>
              <a:rPr lang="en-US" sz="2800" b="1" dirty="0" smtClean="0">
                <a:latin typeface="Century" panose="02040604050505020304" pitchFamily="18" charset="0"/>
              </a:rPr>
              <a:t>from not comparing the Fed Cir decisions before and after the Supreme Court's change to the standard.</a:t>
            </a:r>
            <a:endParaRPr lang="en-US" sz="2800" b="1" dirty="0">
              <a:latin typeface="Century" panose="02040604050505020304" pitchFamily="18" charset="0"/>
            </a:endParaRPr>
          </a:p>
        </p:txBody>
      </p:sp>
      <p:cxnSp>
        <p:nvCxnSpPr>
          <p:cNvPr id="8" name="Straight Arrow Connector 7"/>
          <p:cNvCxnSpPr/>
          <p:nvPr/>
        </p:nvCxnSpPr>
        <p:spPr bwMode="auto">
          <a:xfrm flipV="1">
            <a:off x="7620000" y="1600200"/>
            <a:ext cx="762000" cy="1752600"/>
          </a:xfrm>
          <a:prstGeom prst="straightConnector1">
            <a:avLst/>
          </a:prstGeom>
          <a:noFill/>
          <a:ln w="57150" cap="flat" cmpd="sng" algn="ctr">
            <a:solidFill>
              <a:schemeClr val="tx1"/>
            </a:solidFill>
            <a:prstDash val="solid"/>
            <a:round/>
            <a:headEnd type="none" w="med" len="med"/>
            <a:tailEnd type="triangle"/>
          </a:ln>
          <a:effectLst/>
        </p:spPr>
      </p:cxnSp>
      <p:sp>
        <p:nvSpPr>
          <p:cNvPr id="10" name="Action Button: Forward or Next 9">
            <a:hlinkClick r:id="" action="ppaction://hlinkshowjump?jump=nextslide" highlightClick="1"/>
          </p:cNvPr>
          <p:cNvSpPr/>
          <p:nvPr/>
        </p:nvSpPr>
        <p:spPr bwMode="auto">
          <a:xfrm>
            <a:off x="11353800" y="248920"/>
            <a:ext cx="381000" cy="457201"/>
          </a:xfrm>
          <a:prstGeom prst="actionButtonForwardNext">
            <a:avLst/>
          </a:prstGeom>
          <a:solidFill>
            <a:schemeClr val="bg2"/>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255042532"/>
      </p:ext>
    </p:extLst>
  </p:cSld>
  <p:clrMapOvr>
    <a:masterClrMapping/>
  </p:clrMapOvr>
  <mc:AlternateContent xmlns:mc="http://schemas.openxmlformats.org/markup-compatibility/2006" xmlns:p14="http://schemas.microsoft.com/office/powerpoint/2010/main">
    <mc:Choice Requires="p14">
      <p:transition spd="slow" p14:dur="2000" advTm="3251"/>
    </mc:Choice>
    <mc:Fallback xmlns="">
      <p:transition spd="slow" advTm="3251"/>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txBox="1">
            <a:spLocks noChangeArrowheads="1"/>
          </p:cNvSpPr>
          <p:nvPr/>
        </p:nvSpPr>
        <p:spPr bwMode="auto">
          <a:xfrm rot="19350837">
            <a:off x="-40723" y="1184873"/>
            <a:ext cx="3770593" cy="1308050"/>
          </a:xfrm>
          <a:prstGeom prst="rect">
            <a:avLst/>
          </a:prstGeom>
          <a:noFill/>
          <a:ln w="28575">
            <a:solidFill>
              <a:schemeClr val="tx1"/>
            </a:solidFill>
            <a:prstDash val="sysDot"/>
            <a:miter lim="800000"/>
            <a:headEnd/>
            <a:tailEnd/>
          </a:ln>
          <a:effectLst/>
        </p:spPr>
        <p:txBody>
          <a:bodyPr vert="horz" wrap="square" lIns="91440" tIns="91440" rIns="91440" bIns="91440" numCol="1" anchor="ctr" anchorCtr="0" compatLnSpc="1">
            <a:prstTxWarp prst="textNoShape">
              <a:avLst/>
            </a:prstTxWarp>
            <a:sp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cs typeface="Arial" charset="0"/>
              </a:defRPr>
            </a:lvl2pPr>
            <a:lvl3pPr algn="ctr" rtl="0" fontAlgn="base">
              <a:spcBef>
                <a:spcPct val="0"/>
              </a:spcBef>
              <a:spcAft>
                <a:spcPct val="0"/>
              </a:spcAft>
              <a:defRPr sz="4400">
                <a:solidFill>
                  <a:schemeClr val="tx2"/>
                </a:solidFill>
                <a:latin typeface="Times New Roman" pitchFamily="18" charset="0"/>
                <a:cs typeface="Arial" charset="0"/>
              </a:defRPr>
            </a:lvl3pPr>
            <a:lvl4pPr algn="ctr" rtl="0" fontAlgn="base">
              <a:spcBef>
                <a:spcPct val="0"/>
              </a:spcBef>
              <a:spcAft>
                <a:spcPct val="0"/>
              </a:spcAft>
              <a:defRPr sz="4400">
                <a:solidFill>
                  <a:schemeClr val="tx2"/>
                </a:solidFill>
                <a:latin typeface="Times New Roman" pitchFamily="18" charset="0"/>
                <a:cs typeface="Arial" charset="0"/>
              </a:defRPr>
            </a:lvl4pPr>
            <a:lvl5pPr algn="ctr" rtl="0" fontAlgn="base">
              <a:spcBef>
                <a:spcPct val="0"/>
              </a:spcBef>
              <a:spcAft>
                <a:spcPct val="0"/>
              </a:spcAft>
              <a:defRPr sz="4400">
                <a:solidFill>
                  <a:schemeClr val="tx2"/>
                </a:solidFill>
                <a:latin typeface="Times New Roman" pitchFamily="18" charset="0"/>
                <a:cs typeface="Arial" charset="0"/>
              </a:defRPr>
            </a:lvl5pPr>
            <a:lvl6pPr marL="457200" algn="ctr" rtl="0" fontAlgn="base">
              <a:spcBef>
                <a:spcPct val="0"/>
              </a:spcBef>
              <a:spcAft>
                <a:spcPct val="0"/>
              </a:spcAft>
              <a:defRPr sz="4400">
                <a:solidFill>
                  <a:schemeClr val="tx2"/>
                </a:solidFill>
                <a:latin typeface="Times New Roman" pitchFamily="18" charset="0"/>
                <a:cs typeface="Arial" charset="0"/>
              </a:defRPr>
            </a:lvl6pPr>
            <a:lvl7pPr marL="914400" algn="ctr" rtl="0" fontAlgn="base">
              <a:spcBef>
                <a:spcPct val="0"/>
              </a:spcBef>
              <a:spcAft>
                <a:spcPct val="0"/>
              </a:spcAft>
              <a:defRPr sz="4400">
                <a:solidFill>
                  <a:schemeClr val="tx2"/>
                </a:solidFill>
                <a:latin typeface="Times New Roman" pitchFamily="18" charset="0"/>
                <a:cs typeface="Arial" charset="0"/>
              </a:defRPr>
            </a:lvl7pPr>
            <a:lvl8pPr marL="1371600" algn="ctr" rtl="0" fontAlgn="base">
              <a:spcBef>
                <a:spcPct val="0"/>
              </a:spcBef>
              <a:spcAft>
                <a:spcPct val="0"/>
              </a:spcAft>
              <a:defRPr sz="4400">
                <a:solidFill>
                  <a:schemeClr val="tx2"/>
                </a:solidFill>
                <a:latin typeface="Times New Roman" pitchFamily="18" charset="0"/>
                <a:cs typeface="Arial" charset="0"/>
              </a:defRPr>
            </a:lvl8pPr>
            <a:lvl9pPr marL="1828800" algn="ctr" rtl="0" fontAlgn="base">
              <a:spcBef>
                <a:spcPct val="0"/>
              </a:spcBef>
              <a:spcAft>
                <a:spcPct val="0"/>
              </a:spcAft>
              <a:defRPr sz="4400">
                <a:solidFill>
                  <a:schemeClr val="tx2"/>
                </a:solidFill>
                <a:latin typeface="Times New Roman" pitchFamily="18" charset="0"/>
                <a:cs typeface="Arial" charset="0"/>
              </a:defRPr>
            </a:lvl9pPr>
          </a:lstStyle>
          <a:p>
            <a:pPr>
              <a:lnSpc>
                <a:spcPct val="90000"/>
              </a:lnSpc>
            </a:pPr>
            <a:r>
              <a:rPr lang="en-US" sz="4000" b="1" kern="0" dirty="0" err="1" smtClean="0">
                <a:latin typeface="Courier New" panose="02070309020205020404" pitchFamily="49" charset="0"/>
                <a:cs typeface="Courier New" panose="02070309020205020404" pitchFamily="49" charset="0"/>
              </a:rPr>
              <a:t>BioSig</a:t>
            </a:r>
            <a:r>
              <a:rPr lang="en-US" sz="4000" b="1" kern="0" dirty="0" smtClean="0">
                <a:latin typeface="Courier New" panose="02070309020205020404" pitchFamily="49" charset="0"/>
                <a:cs typeface="Courier New" panose="02070309020205020404" pitchFamily="49" charset="0"/>
              </a:rPr>
              <a:t> v. Nautilus </a:t>
            </a:r>
            <a:endParaRPr lang="en-US" sz="1600" b="1" kern="0" dirty="0">
              <a:latin typeface="Courier New" panose="02070309020205020404" pitchFamily="49" charset="0"/>
              <a:ea typeface="SimSun" pitchFamily="2" charset="-122"/>
              <a:cs typeface="Courier New" panose="02070309020205020404" pitchFamily="49" charset="0"/>
            </a:endParaRPr>
          </a:p>
        </p:txBody>
      </p:sp>
      <p:sp>
        <p:nvSpPr>
          <p:cNvPr id="2050" name="Rectangle 2"/>
          <p:cNvSpPr>
            <a:spLocks noGrp="1" noChangeArrowheads="1"/>
          </p:cNvSpPr>
          <p:nvPr>
            <p:ph type="ctrTitle"/>
          </p:nvPr>
        </p:nvSpPr>
        <p:spPr>
          <a:xfrm rot="16200000">
            <a:off x="6224554" y="3260638"/>
            <a:ext cx="6105595" cy="762000"/>
          </a:xfrm>
          <a:noFill/>
          <a:ln w="28575">
            <a:solidFill>
              <a:schemeClr val="tx1"/>
            </a:solidFill>
            <a:prstDash val="sysDot"/>
          </a:ln>
        </p:spPr>
        <p:txBody>
          <a:bodyPr wrap="square">
            <a:noAutofit/>
          </a:bodyPr>
          <a:lstStyle/>
          <a:p>
            <a:pPr>
              <a:lnSpc>
                <a:spcPts val="2000"/>
              </a:lnSpc>
            </a:pPr>
            <a:r>
              <a:rPr lang="en-US" sz="4000" b="1" dirty="0" err="1">
                <a:latin typeface="Courier New" panose="02070309020205020404" pitchFamily="49" charset="0"/>
                <a:cs typeface="Courier New" panose="02070309020205020404" pitchFamily="49" charset="0"/>
              </a:rPr>
              <a:t>BioSig</a:t>
            </a:r>
            <a:r>
              <a:rPr lang="en-US" sz="4000" b="1" dirty="0">
                <a:latin typeface="Courier New" panose="02070309020205020404" pitchFamily="49" charset="0"/>
                <a:cs typeface="Courier New" panose="02070309020205020404" pitchFamily="49" charset="0"/>
              </a:rPr>
              <a:t> v. Nautilus </a:t>
            </a:r>
            <a:endParaRPr lang="en-US" sz="1600" b="1" dirty="0">
              <a:latin typeface="Courier New" panose="02070309020205020404" pitchFamily="49" charset="0"/>
              <a:ea typeface="SimSun" pitchFamily="2" charset="-122"/>
              <a:cs typeface="Courier New" panose="02070309020205020404" pitchFamily="49"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208616644"/>
              </p:ext>
            </p:extLst>
          </p:nvPr>
        </p:nvGraphicFramePr>
        <p:xfrm>
          <a:off x="3124201" y="381000"/>
          <a:ext cx="7696199" cy="5753616"/>
        </p:xfrm>
        <a:graphic>
          <a:graphicData uri="http://schemas.openxmlformats.org/drawingml/2006/table">
            <a:tbl>
              <a:tblPr>
                <a:tableStyleId>{C4B1156A-380E-4F78-BDF5-A606A8083BF9}</a:tableStyleId>
              </a:tblPr>
              <a:tblGrid>
                <a:gridCol w="1494168"/>
                <a:gridCol w="1044709"/>
                <a:gridCol w="1253774"/>
                <a:gridCol w="759022"/>
                <a:gridCol w="975887"/>
                <a:gridCol w="2168639"/>
              </a:tblGrid>
              <a:tr h="263786">
                <a:tc>
                  <a:txBody>
                    <a:bodyPr/>
                    <a:lstStyle/>
                    <a:p>
                      <a:pPr marL="0" marR="0">
                        <a:lnSpc>
                          <a:spcPts val="1200"/>
                        </a:lnSpc>
                        <a:spcBef>
                          <a:spcPts val="450"/>
                        </a:spcBef>
                        <a:spcAft>
                          <a:spcPts val="270"/>
                        </a:spcAft>
                        <a:tabLst>
                          <a:tab pos="-457200" algn="l"/>
                        </a:tabLst>
                      </a:pPr>
                      <a:r>
                        <a:rPr lang="en-US" sz="1400" dirty="0">
                          <a:effectLst/>
                          <a:latin typeface="Century" panose="02040604050505020304" pitchFamily="18" charset="0"/>
                        </a:rPr>
                        <a:t>Name</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lnSpc>
                          <a:spcPts val="1200"/>
                        </a:lnSpc>
                        <a:spcBef>
                          <a:spcPts val="450"/>
                        </a:spcBef>
                        <a:spcAft>
                          <a:spcPts val="270"/>
                        </a:spcAft>
                        <a:tabLst>
                          <a:tab pos="-457200" algn="l"/>
                        </a:tabLst>
                      </a:pPr>
                      <a:r>
                        <a:rPr lang="en-US" sz="1400" dirty="0" smtClean="0">
                          <a:effectLst/>
                          <a:latin typeface="Century" panose="02040604050505020304" pitchFamily="18" charset="0"/>
                        </a:rPr>
                        <a:t>Date</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dirty="0">
                          <a:effectLst/>
                          <a:latin typeface="Century" panose="02040604050505020304" pitchFamily="18" charset="0"/>
                        </a:rPr>
                        <a:t>Panel</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marL="0" marR="0">
                        <a:lnSpc>
                          <a:spcPts val="1200"/>
                        </a:lnSpc>
                        <a:spcBef>
                          <a:spcPts val="450"/>
                        </a:spcBef>
                        <a:spcAft>
                          <a:spcPts val="270"/>
                        </a:spcAft>
                        <a:tabLst>
                          <a:tab pos="760095" algn="ctr"/>
                        </a:tabLst>
                      </a:pPr>
                      <a:r>
                        <a:rPr lang="en-US" sz="1400" baseline="0" dirty="0" smtClean="0">
                          <a:effectLst/>
                          <a:latin typeface="Century" panose="02040604050505020304" pitchFamily="18" charset="0"/>
                        </a:rPr>
                        <a:t>        </a:t>
                      </a:r>
                      <a:r>
                        <a:rPr lang="en-US" sz="1400" dirty="0" smtClean="0">
                          <a:effectLst/>
                          <a:latin typeface="Century" panose="02040604050505020304" pitchFamily="18" charset="0"/>
                        </a:rPr>
                        <a:t>Indefinite?</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nSpc>
                          <a:spcPts val="1200"/>
                        </a:lnSpc>
                        <a:spcBef>
                          <a:spcPts val="450"/>
                        </a:spcBef>
                        <a:spcAft>
                          <a:spcPts val="270"/>
                        </a:spcAft>
                        <a:tabLst>
                          <a:tab pos="-457200" algn="l"/>
                        </a:tabLst>
                      </a:pP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189009">
                <a:tc>
                  <a:txBody>
                    <a:bodyPr/>
                    <a:lstStyle/>
                    <a:p>
                      <a:pPr marL="0" marR="0">
                        <a:lnSpc>
                          <a:spcPts val="1200"/>
                        </a:lnSpc>
                        <a:spcBef>
                          <a:spcPts val="450"/>
                        </a:spcBef>
                        <a:spcAft>
                          <a:spcPts val="270"/>
                        </a:spcAft>
                        <a:tabLst>
                          <a:tab pos="-457200" algn="l"/>
                        </a:tabLst>
                      </a:pPr>
                      <a:r>
                        <a:rPr lang="en-US" sz="1400" dirty="0">
                          <a:effectLst/>
                          <a:latin typeface="Century" panose="02040604050505020304" pitchFamily="18" charset="0"/>
                        </a:rPr>
                        <a:t> </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dirty="0" err="1">
                          <a:effectLst/>
                          <a:latin typeface="Century" panose="02040604050505020304" pitchFamily="18" charset="0"/>
                        </a:rPr>
                        <a:t>inv</a:t>
                      </a:r>
                      <a:r>
                        <a:rPr lang="en-US" sz="1400" dirty="0">
                          <a:effectLst/>
                          <a:latin typeface="Century" panose="02040604050505020304" pitchFamily="18" charset="0"/>
                        </a:rPr>
                        <a:t> </a:t>
                      </a:r>
                      <a:r>
                        <a:rPr lang="en-US" sz="1400" dirty="0" err="1">
                          <a:effectLst/>
                          <a:latin typeface="Century" panose="02040604050505020304" pitchFamily="18" charset="0"/>
                        </a:rPr>
                        <a:t>chron</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dirty="0">
                          <a:effectLst/>
                          <a:latin typeface="Century" panose="02040604050505020304" pitchFamily="18" charset="0"/>
                        </a:rPr>
                        <a:t> </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Dist Ct</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Fed Cir</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00"/>
                        </a:lnSpc>
                        <a:spcBef>
                          <a:spcPts val="450"/>
                        </a:spcBef>
                        <a:spcAft>
                          <a:spcPts val="270"/>
                        </a:spcAft>
                        <a:tabLst>
                          <a:tab pos="-457200" algn="l"/>
                        </a:tabLst>
                      </a:pPr>
                      <a:r>
                        <a:rPr lang="en-US" sz="1400" dirty="0">
                          <a:effectLst/>
                          <a:latin typeface="Century" panose="02040604050505020304" pitchFamily="18" charset="0"/>
                        </a:rPr>
                        <a:t> </a:t>
                      </a:r>
                      <a:r>
                        <a:rPr lang="en-US" sz="1400" dirty="0" smtClean="0">
                          <a:effectLst/>
                          <a:latin typeface="Century" panose="02040604050505020304" pitchFamily="18" charset="0"/>
                        </a:rPr>
                        <a:t>Context</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703">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Cioffi</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dirty="0">
                          <a:effectLst/>
                          <a:latin typeface="Century" panose="02040604050505020304" pitchFamily="18" charset="0"/>
                        </a:rPr>
                        <a:t>20151117</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u="sng">
                          <a:effectLst/>
                          <a:latin typeface="Century" panose="02040604050505020304" pitchFamily="18" charset="0"/>
                        </a:rPr>
                        <a:t>OM</a:t>
                      </a:r>
                      <a:r>
                        <a:rPr lang="en-US" sz="1400">
                          <a:effectLst/>
                          <a:latin typeface="Century" panose="02040604050505020304" pitchFamily="18" charset="0"/>
                        </a:rPr>
                        <a:t> PL BR</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Yes</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No</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dirty="0">
                          <a:effectLst/>
                          <a:latin typeface="Century" panose="02040604050505020304" pitchFamily="18" charset="0"/>
                        </a:rPr>
                        <a:t>Cl </a:t>
                      </a:r>
                      <a:r>
                        <a:rPr lang="en-US" sz="1400" dirty="0" err="1">
                          <a:effectLst/>
                          <a:latin typeface="Century" panose="02040604050505020304" pitchFamily="18" charset="0"/>
                        </a:rPr>
                        <a:t>Const</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703">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Media Rights</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dirty="0">
                          <a:effectLst/>
                          <a:latin typeface="Century" panose="02040604050505020304" pitchFamily="18" charset="0"/>
                        </a:rPr>
                        <a:t>20150904</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u="sng">
                          <a:effectLst/>
                          <a:latin typeface="Century" panose="02040604050505020304" pitchFamily="18" charset="0"/>
                        </a:rPr>
                        <a:t>OM</a:t>
                      </a:r>
                      <a:r>
                        <a:rPr lang="en-US" sz="1400">
                          <a:effectLst/>
                          <a:latin typeface="Century" panose="02040604050505020304" pitchFamily="18" charset="0"/>
                        </a:rPr>
                        <a:t> PL TA</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Yes</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dirty="0">
                          <a:effectLst/>
                          <a:latin typeface="Century" panose="02040604050505020304" pitchFamily="18" charset="0"/>
                        </a:rPr>
                        <a:t>Yes [</a:t>
                      </a:r>
                      <a:r>
                        <a:rPr lang="en-US" sz="1400" dirty="0" smtClean="0">
                          <a:effectLst/>
                          <a:latin typeface="Century" panose="02040604050505020304" pitchFamily="18" charset="0"/>
                        </a:rPr>
                        <a:t>NP]</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M+F-lack of struc</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Dow v Nova</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dirty="0">
                          <a:effectLst/>
                          <a:latin typeface="Century" panose="02040604050505020304" pitchFamily="18" charset="0"/>
                        </a:rPr>
                        <a:t>20150828</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PR </a:t>
                      </a:r>
                      <a:r>
                        <a:rPr lang="en-US" sz="1400" u="sng">
                          <a:effectLst/>
                          <a:latin typeface="Century" panose="02040604050505020304" pitchFamily="18" charset="0"/>
                        </a:rPr>
                        <a:t>DY</a:t>
                      </a:r>
                      <a:r>
                        <a:rPr lang="en-US" sz="1400">
                          <a:effectLst/>
                          <a:latin typeface="Century" panose="02040604050505020304" pitchFamily="18" charset="0"/>
                        </a:rPr>
                        <a:t> WA</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b="1" dirty="0">
                          <a:effectLst>
                            <a:outerShdw blurRad="38100" dist="38100" dir="2700000" algn="tl">
                              <a:srgbClr val="000000">
                                <a:alpha val="43137"/>
                              </a:srgbClr>
                            </a:outerShdw>
                          </a:effectLst>
                          <a:latin typeface="Century" panose="02040604050505020304" pitchFamily="18" charset="0"/>
                        </a:rPr>
                        <a:t>No</a:t>
                      </a:r>
                      <a:endParaRPr lang="en-US" sz="1400" b="1" dirty="0">
                        <a:effectLst>
                          <a:outerShdw blurRad="38100" dist="38100" dir="2700000" algn="tl">
                            <a:srgbClr val="000000">
                              <a:alpha val="43137"/>
                            </a:srgbClr>
                          </a:outerShdw>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No/YES</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dirty="0" smtClean="0">
                          <a:effectLst/>
                          <a:latin typeface="Century" panose="02040604050505020304" pitchFamily="18" charset="0"/>
                        </a:rPr>
                        <a:t>Post-</a:t>
                      </a:r>
                      <a:r>
                        <a:rPr lang="en-US" sz="1400" dirty="0" err="1" smtClean="0">
                          <a:effectLst/>
                          <a:latin typeface="Century" panose="02040604050505020304" pitchFamily="18" charset="0"/>
                        </a:rPr>
                        <a:t>Biosig</a:t>
                      </a:r>
                      <a:r>
                        <a:rPr lang="en-US" sz="1400" dirty="0" smtClean="0">
                          <a:effectLst/>
                          <a:latin typeface="Century" panose="02040604050505020304" pitchFamily="18" charset="0"/>
                        </a:rPr>
                        <a:t>*</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703">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Ethicon</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dirty="0">
                          <a:effectLst/>
                          <a:latin typeface="Century" panose="02040604050505020304" pitchFamily="18" charset="0"/>
                        </a:rPr>
                        <a:t>20150807</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LO BR </a:t>
                      </a:r>
                      <a:r>
                        <a:rPr lang="en-US" sz="1400" u="sng">
                          <a:effectLst/>
                          <a:latin typeface="Century" panose="02040604050505020304" pitchFamily="18" charset="0"/>
                        </a:rPr>
                        <a:t>CH</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Yes</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No</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SJ</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555">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Teva v Sandoz</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dirty="0">
                          <a:effectLst/>
                          <a:latin typeface="Century" panose="02040604050505020304" pitchFamily="18" charset="0"/>
                        </a:rPr>
                        <a:t>20150618</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u="sng" dirty="0">
                          <a:effectLst/>
                          <a:latin typeface="Century" panose="02040604050505020304" pitchFamily="18" charset="0"/>
                        </a:rPr>
                        <a:t>MO</a:t>
                      </a:r>
                      <a:r>
                        <a:rPr lang="en-US" sz="1400" dirty="0">
                          <a:effectLst/>
                          <a:latin typeface="Century" panose="02040604050505020304" pitchFamily="18" charset="0"/>
                        </a:rPr>
                        <a:t> </a:t>
                      </a:r>
                      <a:r>
                        <a:rPr lang="en-US" sz="1400" i="1" dirty="0">
                          <a:effectLst/>
                          <a:latin typeface="Century" panose="02040604050505020304" pitchFamily="18" charset="0"/>
                        </a:rPr>
                        <a:t>MA</a:t>
                      </a:r>
                      <a:r>
                        <a:rPr lang="en-US" sz="1400" dirty="0">
                          <a:effectLst/>
                          <a:latin typeface="Century" panose="02040604050505020304" pitchFamily="18" charset="0"/>
                        </a:rPr>
                        <a:t> WA</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b="1" dirty="0">
                          <a:effectLst>
                            <a:outerShdw blurRad="38100" dist="38100" dir="2700000" algn="tl">
                              <a:srgbClr val="000000">
                                <a:alpha val="43137"/>
                              </a:srgbClr>
                            </a:outerShdw>
                          </a:effectLst>
                          <a:latin typeface="Century" panose="02040604050505020304" pitchFamily="18" charset="0"/>
                        </a:rPr>
                        <a:t>No</a:t>
                      </a:r>
                      <a:endParaRPr lang="en-US" sz="1400" b="1" dirty="0">
                        <a:effectLst>
                          <a:outerShdw blurRad="38100" dist="38100" dir="2700000" algn="tl">
                            <a:srgbClr val="000000">
                              <a:alpha val="43137"/>
                            </a:srgbClr>
                          </a:outerShdw>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Yes/YES</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dirty="0">
                          <a:effectLst/>
                          <a:latin typeface="Century" panose="02040604050505020304" pitchFamily="18" charset="0"/>
                        </a:rPr>
                        <a:t>Sup Ct V&amp;R </a:t>
                      </a:r>
                      <a:r>
                        <a:rPr lang="en-US" sz="1400" dirty="0" smtClean="0">
                          <a:effectLst/>
                          <a:latin typeface="Century" panose="02040604050505020304" pitchFamily="18" charset="0"/>
                        </a:rPr>
                        <a:t>(</a:t>
                      </a:r>
                      <a:r>
                        <a:rPr lang="en-US" sz="1400" dirty="0">
                          <a:effectLst/>
                          <a:latin typeface="Century" panose="02040604050505020304" pitchFamily="18" charset="0"/>
                        </a:rPr>
                        <a:t>cl </a:t>
                      </a:r>
                      <a:r>
                        <a:rPr lang="en-US" sz="1400" dirty="0" err="1">
                          <a:effectLst/>
                          <a:latin typeface="Century" panose="02040604050505020304" pitchFamily="18" charset="0"/>
                        </a:rPr>
                        <a:t>const</a:t>
                      </a:r>
                      <a:r>
                        <a:rPr lang="en-US" sz="1400" dirty="0" smtClean="0">
                          <a:effectLst/>
                          <a:latin typeface="Century" panose="02040604050505020304" pitchFamily="18" charset="0"/>
                        </a:rPr>
                        <a:t>)</a:t>
                      </a:r>
                    </a:p>
                    <a:p>
                      <a:pPr marL="0" marR="0">
                        <a:lnSpc>
                          <a:spcPts val="1200"/>
                        </a:lnSpc>
                        <a:spcBef>
                          <a:spcPts val="450"/>
                        </a:spcBef>
                        <a:spcAft>
                          <a:spcPts val="270"/>
                        </a:spcAft>
                        <a:tabLst>
                          <a:tab pos="-457200" algn="l"/>
                        </a:tabLst>
                      </a:pPr>
                      <a:r>
                        <a:rPr lang="en-US" sz="1400" dirty="0" smtClean="0">
                          <a:effectLst/>
                          <a:latin typeface="Century" panose="02040604050505020304" pitchFamily="18" charset="0"/>
                          <a:ea typeface="Times New Roman" panose="02020603050405020304" pitchFamily="18" charset="0"/>
                          <a:cs typeface="Courier"/>
                        </a:rPr>
                        <a:t>Mayer </a:t>
                      </a:r>
                      <a:r>
                        <a:rPr lang="en-US" sz="1400" dirty="0" err="1" smtClean="0">
                          <a:effectLst/>
                          <a:latin typeface="Century" panose="02040604050505020304" pitchFamily="18" charset="0"/>
                          <a:ea typeface="Times New Roman" panose="02020603050405020304" pitchFamily="18" charset="0"/>
                          <a:cs typeface="Courier"/>
                        </a:rPr>
                        <a:t>diss</a:t>
                      </a:r>
                      <a:r>
                        <a:rPr lang="en-US" sz="1400" dirty="0" smtClean="0">
                          <a:effectLst/>
                          <a:latin typeface="Century" panose="02040604050505020304" pitchFamily="18" charset="0"/>
                          <a:ea typeface="Times New Roman" panose="02020603050405020304" pitchFamily="18" charset="0"/>
                          <a:cs typeface="Courier"/>
                        </a:rPr>
                        <a:t>=</a:t>
                      </a:r>
                      <a:r>
                        <a:rPr lang="en-US" sz="1400" dirty="0" err="1" smtClean="0">
                          <a:effectLst/>
                          <a:latin typeface="Century" panose="02040604050505020304" pitchFamily="18" charset="0"/>
                          <a:ea typeface="Times New Roman" panose="02020603050405020304" pitchFamily="18" charset="0"/>
                          <a:cs typeface="Courier"/>
                        </a:rPr>
                        <a:t>Dist</a:t>
                      </a:r>
                      <a:r>
                        <a:rPr lang="en-US" sz="1400" dirty="0" smtClean="0">
                          <a:effectLst/>
                          <a:latin typeface="Century" panose="02040604050505020304" pitchFamily="18" charset="0"/>
                          <a:ea typeface="Times New Roman" panose="02020603050405020304" pitchFamily="18" charset="0"/>
                          <a:cs typeface="Courier"/>
                        </a:rPr>
                        <a:t> Ct facts not clearly </a:t>
                      </a:r>
                      <a:r>
                        <a:rPr lang="en-US" sz="1400" dirty="0" err="1" smtClean="0">
                          <a:effectLst/>
                          <a:latin typeface="Century" panose="02040604050505020304" pitchFamily="18" charset="0"/>
                          <a:ea typeface="Times New Roman" panose="02020603050405020304" pitchFamily="18" charset="0"/>
                          <a:cs typeface="Courier"/>
                        </a:rPr>
                        <a:t>erron</a:t>
                      </a:r>
                      <a:r>
                        <a:rPr lang="en-US" sz="1400" dirty="0" smtClean="0">
                          <a:effectLst/>
                          <a:latin typeface="Century" panose="02040604050505020304" pitchFamily="18" charset="0"/>
                          <a:ea typeface="Times New Roman" panose="02020603050405020304" pitchFamily="18" charset="0"/>
                          <a:cs typeface="Courier"/>
                        </a:rPr>
                        <a:t>.</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390">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Eon v AT&amp;T</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dirty="0">
                          <a:effectLst/>
                          <a:latin typeface="Century" panose="02040604050505020304" pitchFamily="18" charset="0"/>
                        </a:rPr>
                        <a:t>20150506</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u="sng">
                          <a:effectLst/>
                          <a:latin typeface="Century" panose="02040604050505020304" pitchFamily="18" charset="0"/>
                        </a:rPr>
                        <a:t>PR</a:t>
                      </a:r>
                      <a:r>
                        <a:rPr lang="en-US" sz="1400">
                          <a:effectLst/>
                          <a:latin typeface="Century" panose="02040604050505020304" pitchFamily="18" charset="0"/>
                        </a:rPr>
                        <a:t> NE BR</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Yes</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Yes</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SJ inval (cl const, m+f, missing algorithm)</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703">
                <a:tc>
                  <a:txBody>
                    <a:bodyPr/>
                    <a:lstStyle/>
                    <a:p>
                      <a:pPr marL="0" marR="0">
                        <a:lnSpc>
                          <a:spcPts val="1200"/>
                        </a:lnSpc>
                        <a:spcBef>
                          <a:spcPts val="450"/>
                        </a:spcBef>
                        <a:spcAft>
                          <a:spcPts val="270"/>
                        </a:spcAft>
                        <a:tabLst>
                          <a:tab pos="-457200" algn="l"/>
                        </a:tabLst>
                      </a:pPr>
                      <a:r>
                        <a:rPr lang="en-US" sz="1400" b="1" u="none" dirty="0" err="1">
                          <a:solidFill>
                            <a:srgbClr val="7030A0"/>
                          </a:solidFill>
                          <a:effectLst/>
                          <a:latin typeface="Century" panose="02040604050505020304" pitchFamily="18" charset="0"/>
                        </a:rPr>
                        <a:t>BioSig</a:t>
                      </a:r>
                      <a:endParaRPr lang="en-US" sz="1400" b="1" u="none" dirty="0">
                        <a:solidFill>
                          <a:srgbClr val="7030A0"/>
                        </a:solidFill>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b="1" u="none" dirty="0">
                          <a:solidFill>
                            <a:srgbClr val="7030A0"/>
                          </a:solidFill>
                          <a:effectLst/>
                          <a:latin typeface="Century" panose="02040604050505020304" pitchFamily="18" charset="0"/>
                        </a:rPr>
                        <a:t>20150427</a:t>
                      </a:r>
                      <a:endParaRPr lang="en-US" sz="1400" b="1" u="none" dirty="0">
                        <a:solidFill>
                          <a:srgbClr val="7030A0"/>
                        </a:solidFill>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b="1" u="none" dirty="0">
                          <a:solidFill>
                            <a:srgbClr val="7030A0"/>
                          </a:solidFill>
                          <a:effectLst/>
                          <a:latin typeface="Century" panose="02040604050505020304" pitchFamily="18" charset="0"/>
                        </a:rPr>
                        <a:t>NE SC </a:t>
                      </a:r>
                      <a:r>
                        <a:rPr lang="en-US" sz="1400" b="1" u="sng" dirty="0">
                          <a:solidFill>
                            <a:srgbClr val="7030A0"/>
                          </a:solidFill>
                          <a:effectLst/>
                          <a:latin typeface="Century" panose="02040604050505020304" pitchFamily="18" charset="0"/>
                        </a:rPr>
                        <a:t>WA</a:t>
                      </a:r>
                      <a:endParaRPr lang="en-US" sz="1400" b="1" u="sng" dirty="0">
                        <a:solidFill>
                          <a:srgbClr val="7030A0"/>
                        </a:solidFill>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b="1" u="none" dirty="0">
                          <a:solidFill>
                            <a:srgbClr val="7030A0"/>
                          </a:solidFill>
                          <a:effectLst/>
                          <a:latin typeface="Century" panose="02040604050505020304" pitchFamily="18" charset="0"/>
                        </a:rPr>
                        <a:t>Yes</a:t>
                      </a:r>
                      <a:endParaRPr lang="en-US" sz="1400" b="1" u="none" dirty="0">
                        <a:solidFill>
                          <a:srgbClr val="7030A0"/>
                        </a:solidFill>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b="1" u="none" dirty="0">
                          <a:solidFill>
                            <a:srgbClr val="7030A0"/>
                          </a:solidFill>
                          <a:effectLst/>
                          <a:latin typeface="Century" panose="02040604050505020304" pitchFamily="18" charset="0"/>
                        </a:rPr>
                        <a:t>No/NO</a:t>
                      </a:r>
                      <a:endParaRPr lang="en-US" sz="1400" b="1" u="none" dirty="0">
                        <a:solidFill>
                          <a:srgbClr val="7030A0"/>
                        </a:solidFill>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u="sng">
                          <a:effectLst/>
                          <a:latin typeface="Century" panose="02040604050505020304" pitchFamily="18" charset="0"/>
                        </a:rPr>
                        <a:t>Sup Ct V&amp;R </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703">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Eidos</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dirty="0">
                          <a:effectLst/>
                          <a:latin typeface="Century" panose="02040604050505020304" pitchFamily="18" charset="0"/>
                        </a:rPr>
                        <a:t>20150310</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WA TA </a:t>
                      </a:r>
                      <a:r>
                        <a:rPr lang="en-US" sz="1400" u="sng">
                          <a:effectLst/>
                          <a:latin typeface="Century" panose="02040604050505020304" pitchFamily="18" charset="0"/>
                        </a:rPr>
                        <a:t>CH</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Yes</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No</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SJ</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703">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Lexington</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dirty="0">
                          <a:effectLst/>
                          <a:latin typeface="Century" panose="02040604050505020304" pitchFamily="18" charset="0"/>
                        </a:rPr>
                        <a:t>20150209</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u="sng">
                          <a:effectLst/>
                          <a:latin typeface="Century" panose="02040604050505020304" pitchFamily="18" charset="0"/>
                        </a:rPr>
                        <a:t>LO</a:t>
                      </a:r>
                      <a:r>
                        <a:rPr lang="en-US" sz="1400">
                          <a:effectLst/>
                          <a:latin typeface="Century" panose="02040604050505020304" pitchFamily="18" charset="0"/>
                        </a:rPr>
                        <a:t> CH HU</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Yes</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NO [NP]</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12(c)</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703">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DDR v Hotels</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dirty="0">
                          <a:effectLst/>
                          <a:latin typeface="Century" panose="02040604050505020304" pitchFamily="18" charset="0"/>
                        </a:rPr>
                        <a:t>20151205</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dirty="0">
                          <a:effectLst/>
                          <a:latin typeface="Century" panose="02040604050505020304" pitchFamily="18" charset="0"/>
                        </a:rPr>
                        <a:t>WA </a:t>
                      </a:r>
                      <a:r>
                        <a:rPr lang="en-US" sz="1400" i="1" dirty="0">
                          <a:effectLst/>
                          <a:latin typeface="Century" panose="02040604050505020304" pitchFamily="18" charset="0"/>
                        </a:rPr>
                        <a:t>MA</a:t>
                      </a:r>
                      <a:r>
                        <a:rPr lang="en-US" sz="1400" dirty="0">
                          <a:effectLst/>
                          <a:latin typeface="Century" panose="02040604050505020304" pitchFamily="18" charset="0"/>
                        </a:rPr>
                        <a:t> </a:t>
                      </a:r>
                      <a:r>
                        <a:rPr lang="en-US" sz="1400" u="sng" dirty="0">
                          <a:effectLst/>
                          <a:latin typeface="Century" panose="02040604050505020304" pitchFamily="18" charset="0"/>
                        </a:rPr>
                        <a:t>CH</a:t>
                      </a:r>
                      <a:r>
                        <a:rPr lang="en-US" sz="1400" dirty="0">
                          <a:effectLst/>
                          <a:latin typeface="Century" panose="02040604050505020304" pitchFamily="18" charset="0"/>
                        </a:rPr>
                        <a:t> </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b="1" dirty="0">
                          <a:effectLst>
                            <a:outerShdw blurRad="38100" dist="38100" dir="2700000" algn="tl">
                              <a:srgbClr val="000000">
                                <a:alpha val="43137"/>
                              </a:srgbClr>
                            </a:outerShdw>
                          </a:effectLst>
                          <a:latin typeface="Century" panose="02040604050505020304" pitchFamily="18" charset="0"/>
                        </a:rPr>
                        <a:t>No</a:t>
                      </a:r>
                      <a:endParaRPr lang="en-US" sz="1400" b="1" dirty="0">
                        <a:effectLst>
                          <a:outerShdw blurRad="38100" dist="38100" dir="2700000" algn="tl">
                            <a:srgbClr val="000000">
                              <a:alpha val="43137"/>
                            </a:srgbClr>
                          </a:outerShdw>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No</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dirty="0" smtClean="0">
                          <a:effectLst/>
                          <a:latin typeface="Century" panose="02040604050505020304" pitchFamily="18" charset="0"/>
                        </a:rPr>
                        <a:t>JMOL</a:t>
                      </a:r>
                    </a:p>
                    <a:p>
                      <a:pPr marL="0" marR="0">
                        <a:lnSpc>
                          <a:spcPts val="1200"/>
                        </a:lnSpc>
                        <a:spcBef>
                          <a:spcPts val="450"/>
                        </a:spcBef>
                        <a:spcAft>
                          <a:spcPts val="270"/>
                        </a:spcAft>
                        <a:tabLst>
                          <a:tab pos="-457200" algn="l"/>
                        </a:tabLst>
                      </a:pPr>
                      <a:r>
                        <a:rPr lang="en-US" sz="1400" dirty="0" smtClean="0">
                          <a:effectLst/>
                          <a:latin typeface="Century" panose="02040604050505020304" pitchFamily="18" charset="0"/>
                        </a:rPr>
                        <a:t>(</a:t>
                      </a:r>
                      <a:r>
                        <a:rPr lang="en-US" sz="1400" dirty="0">
                          <a:effectLst/>
                          <a:latin typeface="Century" panose="02040604050505020304" pitchFamily="18" charset="0"/>
                        </a:rPr>
                        <a:t>Mayer </a:t>
                      </a:r>
                      <a:r>
                        <a:rPr lang="en-US" sz="1400" dirty="0" err="1">
                          <a:effectLst/>
                          <a:latin typeface="Century" panose="02040604050505020304" pitchFamily="18" charset="0"/>
                        </a:rPr>
                        <a:t>diss</a:t>
                      </a:r>
                      <a:r>
                        <a:rPr lang="en-US" sz="1400" dirty="0">
                          <a:effectLst/>
                          <a:latin typeface="Century" panose="02040604050505020304" pitchFamily="18" charset="0"/>
                        </a:rPr>
                        <a:t>=101)</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703">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Interval</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20140910</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TA </a:t>
                      </a:r>
                      <a:r>
                        <a:rPr lang="en-US" sz="1400" u="sng">
                          <a:effectLst/>
                          <a:latin typeface="Century" panose="02040604050505020304" pitchFamily="18" charset="0"/>
                        </a:rPr>
                        <a:t>CH</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Yes</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Yes</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Cl const</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703">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Augme</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20140620</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u="sng">
                          <a:effectLst/>
                          <a:latin typeface="Century" panose="02040604050505020304" pitchFamily="18" charset="0"/>
                        </a:rPr>
                        <a:t>MO</a:t>
                      </a:r>
                      <a:r>
                        <a:rPr lang="en-US" sz="1400">
                          <a:effectLst/>
                          <a:latin typeface="Century" panose="02040604050505020304" pitchFamily="18" charset="0"/>
                        </a:rPr>
                        <a:t> SC RE</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Yes</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Yes</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dirty="0">
                          <a:effectLst/>
                          <a:latin typeface="Century" panose="02040604050505020304" pitchFamily="18" charset="0"/>
                        </a:rPr>
                        <a:t>SJ</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 [SUP CT]</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20140602</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 </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 </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 </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 </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703">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In re Packard</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20140506</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OM PL TA [PC]</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Yes</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a:effectLst/>
                          <a:latin typeface="Century" panose="02040604050505020304" pitchFamily="18" charset="0"/>
                        </a:rPr>
                        <a:t>Yes</a:t>
                      </a:r>
                      <a:endParaRPr lang="en-US" sz="140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450"/>
                        </a:spcBef>
                        <a:spcAft>
                          <a:spcPts val="270"/>
                        </a:spcAft>
                        <a:tabLst>
                          <a:tab pos="-457200" algn="l"/>
                        </a:tabLst>
                      </a:pPr>
                      <a:r>
                        <a:rPr lang="en-US" sz="1400" dirty="0" err="1">
                          <a:effectLst/>
                          <a:latin typeface="Century" panose="02040604050505020304" pitchFamily="18" charset="0"/>
                        </a:rPr>
                        <a:t>std</a:t>
                      </a:r>
                      <a:r>
                        <a:rPr lang="en-US" sz="1400" dirty="0">
                          <a:effectLst/>
                          <a:latin typeface="Century" panose="02040604050505020304" pitchFamily="18" charset="0"/>
                        </a:rPr>
                        <a:t> in PTO on pre-</a:t>
                      </a:r>
                      <a:r>
                        <a:rPr lang="en-US" sz="1400" dirty="0" err="1">
                          <a:effectLst/>
                          <a:latin typeface="Century" panose="02040604050505020304" pitchFamily="18" charset="0"/>
                        </a:rPr>
                        <a:t>issu</a:t>
                      </a:r>
                      <a:r>
                        <a:rPr lang="en-US" sz="1400" dirty="0">
                          <a:effectLst/>
                          <a:latin typeface="Century" panose="02040604050505020304" pitchFamily="18" charset="0"/>
                        </a:rPr>
                        <a:t> </a:t>
                      </a:r>
                      <a:r>
                        <a:rPr lang="en-US" sz="1400" dirty="0" err="1" smtClean="0">
                          <a:effectLst/>
                          <a:latin typeface="Century" panose="02040604050505020304" pitchFamily="18" charset="0"/>
                        </a:rPr>
                        <a:t>clms</a:t>
                      </a:r>
                      <a:endParaRPr lang="en-US" sz="1400" dirty="0">
                        <a:effectLst/>
                        <a:latin typeface="Century" panose="02040604050505020304" pitchFamily="18" charset="0"/>
                        <a:ea typeface="Times New Roman" panose="02020603050405020304" pitchFamily="18" charset="0"/>
                        <a:cs typeface="Courier"/>
                      </a:endParaRP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6"/>
          <p:cNvSpPr/>
          <p:nvPr/>
        </p:nvSpPr>
        <p:spPr>
          <a:xfrm>
            <a:off x="7315200" y="1457315"/>
            <a:ext cx="1219200" cy="4154984"/>
          </a:xfrm>
          <a:prstGeom prst="rect">
            <a:avLst/>
          </a:prstGeom>
          <a:solidFill>
            <a:srgbClr val="CCFFCC"/>
          </a:solidFill>
        </p:spPr>
        <p:txBody>
          <a:bodyPr wrap="square">
            <a:spAutoFit/>
          </a:bodyPr>
          <a:lstStyle/>
          <a:p>
            <a:pPr>
              <a:spcBef>
                <a:spcPts val="0"/>
              </a:spcBef>
              <a:spcAft>
                <a:spcPts val="0"/>
              </a:spcAft>
              <a:tabLst>
                <a:tab pos="-457200" algn="l"/>
              </a:tabLst>
            </a:pPr>
            <a:r>
              <a:rPr lang="en-US" sz="1200" u="sng" dirty="0">
                <a:latin typeface="Century" panose="02040604050505020304" pitchFamily="18" charset="0"/>
                <a:ea typeface="Times New Roman" panose="02020603050405020304" pitchFamily="18" charset="0"/>
                <a:cs typeface="Courier"/>
              </a:rPr>
              <a:t>underlined </a:t>
            </a:r>
            <a:r>
              <a:rPr lang="en-US" sz="1200" dirty="0">
                <a:latin typeface="Century" panose="02040604050505020304" pitchFamily="18" charset="0"/>
                <a:ea typeface="Times New Roman" panose="02020603050405020304" pitchFamily="18" charset="0"/>
                <a:cs typeface="Courier"/>
              </a:rPr>
              <a:t>= majority</a:t>
            </a:r>
          </a:p>
          <a:p>
            <a:pPr>
              <a:spcBef>
                <a:spcPts val="0"/>
              </a:spcBef>
              <a:spcAft>
                <a:spcPts val="0"/>
              </a:spcAft>
              <a:tabLst>
                <a:tab pos="-457200" algn="l"/>
              </a:tabLst>
            </a:pPr>
            <a:endParaRPr lang="en-US" sz="1200" dirty="0">
              <a:latin typeface="Century" panose="02040604050505020304" pitchFamily="18" charset="0"/>
              <a:ea typeface="Times New Roman" panose="02020603050405020304" pitchFamily="18" charset="0"/>
              <a:cs typeface="Courier"/>
            </a:endParaRPr>
          </a:p>
          <a:p>
            <a:pPr>
              <a:spcBef>
                <a:spcPts val="0"/>
              </a:spcBef>
              <a:spcAft>
                <a:spcPts val="0"/>
              </a:spcAft>
              <a:tabLst>
                <a:tab pos="-457200" algn="l"/>
              </a:tabLst>
            </a:pPr>
            <a:r>
              <a:rPr lang="en-US" sz="1200" i="1" dirty="0">
                <a:latin typeface="Century" panose="02040604050505020304" pitchFamily="18" charset="0"/>
                <a:ea typeface="Times New Roman" panose="02020603050405020304" pitchFamily="18" charset="0"/>
                <a:cs typeface="Courier"/>
              </a:rPr>
              <a:t>italicized =dissent</a:t>
            </a:r>
          </a:p>
          <a:p>
            <a:pPr>
              <a:spcBef>
                <a:spcPts val="0"/>
              </a:spcBef>
              <a:spcAft>
                <a:spcPts val="0"/>
              </a:spcAft>
              <a:tabLst>
                <a:tab pos="-457200" algn="l"/>
              </a:tabLst>
            </a:pPr>
            <a:endParaRPr lang="en-US" sz="1200" dirty="0">
              <a:latin typeface="Century" panose="02040604050505020304" pitchFamily="18" charset="0"/>
              <a:ea typeface="Times New Roman" panose="02020603050405020304" pitchFamily="18" charset="0"/>
              <a:cs typeface="Courier"/>
            </a:endParaRPr>
          </a:p>
          <a:p>
            <a:pPr>
              <a:spcBef>
                <a:spcPts val="0"/>
              </a:spcBef>
              <a:spcAft>
                <a:spcPts val="0"/>
              </a:spcAft>
              <a:tabLst>
                <a:tab pos="-457200" algn="l"/>
              </a:tabLst>
            </a:pPr>
            <a:r>
              <a:rPr lang="en-US" sz="1200" dirty="0">
                <a:latin typeface="Century" panose="02040604050505020304" pitchFamily="18" charset="0"/>
                <a:ea typeface="Times New Roman" panose="02020603050405020304" pitchFamily="18" charset="0"/>
                <a:cs typeface="Courier"/>
              </a:rPr>
              <a:t>BR Bryson</a:t>
            </a:r>
          </a:p>
          <a:p>
            <a:pPr>
              <a:spcBef>
                <a:spcPts val="0"/>
              </a:spcBef>
              <a:spcAft>
                <a:spcPts val="0"/>
              </a:spcAft>
              <a:tabLst>
                <a:tab pos="-457200" algn="l"/>
              </a:tabLst>
            </a:pPr>
            <a:r>
              <a:rPr lang="en-US" sz="1200" dirty="0">
                <a:latin typeface="Century" panose="02040604050505020304" pitchFamily="18" charset="0"/>
                <a:ea typeface="Times New Roman" panose="02020603050405020304" pitchFamily="18" charset="0"/>
                <a:cs typeface="Courier"/>
              </a:rPr>
              <a:t>CH Chen</a:t>
            </a:r>
          </a:p>
          <a:p>
            <a:pPr>
              <a:spcBef>
                <a:spcPts val="0"/>
              </a:spcBef>
              <a:spcAft>
                <a:spcPts val="0"/>
              </a:spcAft>
              <a:tabLst>
                <a:tab pos="-457200" algn="l"/>
              </a:tabLst>
            </a:pPr>
            <a:r>
              <a:rPr lang="en-US" sz="1200" dirty="0">
                <a:latin typeface="Century" panose="02040604050505020304" pitchFamily="18" charset="0"/>
                <a:ea typeface="Times New Roman" panose="02020603050405020304" pitchFamily="18" charset="0"/>
                <a:cs typeface="Courier"/>
              </a:rPr>
              <a:t>DY </a:t>
            </a:r>
            <a:r>
              <a:rPr lang="en-US" sz="1200" dirty="0" err="1">
                <a:latin typeface="Century" panose="02040604050505020304" pitchFamily="18" charset="0"/>
                <a:ea typeface="Times New Roman" panose="02020603050405020304" pitchFamily="18" charset="0"/>
                <a:cs typeface="Courier"/>
              </a:rPr>
              <a:t>Dyk</a:t>
            </a:r>
            <a:endParaRPr lang="en-US" sz="1200" dirty="0">
              <a:latin typeface="Century" panose="02040604050505020304" pitchFamily="18" charset="0"/>
              <a:ea typeface="Times New Roman" panose="02020603050405020304" pitchFamily="18" charset="0"/>
              <a:cs typeface="Courier"/>
            </a:endParaRPr>
          </a:p>
          <a:p>
            <a:pPr>
              <a:spcBef>
                <a:spcPts val="0"/>
              </a:spcBef>
              <a:spcAft>
                <a:spcPts val="0"/>
              </a:spcAft>
              <a:tabLst>
                <a:tab pos="-457200" algn="l"/>
              </a:tabLst>
            </a:pPr>
            <a:r>
              <a:rPr lang="en-US" sz="1200" dirty="0">
                <a:latin typeface="Century" panose="02040604050505020304" pitchFamily="18" charset="0"/>
                <a:ea typeface="Times New Roman" panose="02020603050405020304" pitchFamily="18" charset="0"/>
                <a:cs typeface="Courier"/>
              </a:rPr>
              <a:t>LO </a:t>
            </a:r>
            <a:r>
              <a:rPr lang="en-US" sz="1200" dirty="0" err="1">
                <a:latin typeface="Century" panose="02040604050505020304" pitchFamily="18" charset="0"/>
                <a:ea typeface="Times New Roman" panose="02020603050405020304" pitchFamily="18" charset="0"/>
                <a:cs typeface="Courier"/>
              </a:rPr>
              <a:t>Lourie</a:t>
            </a:r>
            <a:endParaRPr lang="en-US" sz="1200" dirty="0">
              <a:latin typeface="Century" panose="02040604050505020304" pitchFamily="18" charset="0"/>
              <a:ea typeface="Times New Roman" panose="02020603050405020304" pitchFamily="18" charset="0"/>
              <a:cs typeface="Courier"/>
            </a:endParaRPr>
          </a:p>
          <a:p>
            <a:pPr>
              <a:spcBef>
                <a:spcPts val="0"/>
              </a:spcBef>
              <a:spcAft>
                <a:spcPts val="0"/>
              </a:spcAft>
              <a:tabLst>
                <a:tab pos="-457200" algn="l"/>
              </a:tabLst>
            </a:pPr>
            <a:r>
              <a:rPr lang="en-US" sz="1200" dirty="0">
                <a:latin typeface="Century" panose="02040604050505020304" pitchFamily="18" charset="0"/>
                <a:ea typeface="Times New Roman" panose="02020603050405020304" pitchFamily="18" charset="0"/>
                <a:cs typeface="Courier"/>
              </a:rPr>
              <a:t>MA Mayer</a:t>
            </a:r>
          </a:p>
          <a:p>
            <a:pPr>
              <a:spcBef>
                <a:spcPts val="0"/>
              </a:spcBef>
              <a:spcAft>
                <a:spcPts val="0"/>
              </a:spcAft>
              <a:tabLst>
                <a:tab pos="-457200" algn="l"/>
              </a:tabLst>
            </a:pPr>
            <a:r>
              <a:rPr lang="en-US" sz="1200" dirty="0">
                <a:latin typeface="Century" panose="02040604050505020304" pitchFamily="18" charset="0"/>
                <a:ea typeface="Times New Roman" panose="02020603050405020304" pitchFamily="18" charset="0"/>
                <a:cs typeface="Courier"/>
              </a:rPr>
              <a:t>MO Moore</a:t>
            </a:r>
          </a:p>
          <a:p>
            <a:pPr>
              <a:spcBef>
                <a:spcPts val="0"/>
              </a:spcBef>
              <a:spcAft>
                <a:spcPts val="0"/>
              </a:spcAft>
              <a:tabLst>
                <a:tab pos="-457200" algn="l"/>
              </a:tabLst>
            </a:pPr>
            <a:r>
              <a:rPr lang="en-US" sz="1200" dirty="0">
                <a:latin typeface="Century" panose="02040604050505020304" pitchFamily="18" charset="0"/>
                <a:ea typeface="Times New Roman" panose="02020603050405020304" pitchFamily="18" charset="0"/>
                <a:cs typeface="Courier"/>
              </a:rPr>
              <a:t>NE Newman</a:t>
            </a:r>
          </a:p>
          <a:p>
            <a:pPr>
              <a:spcBef>
                <a:spcPts val="0"/>
              </a:spcBef>
              <a:spcAft>
                <a:spcPts val="0"/>
              </a:spcAft>
              <a:tabLst>
                <a:tab pos="-457200" algn="l"/>
              </a:tabLst>
            </a:pPr>
            <a:r>
              <a:rPr lang="en-US" sz="1200" dirty="0">
                <a:latin typeface="Century" panose="02040604050505020304" pitchFamily="18" charset="0"/>
                <a:ea typeface="Times New Roman" panose="02020603050405020304" pitchFamily="18" charset="0"/>
                <a:cs typeface="Courier"/>
              </a:rPr>
              <a:t>OM O'Malley</a:t>
            </a:r>
          </a:p>
          <a:p>
            <a:pPr>
              <a:spcBef>
                <a:spcPts val="0"/>
              </a:spcBef>
              <a:spcAft>
                <a:spcPts val="0"/>
              </a:spcAft>
              <a:tabLst>
                <a:tab pos="-457200" algn="l"/>
              </a:tabLst>
            </a:pPr>
            <a:r>
              <a:rPr lang="en-US" sz="1200" dirty="0">
                <a:latin typeface="Century" panose="02040604050505020304" pitchFamily="18" charset="0"/>
                <a:ea typeface="Times New Roman" panose="02020603050405020304" pitchFamily="18" charset="0"/>
                <a:cs typeface="Courier"/>
              </a:rPr>
              <a:t>PL </a:t>
            </a:r>
            <a:r>
              <a:rPr lang="en-US" sz="1200" dirty="0" err="1">
                <a:latin typeface="Century" panose="02040604050505020304" pitchFamily="18" charset="0"/>
                <a:ea typeface="Times New Roman" panose="02020603050405020304" pitchFamily="18" charset="0"/>
                <a:cs typeface="Courier"/>
              </a:rPr>
              <a:t>Plager</a:t>
            </a:r>
            <a:endParaRPr lang="en-US" sz="1200" dirty="0">
              <a:latin typeface="Century" panose="02040604050505020304" pitchFamily="18" charset="0"/>
              <a:ea typeface="Times New Roman" panose="02020603050405020304" pitchFamily="18" charset="0"/>
              <a:cs typeface="Courier"/>
            </a:endParaRPr>
          </a:p>
          <a:p>
            <a:pPr>
              <a:spcBef>
                <a:spcPts val="0"/>
              </a:spcBef>
              <a:spcAft>
                <a:spcPts val="0"/>
              </a:spcAft>
              <a:tabLst>
                <a:tab pos="-457200" algn="l"/>
              </a:tabLst>
            </a:pPr>
            <a:r>
              <a:rPr lang="en-US" sz="1200" dirty="0">
                <a:latin typeface="Century" panose="02040604050505020304" pitchFamily="18" charset="0"/>
                <a:ea typeface="Times New Roman" panose="02020603050405020304" pitchFamily="18" charset="0"/>
                <a:cs typeface="Courier"/>
              </a:rPr>
              <a:t>PR Prost</a:t>
            </a:r>
          </a:p>
          <a:p>
            <a:pPr>
              <a:spcBef>
                <a:spcPts val="0"/>
              </a:spcBef>
              <a:spcAft>
                <a:spcPts val="0"/>
              </a:spcAft>
              <a:tabLst>
                <a:tab pos="-457200" algn="l"/>
              </a:tabLst>
            </a:pPr>
            <a:r>
              <a:rPr lang="en-US" sz="1200" dirty="0">
                <a:latin typeface="Century" panose="02040604050505020304" pitchFamily="18" charset="0"/>
                <a:ea typeface="Times New Roman" panose="02020603050405020304" pitchFamily="18" charset="0"/>
                <a:cs typeface="Courier"/>
              </a:rPr>
              <a:t>RE Reyna</a:t>
            </a:r>
          </a:p>
          <a:p>
            <a:pPr>
              <a:spcBef>
                <a:spcPts val="0"/>
              </a:spcBef>
              <a:spcAft>
                <a:spcPts val="0"/>
              </a:spcAft>
              <a:tabLst>
                <a:tab pos="-457200" algn="l"/>
              </a:tabLst>
            </a:pPr>
            <a:r>
              <a:rPr lang="en-US" sz="1200" dirty="0">
                <a:latin typeface="Century" panose="02040604050505020304" pitchFamily="18" charset="0"/>
                <a:ea typeface="Times New Roman" panose="02020603050405020304" pitchFamily="18" charset="0"/>
                <a:cs typeface="Courier"/>
              </a:rPr>
              <a:t>TA Taranto</a:t>
            </a:r>
          </a:p>
          <a:p>
            <a:pPr>
              <a:spcBef>
                <a:spcPts val="0"/>
              </a:spcBef>
              <a:spcAft>
                <a:spcPts val="0"/>
              </a:spcAft>
              <a:tabLst>
                <a:tab pos="-457200" algn="l"/>
              </a:tabLst>
            </a:pPr>
            <a:r>
              <a:rPr lang="en-US" sz="1200" dirty="0">
                <a:latin typeface="Century" panose="02040604050505020304" pitchFamily="18" charset="0"/>
                <a:ea typeface="Times New Roman" panose="02020603050405020304" pitchFamily="18" charset="0"/>
                <a:cs typeface="Courier"/>
              </a:rPr>
              <a:t>WA </a:t>
            </a:r>
            <a:r>
              <a:rPr lang="en-US" sz="1200" dirty="0" smtClean="0">
                <a:latin typeface="Century" panose="02040604050505020304" pitchFamily="18" charset="0"/>
                <a:ea typeface="Times New Roman" panose="02020603050405020304" pitchFamily="18" charset="0"/>
                <a:cs typeface="Courier"/>
              </a:rPr>
              <a:t>Wallach</a:t>
            </a:r>
          </a:p>
          <a:p>
            <a:pPr>
              <a:spcBef>
                <a:spcPts val="0"/>
              </a:spcBef>
              <a:spcAft>
                <a:spcPts val="0"/>
              </a:spcAft>
              <a:tabLst>
                <a:tab pos="-457200" algn="l"/>
              </a:tabLst>
            </a:pPr>
            <a:endParaRPr lang="en-US" sz="1200" dirty="0">
              <a:latin typeface="Century" panose="02040604050505020304" pitchFamily="18" charset="0"/>
              <a:ea typeface="Times New Roman" panose="02020603050405020304" pitchFamily="18" charset="0"/>
              <a:cs typeface="Courier"/>
            </a:endParaRPr>
          </a:p>
          <a:p>
            <a:pPr>
              <a:spcBef>
                <a:spcPts val="0"/>
              </a:spcBef>
              <a:spcAft>
                <a:spcPts val="0"/>
              </a:spcAft>
              <a:tabLst>
                <a:tab pos="-457200" algn="l"/>
              </a:tabLst>
            </a:pPr>
            <a:r>
              <a:rPr lang="en-US" sz="1200" dirty="0" smtClean="0">
                <a:latin typeface="Century" panose="02040604050505020304" pitchFamily="18" charset="0"/>
                <a:ea typeface="Times New Roman" panose="02020603050405020304" pitchFamily="18" charset="0"/>
                <a:cs typeface="Courier"/>
              </a:rPr>
              <a:t>NP=non-precedential</a:t>
            </a:r>
            <a:endParaRPr lang="en-US" sz="1200" dirty="0">
              <a:latin typeface="Century" panose="02040604050505020304" pitchFamily="18" charset="0"/>
              <a:ea typeface="Times New Roman" panose="02020603050405020304" pitchFamily="18" charset="0"/>
              <a:cs typeface="Courier"/>
            </a:endParaRPr>
          </a:p>
        </p:txBody>
      </p:sp>
      <p:grpSp>
        <p:nvGrpSpPr>
          <p:cNvPr id="11" name="Group 10"/>
          <p:cNvGrpSpPr/>
          <p:nvPr/>
        </p:nvGrpSpPr>
        <p:grpSpPr>
          <a:xfrm>
            <a:off x="7315201" y="1066800"/>
            <a:ext cx="3276599" cy="4267200"/>
            <a:chOff x="5181600" y="1066800"/>
            <a:chExt cx="3276599" cy="4267200"/>
          </a:xfrm>
        </p:grpSpPr>
        <p:sp>
          <p:nvSpPr>
            <p:cNvPr id="8" name="Right Brace 7"/>
            <p:cNvSpPr/>
            <p:nvPr/>
          </p:nvSpPr>
          <p:spPr bwMode="auto">
            <a:xfrm>
              <a:off x="5181600" y="1066800"/>
              <a:ext cx="1219200" cy="4267200"/>
            </a:xfrm>
            <a:prstGeom prst="rightBrace">
              <a:avLst>
                <a:gd name="adj1" fmla="val 62745"/>
                <a:gd name="adj2" fmla="val 49580"/>
              </a:avLst>
            </a:prstGeom>
            <a:noFill/>
            <a:ln w="762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9" name="TextBox 8"/>
            <p:cNvSpPr txBox="1"/>
            <p:nvPr/>
          </p:nvSpPr>
          <p:spPr>
            <a:xfrm>
              <a:off x="6475771" y="2286000"/>
              <a:ext cx="1982428" cy="1815882"/>
            </a:xfrm>
            <a:prstGeom prst="rect">
              <a:avLst/>
            </a:prstGeom>
            <a:solidFill>
              <a:schemeClr val="bg1"/>
            </a:solidFill>
          </p:spPr>
          <p:txBody>
            <a:bodyPr wrap="square" rtlCol="0">
              <a:spAutoFit/>
            </a:bodyPr>
            <a:lstStyle/>
            <a:p>
              <a:r>
                <a:rPr lang="en-US" sz="2800" b="1" dirty="0">
                  <a:latin typeface="+mn-lt"/>
                </a:rPr>
                <a:t>PO wins </a:t>
              </a:r>
              <a:r>
                <a:rPr lang="en-US" sz="2800" b="1" dirty="0" smtClean="0">
                  <a:latin typeface="+mn-lt"/>
                </a:rPr>
                <a:t>3:12 (?on Fed Cir standard?)</a:t>
              </a:r>
              <a:endParaRPr lang="en-US" sz="2800" b="1" dirty="0">
                <a:latin typeface="+mn-lt"/>
              </a:endParaRPr>
            </a:p>
          </p:txBody>
        </p:sp>
      </p:grpSp>
      <p:grpSp>
        <p:nvGrpSpPr>
          <p:cNvPr id="13" name="Group 12"/>
          <p:cNvGrpSpPr/>
          <p:nvPr/>
        </p:nvGrpSpPr>
        <p:grpSpPr>
          <a:xfrm>
            <a:off x="7962901" y="1066800"/>
            <a:ext cx="2933699" cy="4267200"/>
            <a:chOff x="5181600" y="1066800"/>
            <a:chExt cx="2933699" cy="4267200"/>
          </a:xfrm>
        </p:grpSpPr>
        <p:sp>
          <p:nvSpPr>
            <p:cNvPr id="14" name="Right Brace 13"/>
            <p:cNvSpPr/>
            <p:nvPr/>
          </p:nvSpPr>
          <p:spPr bwMode="auto">
            <a:xfrm>
              <a:off x="5181600" y="1066800"/>
              <a:ext cx="1219200" cy="4267200"/>
            </a:xfrm>
            <a:prstGeom prst="rightBrace">
              <a:avLst>
                <a:gd name="adj1" fmla="val 62745"/>
                <a:gd name="adj2" fmla="val 49580"/>
              </a:avLst>
            </a:prstGeom>
            <a:noFill/>
            <a:ln w="762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5" name="TextBox 14"/>
            <p:cNvSpPr txBox="1"/>
            <p:nvPr/>
          </p:nvSpPr>
          <p:spPr>
            <a:xfrm>
              <a:off x="6591299" y="2780754"/>
              <a:ext cx="1524000" cy="954107"/>
            </a:xfrm>
            <a:prstGeom prst="rect">
              <a:avLst/>
            </a:prstGeom>
            <a:solidFill>
              <a:schemeClr val="bg1"/>
            </a:solidFill>
          </p:spPr>
          <p:txBody>
            <a:bodyPr wrap="square" rtlCol="0">
              <a:spAutoFit/>
            </a:bodyPr>
            <a:lstStyle/>
            <a:p>
              <a:r>
                <a:rPr lang="en-US" sz="2800" b="1" dirty="0">
                  <a:latin typeface="+mn-lt"/>
                </a:rPr>
                <a:t>PO wins 6:12</a:t>
              </a:r>
            </a:p>
          </p:txBody>
        </p:sp>
      </p:grpSp>
      <p:sp>
        <p:nvSpPr>
          <p:cNvPr id="5" name="TextBox 4"/>
          <p:cNvSpPr txBox="1"/>
          <p:nvPr/>
        </p:nvSpPr>
        <p:spPr>
          <a:xfrm>
            <a:off x="339213" y="3886200"/>
            <a:ext cx="2594489" cy="1384995"/>
          </a:xfrm>
          <a:prstGeom prst="rect">
            <a:avLst/>
          </a:prstGeom>
          <a:noFill/>
        </p:spPr>
        <p:txBody>
          <a:bodyPr wrap="square" rtlCol="0">
            <a:spAutoFit/>
          </a:bodyPr>
          <a:lstStyle/>
          <a:p>
            <a:r>
              <a:rPr lang="en-US" sz="2800" b="1" kern="0" dirty="0">
                <a:latin typeface="Century" panose="02040604050505020304" pitchFamily="18" charset="0"/>
                <a:cs typeface="Courier New" panose="02070309020205020404" pitchFamily="49" charset="0"/>
              </a:rPr>
              <a:t>Fed Cir cases decided after </a:t>
            </a:r>
            <a:r>
              <a:rPr lang="en-US" sz="2800" b="1" kern="0" dirty="0" smtClean="0">
                <a:latin typeface="Century" panose="02040604050505020304" pitchFamily="18" charset="0"/>
                <a:cs typeface="Courier New" panose="02070309020205020404" pitchFamily="49" charset="0"/>
              </a:rPr>
              <a:t>Sup</a:t>
            </a:r>
            <a:r>
              <a:rPr lang="en-US" sz="2800" b="1" kern="0" dirty="0">
                <a:latin typeface="Century" panose="02040604050505020304" pitchFamily="18" charset="0"/>
                <a:cs typeface="Courier New" panose="02070309020205020404" pitchFamily="49" charset="0"/>
              </a:rPr>
              <a:t>. </a:t>
            </a:r>
            <a:r>
              <a:rPr lang="en-US" sz="2800" b="1" kern="0" dirty="0" smtClean="0">
                <a:latin typeface="Century" panose="02040604050505020304" pitchFamily="18" charset="0"/>
                <a:cs typeface="Courier New" panose="02070309020205020404" pitchFamily="49" charset="0"/>
              </a:rPr>
              <a:t>Ct. ruled</a:t>
            </a:r>
            <a:endParaRPr lang="en-US" sz="2800" dirty="0" smtClean="0">
              <a:latin typeface="Century" panose="02040604050505020304" pitchFamily="18" charset="0"/>
            </a:endParaRPr>
          </a:p>
        </p:txBody>
      </p:sp>
    </p:spTree>
    <p:custDataLst>
      <p:tags r:id="rId1"/>
    </p:custDataLst>
    <p:extLst>
      <p:ext uri="{BB962C8B-B14F-4D97-AF65-F5344CB8AC3E}">
        <p14:creationId xmlns:p14="http://schemas.microsoft.com/office/powerpoint/2010/main" val="453069385"/>
      </p:ext>
    </p:extLst>
  </p:cSld>
  <p:clrMapOvr>
    <a:masterClrMapping/>
  </p:clrMapOvr>
  <mc:AlternateContent xmlns:mc="http://schemas.openxmlformats.org/markup-compatibility/2006" xmlns:p14="http://schemas.microsoft.com/office/powerpoint/2010/main">
    <mc:Choice Requires="p14">
      <p:transition spd="slow" p14:dur="2000" advTm="56491"/>
    </mc:Choice>
    <mc:Fallback xmlns="">
      <p:transition spd="slow" advTm="5649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9.2|3.5"/>
</p:tagLst>
</file>

<file path=ppt/tags/tag10.xml><?xml version="1.0" encoding="utf-8"?>
<p:tagLst xmlns:a="http://schemas.openxmlformats.org/drawingml/2006/main" xmlns:r="http://schemas.openxmlformats.org/officeDocument/2006/relationships" xmlns:p="http://schemas.openxmlformats.org/presentationml/2006/main">
  <p:tag name="TIMING" val="|47.6|13.6|75"/>
</p:tagLst>
</file>

<file path=ppt/tags/tag11.xml><?xml version="1.0" encoding="utf-8"?>
<p:tagLst xmlns:a="http://schemas.openxmlformats.org/drawingml/2006/main" xmlns:r="http://schemas.openxmlformats.org/officeDocument/2006/relationships" xmlns:p="http://schemas.openxmlformats.org/presentationml/2006/main">
  <p:tag name="TIMING" val="|14.9|14.3|13.2|15.8|17.2"/>
</p:tagLst>
</file>

<file path=ppt/tags/tag12.xml><?xml version="1.0" encoding="utf-8"?>
<p:tagLst xmlns:a="http://schemas.openxmlformats.org/drawingml/2006/main" xmlns:r="http://schemas.openxmlformats.org/officeDocument/2006/relationships" xmlns:p="http://schemas.openxmlformats.org/presentationml/2006/main">
  <p:tag name="TIMING" val="|25.2"/>
</p:tagLst>
</file>

<file path=ppt/tags/tag2.xml><?xml version="1.0" encoding="utf-8"?>
<p:tagLst xmlns:a="http://schemas.openxmlformats.org/drawingml/2006/main" xmlns:r="http://schemas.openxmlformats.org/officeDocument/2006/relationships" xmlns:p="http://schemas.openxmlformats.org/presentationml/2006/main">
  <p:tag name="TIMING" val="|14.6|8.6|6.9|1.8|11.9|3.7|7.5"/>
</p:tagLst>
</file>

<file path=ppt/tags/tag3.xml><?xml version="1.0" encoding="utf-8"?>
<p:tagLst xmlns:a="http://schemas.openxmlformats.org/drawingml/2006/main" xmlns:r="http://schemas.openxmlformats.org/officeDocument/2006/relationships" xmlns:p="http://schemas.openxmlformats.org/presentationml/2006/main">
  <p:tag name="TIMING" val="|30.4"/>
</p:tagLst>
</file>

<file path=ppt/tags/tag4.xml><?xml version="1.0" encoding="utf-8"?>
<p:tagLst xmlns:a="http://schemas.openxmlformats.org/drawingml/2006/main" xmlns:r="http://schemas.openxmlformats.org/officeDocument/2006/relationships" xmlns:p="http://schemas.openxmlformats.org/presentationml/2006/main">
  <p:tag name="TIMING" val="|30.4"/>
</p:tagLst>
</file>

<file path=ppt/tags/tag5.xml><?xml version="1.0" encoding="utf-8"?>
<p:tagLst xmlns:a="http://schemas.openxmlformats.org/drawingml/2006/main" xmlns:r="http://schemas.openxmlformats.org/officeDocument/2006/relationships" xmlns:p="http://schemas.openxmlformats.org/presentationml/2006/main">
  <p:tag name="TIMING" val="|8.5"/>
</p:tagLst>
</file>

<file path=ppt/tags/tag6.xml><?xml version="1.0" encoding="utf-8"?>
<p:tagLst xmlns:a="http://schemas.openxmlformats.org/drawingml/2006/main" xmlns:r="http://schemas.openxmlformats.org/officeDocument/2006/relationships" xmlns:p="http://schemas.openxmlformats.org/presentationml/2006/main">
  <p:tag name="TIMING" val="|19.2|12.8"/>
</p:tagLst>
</file>

<file path=ppt/tags/tag7.xml><?xml version="1.0" encoding="utf-8"?>
<p:tagLst xmlns:a="http://schemas.openxmlformats.org/drawingml/2006/main" xmlns:r="http://schemas.openxmlformats.org/officeDocument/2006/relationships" xmlns:p="http://schemas.openxmlformats.org/presentationml/2006/main">
  <p:tag name="TIMING" val="|9.5"/>
</p:tagLst>
</file>

<file path=ppt/tags/tag8.xml><?xml version="1.0" encoding="utf-8"?>
<p:tagLst xmlns:a="http://schemas.openxmlformats.org/drawingml/2006/main" xmlns:r="http://schemas.openxmlformats.org/officeDocument/2006/relationships" xmlns:p="http://schemas.openxmlformats.org/presentationml/2006/main">
  <p:tag name="TIMING" val="|7.7"/>
</p:tagLst>
</file>

<file path=ppt/tags/tag9.xml><?xml version="1.0" encoding="utf-8"?>
<p:tagLst xmlns:a="http://schemas.openxmlformats.org/drawingml/2006/main" xmlns:r="http://schemas.openxmlformats.org/officeDocument/2006/relationships" xmlns:p="http://schemas.openxmlformats.org/presentationml/2006/main">
  <p:tag name="TIMING" val="|9.6|2.4|1.8|12.3|6.4|8.5|17.9"/>
</p:tagLst>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70C0"/>
      </a:hlink>
      <a:folHlink>
        <a:srgbClr val="4C6600"/>
      </a:folHlink>
    </a:clrScheme>
    <a:fontScheme name="Default Design">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txDef>
      <a:spPr>
        <a:noFill/>
      </a:spPr>
      <a:bodyPr wrap="square" rtlCol="0">
        <a:spAutoFit/>
      </a:bodyPr>
      <a:lstStyle>
        <a:defPPr>
          <a:defRPr sz="2800" dirty="0" smtClean="0">
            <a:latin typeface="+mn-lt"/>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44380</TotalTime>
  <Words>4328</Words>
  <Application>Microsoft Office PowerPoint</Application>
  <PresentationFormat>Widescreen</PresentationFormat>
  <Paragraphs>617</Paragraphs>
  <Slides>30</Slides>
  <Notes>30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SimSun</vt:lpstr>
      <vt:lpstr>Arial</vt:lpstr>
      <vt:lpstr>Bookman Old Style</vt:lpstr>
      <vt:lpstr>Century</vt:lpstr>
      <vt:lpstr>Century Schoolbook</vt:lpstr>
      <vt:lpstr>Courier</vt:lpstr>
      <vt:lpstr>Courier New</vt:lpstr>
      <vt:lpstr>Times New Roman</vt:lpstr>
      <vt:lpstr>WP TypographicSymbols</vt:lpstr>
      <vt:lpstr>Default Design</vt:lpstr>
      <vt:lpstr>(1) BioSig v Nautilus: Indefiniteness (2) Medicines v Hospira:  The On-BUY Bar</vt:lpstr>
      <vt:lpstr>112 2nd ¶, Pre- and Post-AIA</vt:lpstr>
      <vt:lpstr>BioSig v. Nautilus   Indefiniteness </vt:lpstr>
      <vt:lpstr>BioSig v. Nautilus </vt:lpstr>
      <vt:lpstr>Supreme Court's Nautilus v. Biosig "reasonable certainty" standard </vt:lpstr>
      <vt:lpstr>Two standards, respect for the separation of powers, and myths</vt:lpstr>
      <vt:lpstr>PowerPoint Presentation</vt:lpstr>
      <vt:lpstr>BioSig v. Nautilus </vt:lpstr>
      <vt:lpstr>BioSig v. Nautilus </vt:lpstr>
      <vt:lpstr>BioSig v. Nautilus </vt:lpstr>
      <vt:lpstr> Medicines (PO) v. Hospira (AI)  and the On-BUY Bar  </vt:lpstr>
      <vt:lpstr>It's a pending case</vt:lpstr>
      <vt:lpstr> Medicines (PO) v. Hospira (AI) Chronology  </vt:lpstr>
      <vt:lpstr>Where's the Problem?</vt:lpstr>
      <vt:lpstr>Where's the Problem? What Medicines Did</vt:lpstr>
      <vt:lpstr>Hypothetical – The Sin of BUYING coupled with STOCKPILING for Commercial Exploitation</vt:lpstr>
      <vt:lpstr>Fed Cir's Briefing Questions</vt:lpstr>
      <vt:lpstr> Why have an ON SALE Bar? </vt:lpstr>
      <vt:lpstr>A Little History</vt:lpstr>
      <vt:lpstr> Of SIN, CRIME and the ON SALE Bar </vt:lpstr>
      <vt:lpstr>The proposed ON BUY BAR</vt:lpstr>
      <vt:lpstr>Special Devices</vt:lpstr>
      <vt:lpstr>Special Devices - Details</vt:lpstr>
      <vt:lpstr>Rehearing Question (a) (ii)</vt:lpstr>
      <vt:lpstr>Rehearing Questions (a) &amp; (i)</vt:lpstr>
      <vt:lpstr>If the On Buy Bar is law</vt:lpstr>
      <vt:lpstr>Old 102(b) v. New 102(a)(1),(b)(1) </vt:lpstr>
      <vt:lpstr>Old 102(b) v. New 102(a)(1),(b)(1) </vt:lpstr>
      <vt:lpstr>Procedure Notes</vt:lpstr>
      <vt:lpstr>THANK YOU and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101 after Alice - Outside the Box</dc:title>
  <dc:subject>Patent Law</dc:subject>
  <dc:creator>Roberta J Morris</dc:creator>
  <cp:keywords>101, patent, eligibility, ineligibility, alice, bilski, prometheus, mayo, myriad, supreme court, federal circuit</cp:keywords>
  <cp:lastModifiedBy>Microsoft account</cp:lastModifiedBy>
  <cp:revision>1032</cp:revision>
  <cp:lastPrinted>2016-01-14T04:49:21Z</cp:lastPrinted>
  <dcterms:created xsi:type="dcterms:W3CDTF">2010-03-24T14:56:09Z</dcterms:created>
  <dcterms:modified xsi:type="dcterms:W3CDTF">2016-01-14T17:25:55Z</dcterms:modified>
</cp:coreProperties>
</file>