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2"/>
  </p:notesMasterIdLst>
  <p:sldIdLst>
    <p:sldId id="256" r:id="rId2"/>
    <p:sldId id="257" r:id="rId3"/>
    <p:sldId id="299" r:id="rId4"/>
    <p:sldId id="271" r:id="rId5"/>
    <p:sldId id="259" r:id="rId6"/>
    <p:sldId id="260" r:id="rId7"/>
    <p:sldId id="298" r:id="rId8"/>
    <p:sldId id="297" r:id="rId9"/>
    <p:sldId id="261" r:id="rId10"/>
    <p:sldId id="262" r:id="rId11"/>
    <p:sldId id="263" r:id="rId12"/>
    <p:sldId id="272" r:id="rId13"/>
    <p:sldId id="264" r:id="rId14"/>
    <p:sldId id="265" r:id="rId15"/>
    <p:sldId id="273" r:id="rId16"/>
    <p:sldId id="266" r:id="rId17"/>
    <p:sldId id="275" r:id="rId18"/>
    <p:sldId id="274" r:id="rId19"/>
    <p:sldId id="304" r:id="rId20"/>
    <p:sldId id="302" r:id="rId21"/>
    <p:sldId id="301" r:id="rId22"/>
    <p:sldId id="303" r:id="rId23"/>
    <p:sldId id="305" r:id="rId24"/>
    <p:sldId id="306" r:id="rId25"/>
    <p:sldId id="310" r:id="rId26"/>
    <p:sldId id="309" r:id="rId27"/>
    <p:sldId id="277" r:id="rId28"/>
    <p:sldId id="278" r:id="rId29"/>
    <p:sldId id="282" r:id="rId30"/>
    <p:sldId id="300" r:id="rId31"/>
    <p:sldId id="311" r:id="rId32"/>
    <p:sldId id="312" r:id="rId33"/>
    <p:sldId id="281" r:id="rId34"/>
    <p:sldId id="276" r:id="rId35"/>
    <p:sldId id="284" r:id="rId36"/>
    <p:sldId id="283" r:id="rId37"/>
    <p:sldId id="285" r:id="rId38"/>
    <p:sldId id="286" r:id="rId39"/>
    <p:sldId id="287" r:id="rId40"/>
    <p:sldId id="288" r:id="rId41"/>
    <p:sldId id="313" r:id="rId42"/>
    <p:sldId id="290" r:id="rId43"/>
    <p:sldId id="289" r:id="rId44"/>
    <p:sldId id="292" r:id="rId45"/>
    <p:sldId id="291" r:id="rId46"/>
    <p:sldId id="293" r:id="rId47"/>
    <p:sldId id="294" r:id="rId48"/>
    <p:sldId id="296" r:id="rId49"/>
    <p:sldId id="269" r:id="rId50"/>
    <p:sldId id="29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667" autoAdjust="0"/>
  </p:normalViewPr>
  <p:slideViewPr>
    <p:cSldViewPr>
      <p:cViewPr>
        <p:scale>
          <a:sx n="66" d="100"/>
          <a:sy n="66" d="100"/>
        </p:scale>
        <p:origin x="-642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3DE1-EDCE-4F32-8D2D-F5960892C1E3}" type="datetimeFigureOut">
              <a:rPr lang="en-US" smtClean="0"/>
              <a:pPr/>
              <a:t>8/26/2009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D1030-FDE8-4CA3-9395-1D2B7BEE2BAC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Biztalk</a:t>
            </a:r>
            <a:r>
              <a:rPr lang="en-US" dirty="0" smtClean="0"/>
              <a:t> server is a message transformation and routing engine.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D1030-FDE8-4CA3-9395-1D2B7BEE2BAC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paste code starts searching from the last clicked location,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spiralling</a:t>
            </a:r>
            <a:r>
              <a:rPr lang="en-US" baseline="0" dirty="0" smtClean="0"/>
              <a:t> outwards till it finds a free square to put it in.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D1030-FDE8-4CA3-9395-1D2B7BEE2BAC}" type="slidenum">
              <a:rPr lang="en-IN" smtClean="0"/>
              <a:pPr/>
              <a:t>40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Mapping process using XSLT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D1030-FDE8-4CA3-9395-1D2B7BEE2BAC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Schema Nodes</a:t>
            </a:r>
          </a:p>
          <a:p>
            <a:pPr marL="228600" indent="-228600">
              <a:buAutoNum type="arabicPeriod"/>
            </a:pPr>
            <a:r>
              <a:rPr lang="en-US" dirty="0" err="1" smtClean="0"/>
              <a:t>Functoids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Links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Maps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D1030-FDE8-4CA3-9395-1D2B7BEE2BAC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UI is the biggest challenge being faced by the </a:t>
            </a:r>
            <a:r>
              <a:rPr lang="en-US" dirty="0" err="1" smtClean="0"/>
              <a:t>Mapper</a:t>
            </a:r>
            <a:r>
              <a:rPr lang="en-US" dirty="0" smtClean="0"/>
              <a:t>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D1030-FDE8-4CA3-9395-1D2B7BEE2BAC}" type="slidenum">
              <a:rPr lang="en-IN" smtClean="0"/>
              <a:pPr/>
              <a:t>14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12000 lines of C# code. Over 30 separate classes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D1030-FDE8-4CA3-9395-1D2B7BEE2BAC}" type="slidenum">
              <a:rPr lang="en-IN" smtClean="0"/>
              <a:pPr/>
              <a:t>18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12000 lines of C# code. Over 30 separate classes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D1030-FDE8-4CA3-9395-1D2B7BEE2BAC}" type="slidenum">
              <a:rPr lang="en-IN" smtClean="0"/>
              <a:pPr/>
              <a:t>20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12000 lines of C# code. Over 30 separate classes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D1030-FDE8-4CA3-9395-1D2B7BEE2BAC}" type="slidenum">
              <a:rPr lang="en-IN" smtClean="0"/>
              <a:pPr/>
              <a:t>21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12000 lines of C# code. Over 30 separate classes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D1030-FDE8-4CA3-9395-1D2B7BEE2BAC}" type="slidenum">
              <a:rPr lang="en-IN" smtClean="0"/>
              <a:pPr/>
              <a:t>22</a:t>
            </a:fld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 Denotes a heavy simplification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D1030-FDE8-4CA3-9395-1D2B7BEE2BAC}" type="slidenum">
              <a:rPr lang="en-IN" smtClean="0"/>
              <a:pPr/>
              <a:t>28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C3E5F3E-3572-4F35-A274-7E53F61E83EB}" type="datetimeFigureOut">
              <a:rPr lang="en-US" smtClean="0"/>
              <a:pPr/>
              <a:t>8/26/2009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6BC1E20-8C05-4C6D-AA2D-3B5FC0DB34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E5F3E-3572-4F35-A274-7E53F61E83EB}" type="datetimeFigureOut">
              <a:rPr lang="en-US" smtClean="0"/>
              <a:pPr/>
              <a:t>8/26/2009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1E20-8C05-4C6D-AA2D-3B5FC0DB34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E5F3E-3572-4F35-A274-7E53F61E83EB}" type="datetimeFigureOut">
              <a:rPr lang="en-US" smtClean="0"/>
              <a:pPr/>
              <a:t>8/26/2009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1E20-8C05-4C6D-AA2D-3B5FC0DB34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E5F3E-3572-4F35-A274-7E53F61E83EB}" type="datetimeFigureOut">
              <a:rPr lang="en-US" smtClean="0"/>
              <a:pPr/>
              <a:t>8/26/2009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1E20-8C05-4C6D-AA2D-3B5FC0DB34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E5F3E-3572-4F35-A274-7E53F61E83EB}" type="datetimeFigureOut">
              <a:rPr lang="en-US" smtClean="0"/>
              <a:pPr/>
              <a:t>8/26/2009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1E20-8C05-4C6D-AA2D-3B5FC0DB34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E5F3E-3572-4F35-A274-7E53F61E83EB}" type="datetimeFigureOut">
              <a:rPr lang="en-US" smtClean="0"/>
              <a:pPr/>
              <a:t>8/26/2009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1E20-8C05-4C6D-AA2D-3B5FC0DB34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C3E5F3E-3572-4F35-A274-7E53F61E83EB}" type="datetimeFigureOut">
              <a:rPr lang="en-US" smtClean="0"/>
              <a:pPr/>
              <a:t>8/26/2009</a:t>
            </a:fld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BC1E20-8C05-4C6D-AA2D-3B5FC0DB347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C3E5F3E-3572-4F35-A274-7E53F61E83EB}" type="datetimeFigureOut">
              <a:rPr lang="en-US" smtClean="0"/>
              <a:pPr/>
              <a:t>8/26/2009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6BC1E20-8C05-4C6D-AA2D-3B5FC0DB34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E5F3E-3572-4F35-A274-7E53F61E83EB}" type="datetimeFigureOut">
              <a:rPr lang="en-US" smtClean="0"/>
              <a:pPr/>
              <a:t>8/26/2009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1E20-8C05-4C6D-AA2D-3B5FC0DB34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E5F3E-3572-4F35-A274-7E53F61E83EB}" type="datetimeFigureOut">
              <a:rPr lang="en-US" smtClean="0"/>
              <a:pPr/>
              <a:t>8/26/2009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1E20-8C05-4C6D-AA2D-3B5FC0DB34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E5F3E-3572-4F35-A274-7E53F61E83EB}" type="datetimeFigureOut">
              <a:rPr lang="en-US" smtClean="0"/>
              <a:pPr/>
              <a:t>8/26/2009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1E20-8C05-4C6D-AA2D-3B5FC0DB34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C3E5F3E-3572-4F35-A274-7E53F61E83EB}" type="datetimeFigureOut">
              <a:rPr lang="en-US" smtClean="0"/>
              <a:pPr/>
              <a:t>8/26/2009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6BC1E20-8C05-4C6D-AA2D-3B5FC0DB347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XML_Schema_(W3C)" TargetMode="External"/><Relationship Id="rId3" Type="http://schemas.openxmlformats.org/officeDocument/2006/relationships/hyperlink" Target="http://en.wikipedia.org/wiki/Microsoft" TargetMode="External"/><Relationship Id="rId7" Type="http://schemas.openxmlformats.org/officeDocument/2006/relationships/hyperlink" Target="http://en.wikipedia.org/wiki/XML" TargetMode="External"/><Relationship Id="rId2" Type="http://schemas.openxmlformats.org/officeDocument/2006/relationships/hyperlink" Target="http://se-pubs.dbs.uni-leipzig.de/files/Robertson2005VisualizationofMapping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echnet.microsoft.com/en-us/library/ee251286(BTS.10).aspx" TargetMode="External"/><Relationship Id="rId5" Type="http://schemas.openxmlformats.org/officeDocument/2006/relationships/hyperlink" Target="http://www.microsoft.com/biztalk/en/us/overview.aspx" TargetMode="External"/><Relationship Id="rId4" Type="http://schemas.openxmlformats.org/officeDocument/2006/relationships/hyperlink" Target="http://en.wikipedia.org/wiki/Biztalk" TargetMode="External"/><Relationship Id="rId9" Type="http://schemas.openxmlformats.org/officeDocument/2006/relationships/hyperlink" Target="http://en.wikipedia.org/wiki/XSLT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Mapper</a:t>
            </a:r>
            <a:r>
              <a:rPr lang="en-US" dirty="0" smtClean="0"/>
              <a:t> Prototype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231514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Coalescing and other HCI features</a:t>
            </a:r>
          </a:p>
          <a:p>
            <a:endParaRPr lang="en-US" dirty="0" smtClean="0"/>
          </a:p>
          <a:p>
            <a:r>
              <a:rPr lang="en-US" b="1" dirty="0" smtClean="0"/>
              <a:t>Divye Kapoor</a:t>
            </a:r>
          </a:p>
          <a:p>
            <a:r>
              <a:rPr lang="en-US" sz="1600" dirty="0" smtClean="0"/>
              <a:t>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Year</a:t>
            </a:r>
          </a:p>
          <a:p>
            <a:r>
              <a:rPr lang="en-US" sz="1600" dirty="0" smtClean="0"/>
              <a:t>B.Tech (IDD) CSI</a:t>
            </a:r>
          </a:p>
          <a:p>
            <a:r>
              <a:rPr lang="en-US" sz="1600" dirty="0" smtClean="0"/>
              <a:t>IIT Roorkee</a:t>
            </a:r>
            <a:endParaRPr lang="en-IN" sz="1600" dirty="0" smtClean="0"/>
          </a:p>
          <a:p>
            <a:r>
              <a:rPr lang="en-US" sz="1600" dirty="0" smtClean="0"/>
              <a:t>E-mail: divyeuec@iitr.ernet.in</a:t>
            </a:r>
            <a:endParaRPr lang="en-IN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1066800"/>
          </a:xfrm>
        </p:spPr>
        <p:txBody>
          <a:bodyPr/>
          <a:lstStyle/>
          <a:p>
            <a:r>
              <a:rPr lang="en-US" dirty="0" smtClean="0"/>
              <a:t>Quick Refresher</a:t>
            </a: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3"/>
          <a:srcRect r="18175"/>
          <a:stretch>
            <a:fillRect/>
          </a:stretch>
        </p:blipFill>
        <p:spPr bwMode="auto">
          <a:xfrm>
            <a:off x="285720" y="1714488"/>
            <a:ext cx="371477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4071942"/>
            <a:ext cx="457203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ent Arrow 6"/>
          <p:cNvSpPr/>
          <p:nvPr/>
        </p:nvSpPr>
        <p:spPr>
          <a:xfrm flipV="1">
            <a:off x="1071538" y="3929066"/>
            <a:ext cx="3000396" cy="1357322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28204"/>
            </a:avLst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1714488"/>
            <a:ext cx="5786478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143108" y="5500702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XSLT</a:t>
            </a:r>
            <a:endParaRPr lang="en-IN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3065175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XML</a:t>
            </a:r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2295508" y="3065175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XSLT</a:t>
            </a:r>
            <a:endParaRPr lang="en-IN" sz="3200" dirty="0"/>
          </a:p>
        </p:txBody>
      </p:sp>
      <p:sp>
        <p:nvSpPr>
          <p:cNvPr id="11" name="Plus 10"/>
          <p:cNvSpPr/>
          <p:nvPr/>
        </p:nvSpPr>
        <p:spPr>
          <a:xfrm>
            <a:off x="2500298" y="3000372"/>
            <a:ext cx="714380" cy="714380"/>
          </a:xfrm>
          <a:prstGeom prst="mathPlu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Equal 12"/>
          <p:cNvSpPr/>
          <p:nvPr/>
        </p:nvSpPr>
        <p:spPr>
          <a:xfrm>
            <a:off x="5286380" y="3071810"/>
            <a:ext cx="571504" cy="571504"/>
          </a:xfrm>
          <a:prstGeom prst="mathEqual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6512" y="3065175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New XML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428860" y="5929330"/>
            <a:ext cx="7715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/>
              <a:t>Extensible </a:t>
            </a:r>
            <a:r>
              <a:rPr lang="en-IN" sz="1200" dirty="0" err="1"/>
              <a:t>Stylesheet</a:t>
            </a:r>
            <a:r>
              <a:rPr lang="en-IN" sz="1200" dirty="0"/>
              <a:t> Language Transformations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8662" y="5857892"/>
            <a:ext cx="77153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XML</a:t>
            </a:r>
            <a:endParaRPr lang="en-IN" dirty="0" smtClean="0"/>
          </a:p>
          <a:p>
            <a:pPr algn="ctr"/>
            <a:r>
              <a:rPr lang="en-IN" sz="1200" dirty="0" smtClean="0"/>
              <a:t>Extensible </a:t>
            </a:r>
            <a:r>
              <a:rPr lang="en-IN" sz="1200" dirty="0" err="1" smtClean="0"/>
              <a:t>Markup</a:t>
            </a:r>
            <a:r>
              <a:rPr lang="en-IN" sz="1200" dirty="0" smtClean="0"/>
              <a:t> Language</a:t>
            </a:r>
            <a:endParaRPr lang="en-IN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  <p:bldP spid="9" grpId="0"/>
      <p:bldP spid="12" grpId="2"/>
      <p:bldP spid="11" grpId="0" animBg="1"/>
      <p:bldP spid="13" grpId="0" animBg="1"/>
      <p:bldP spid="14" grpId="0"/>
      <p:bldP spid="15" grpId="0"/>
      <p:bldP spid="16" grpId="0"/>
      <p:bldP spid="16" grpId="1"/>
      <p:bldP spid="16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1429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Quick Refresher</a:t>
            </a:r>
            <a:endParaRPr kumimoji="0" lang="en-IN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1357298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Describe the general structure of XML using an XML Schema Document (XSD) file.</a:t>
            </a:r>
            <a:endParaRPr lang="en-IN" dirty="0"/>
          </a:p>
        </p:txBody>
      </p:sp>
      <p:pic>
        <p:nvPicPr>
          <p:cNvPr id="9" name="Picture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143116"/>
            <a:ext cx="4827393" cy="2826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000100" y="5500702"/>
            <a:ext cx="7000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 such a generic description of the input file, it is possible to generate transformations that will work correctly as long as any XML file conforms to the expected input format.</a:t>
            </a:r>
            <a:endParaRPr lang="en-IN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Structure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About the Company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Background Information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Problem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Solution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Other Work Done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Learning from the Internship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References</a:t>
            </a:r>
            <a:endParaRPr lang="en-IN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142852"/>
            <a:ext cx="8229600" cy="1066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Mapper</a:t>
            </a: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835824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0100" y="6215082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Mapper</a:t>
            </a:r>
            <a:r>
              <a:rPr lang="en-US" dirty="0" smtClean="0"/>
              <a:t> compiles the mapping to XSLT</a:t>
            </a:r>
            <a:endParaRPr lang="en-IN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28934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So, what’s the problem?</a:t>
            </a:r>
            <a:endParaRPr lang="en-IN" sz="36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336570"/>
            <a:ext cx="7500990" cy="552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357290" y="1571612"/>
            <a:ext cx="1643074" cy="128588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1357290" y="3071810"/>
            <a:ext cx="1643074" cy="128588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1357290" y="4643446"/>
            <a:ext cx="1643074" cy="78581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1000100" y="5572140"/>
            <a:ext cx="1643074" cy="71438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956E-6 L -0.08941 -0.38251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-19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Structure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About the Company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Background Information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Problem Statement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The Solution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Other Work Done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Learning from the Internship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References</a:t>
            </a:r>
            <a:endParaRPr lang="en-IN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142852"/>
            <a:ext cx="8229600" cy="1066800"/>
          </a:xfrm>
        </p:spPr>
        <p:txBody>
          <a:bodyPr/>
          <a:lstStyle/>
          <a:p>
            <a:r>
              <a:rPr lang="en-US" dirty="0" smtClean="0"/>
              <a:t>How is it solved?</a:t>
            </a:r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928662" y="1785926"/>
            <a:ext cx="2214578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Multi-Select</a:t>
            </a: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3428992" y="1785926"/>
            <a:ext cx="2214578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Incremental Search</a:t>
            </a:r>
            <a:endParaRPr lang="en-IN" dirty="0"/>
          </a:p>
        </p:txBody>
      </p:sp>
      <p:sp>
        <p:nvSpPr>
          <p:cNvPr id="6" name="Rounded Rectangle 5"/>
          <p:cNvSpPr/>
          <p:nvPr/>
        </p:nvSpPr>
        <p:spPr>
          <a:xfrm>
            <a:off x="5929322" y="1785926"/>
            <a:ext cx="2214578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Auto-Scrolling</a:t>
            </a:r>
            <a:endParaRPr lang="en-IN" dirty="0"/>
          </a:p>
        </p:txBody>
      </p:sp>
      <p:sp>
        <p:nvSpPr>
          <p:cNvPr id="7" name="Rounded Rectangle 6"/>
          <p:cNvSpPr/>
          <p:nvPr/>
        </p:nvSpPr>
        <p:spPr>
          <a:xfrm>
            <a:off x="2071670" y="2928934"/>
            <a:ext cx="2214578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Highlight Propagation</a:t>
            </a:r>
            <a:endParaRPr lang="en-IN" dirty="0"/>
          </a:p>
        </p:txBody>
      </p:sp>
      <p:sp>
        <p:nvSpPr>
          <p:cNvPr id="8" name="Rounded Rectangle 7"/>
          <p:cNvSpPr/>
          <p:nvPr/>
        </p:nvSpPr>
        <p:spPr>
          <a:xfrm>
            <a:off x="4572000" y="2928934"/>
            <a:ext cx="2214578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Coalescing Trees</a:t>
            </a:r>
            <a:endParaRPr lang="en-IN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2910" y="4214818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u="sng" dirty="0" smtClean="0"/>
              <a:t>Visualization </a:t>
            </a:r>
            <a:r>
              <a:rPr lang="en-IN" b="1" u="sng" dirty="0"/>
              <a:t>of Mappings Between </a:t>
            </a:r>
            <a:r>
              <a:rPr lang="en-IN" b="1" u="sng" dirty="0" smtClean="0"/>
              <a:t>Schemas</a:t>
            </a:r>
            <a:r>
              <a:rPr lang="en-IN" baseline="30000" dirty="0" smtClean="0"/>
              <a:t>[1]</a:t>
            </a:r>
          </a:p>
          <a:p>
            <a:pPr algn="ctr"/>
            <a:r>
              <a:rPr lang="en-IN" i="1" dirty="0" smtClean="0"/>
              <a:t>George G. Robertson, Mary P. Czerwinski, John E. Churchill.</a:t>
            </a:r>
          </a:p>
          <a:p>
            <a:pPr algn="ctr"/>
            <a:r>
              <a:rPr lang="en-US" i="1" dirty="0" smtClean="0"/>
              <a:t>Microsoft Research</a:t>
            </a:r>
            <a:endParaRPr lang="en-IN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3374"/>
            <a:ext cx="8229600" cy="1066800"/>
          </a:xfrm>
        </p:spPr>
        <p:txBody>
          <a:bodyPr/>
          <a:lstStyle/>
          <a:p>
            <a:r>
              <a:rPr lang="en-US" dirty="0" smtClean="0"/>
              <a:t>What does coalescing look like?</a:t>
            </a:r>
            <a:endParaRPr lang="en-IN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894528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00240"/>
            <a:ext cx="36195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229600" cy="1066800"/>
          </a:xfrm>
        </p:spPr>
        <p:txBody>
          <a:bodyPr/>
          <a:lstStyle/>
          <a:p>
            <a:r>
              <a:rPr lang="en-US" dirty="0" err="1" smtClean="0"/>
              <a:t>Mapper</a:t>
            </a:r>
            <a:r>
              <a:rPr lang="en-US" dirty="0" smtClean="0"/>
              <a:t> Architecture</a:t>
            </a:r>
            <a:endParaRPr lang="en-IN" dirty="0"/>
          </a:p>
        </p:txBody>
      </p:sp>
      <p:pic>
        <p:nvPicPr>
          <p:cNvPr id="4" name="Picture 3" descr="ClassDiagram1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428596" y="1071546"/>
            <a:ext cx="8358246" cy="5643602"/>
          </a:xfrm>
          <a:prstGeom prst="rect">
            <a:avLst/>
          </a:prstGeom>
        </p:spPr>
      </p:pic>
      <p:pic>
        <p:nvPicPr>
          <p:cNvPr id="5" name="Picture 4" descr="top_hal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14676" y="1142984"/>
            <a:ext cx="11501517" cy="304073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14" y="219060"/>
            <a:ext cx="8229600" cy="1066800"/>
          </a:xfrm>
        </p:spPr>
        <p:txBody>
          <a:bodyPr/>
          <a:lstStyle/>
          <a:p>
            <a:r>
              <a:rPr lang="en-US" dirty="0" err="1" smtClean="0"/>
              <a:t>Mapper</a:t>
            </a:r>
            <a:r>
              <a:rPr lang="en-US" dirty="0" smtClean="0"/>
              <a:t> Architecture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60114"/>
          </a:xfrm>
        </p:spPr>
        <p:txBody>
          <a:bodyPr/>
          <a:lstStyle/>
          <a:p>
            <a:r>
              <a:rPr lang="en-US" dirty="0" smtClean="0"/>
              <a:t>12000 lines of C# code – written over a 5 year period</a:t>
            </a:r>
          </a:p>
          <a:p>
            <a:endParaRPr lang="en-US" dirty="0" smtClean="0"/>
          </a:p>
          <a:p>
            <a:r>
              <a:rPr lang="en-US" dirty="0" smtClean="0"/>
              <a:t>30 major classes (most elided for readability)</a:t>
            </a:r>
          </a:p>
          <a:p>
            <a:endParaRPr lang="en-US" dirty="0" smtClean="0"/>
          </a:p>
          <a:p>
            <a:r>
              <a:rPr lang="en-US" dirty="0" smtClean="0"/>
              <a:t>3 - Layered architecture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8604"/>
            <a:ext cx="8229600" cy="1066800"/>
          </a:xfrm>
        </p:spPr>
        <p:txBody>
          <a:bodyPr/>
          <a:lstStyle/>
          <a:p>
            <a:r>
              <a:rPr lang="en-US" dirty="0" smtClean="0"/>
              <a:t>Internship Details</a:t>
            </a:r>
            <a:endParaRPr lang="en-IN" dirty="0"/>
          </a:p>
        </p:txBody>
      </p:sp>
      <p:pic>
        <p:nvPicPr>
          <p:cNvPr id="4" name="Picture 3" descr="microsoft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3438" y="1500174"/>
            <a:ext cx="3949881" cy="9522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34" y="2925545"/>
            <a:ext cx="3286148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May 18, 2009 – July 10, 2009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(8 Weeks)</a:t>
            </a:r>
            <a:endParaRPr lang="en-IN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224" y="6143644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Kishan</a:t>
            </a:r>
            <a:r>
              <a:rPr lang="en-US" b="1" dirty="0" smtClean="0"/>
              <a:t> </a:t>
            </a:r>
            <a:r>
              <a:rPr lang="en-US" b="1" dirty="0" err="1" smtClean="0"/>
              <a:t>Peyetti</a:t>
            </a:r>
            <a:endParaRPr lang="en-US" b="1" dirty="0" smtClean="0"/>
          </a:p>
          <a:p>
            <a:pPr algn="ctr"/>
            <a:r>
              <a:rPr lang="en-US" dirty="0" smtClean="0"/>
              <a:t>Manager</a:t>
            </a:r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5214942" y="6143644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Srinivas</a:t>
            </a:r>
            <a:r>
              <a:rPr lang="en-US" b="1" dirty="0" smtClean="0"/>
              <a:t> </a:t>
            </a:r>
            <a:r>
              <a:rPr lang="en-US" b="1" dirty="0" err="1" smtClean="0"/>
              <a:t>Tirupati</a:t>
            </a:r>
            <a:endParaRPr lang="en-US" b="1" dirty="0" smtClean="0"/>
          </a:p>
          <a:p>
            <a:pPr algn="ctr"/>
            <a:r>
              <a:rPr lang="en-US" dirty="0" smtClean="0"/>
              <a:t>Mentor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6276" t="10926" r="15271"/>
          <a:stretch>
            <a:fillRect/>
          </a:stretch>
        </p:blipFill>
        <p:spPr bwMode="auto">
          <a:xfrm>
            <a:off x="1285852" y="3714752"/>
            <a:ext cx="1785950" cy="2329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D:\Documents_Vista\Work\Acads\Internship\IMG_08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714752"/>
            <a:ext cx="1785950" cy="238126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857752" y="2357430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Software Development Engineer (SDE) – Intern</a:t>
            </a:r>
            <a:endParaRPr lang="en-IN" dirty="0"/>
          </a:p>
        </p:txBody>
      </p:sp>
      <p:sp>
        <p:nvSpPr>
          <p:cNvPr id="16" name="Rounded Rectangle 15"/>
          <p:cNvSpPr/>
          <p:nvPr/>
        </p:nvSpPr>
        <p:spPr>
          <a:xfrm>
            <a:off x="4786314" y="1500174"/>
            <a:ext cx="3643338" cy="157163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20" y="1428736"/>
            <a:ext cx="14287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1428736"/>
            <a:ext cx="13525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229600" cy="1066800"/>
          </a:xfrm>
        </p:spPr>
        <p:txBody>
          <a:bodyPr/>
          <a:lstStyle/>
          <a:p>
            <a:r>
              <a:rPr lang="en-US" dirty="0" err="1" smtClean="0"/>
              <a:t>Mapper</a:t>
            </a:r>
            <a:r>
              <a:rPr lang="en-US" dirty="0" smtClean="0"/>
              <a:t> Architecture</a:t>
            </a:r>
            <a:endParaRPr lang="en-IN" dirty="0"/>
          </a:p>
        </p:txBody>
      </p:sp>
      <p:pic>
        <p:nvPicPr>
          <p:cNvPr id="4" name="Picture 3" descr="ClassDiagram1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428596" y="1071546"/>
            <a:ext cx="8358246" cy="5643602"/>
          </a:xfrm>
          <a:prstGeom prst="rect">
            <a:avLst/>
          </a:prstGeom>
        </p:spPr>
      </p:pic>
      <p:pic>
        <p:nvPicPr>
          <p:cNvPr id="5" name="Picture 4" descr="top_hal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14676" y="1142984"/>
            <a:ext cx="11501517" cy="30407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5929330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0" y="5929330"/>
            <a:ext cx="2071670" cy="928670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4000528" y="5929354"/>
            <a:ext cx="3214678" cy="928670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2071670" y="6786610"/>
            <a:ext cx="1928826" cy="928670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7215206" y="6786610"/>
            <a:ext cx="1928826" cy="928670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8786842" y="5929330"/>
            <a:ext cx="1928826" cy="857232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229600" cy="1066800"/>
          </a:xfrm>
        </p:spPr>
        <p:txBody>
          <a:bodyPr/>
          <a:lstStyle/>
          <a:p>
            <a:r>
              <a:rPr lang="en-US" dirty="0" err="1" smtClean="0"/>
              <a:t>Mapper</a:t>
            </a:r>
            <a:r>
              <a:rPr lang="en-US" dirty="0" smtClean="0"/>
              <a:t> Architecture</a:t>
            </a:r>
            <a:endParaRPr lang="en-IN" dirty="0"/>
          </a:p>
        </p:txBody>
      </p:sp>
      <p:pic>
        <p:nvPicPr>
          <p:cNvPr id="4" name="Picture 3" descr="ClassDiagram1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428596" y="1071546"/>
            <a:ext cx="8358246" cy="5643602"/>
          </a:xfrm>
          <a:prstGeom prst="rect">
            <a:avLst/>
          </a:prstGeom>
        </p:spPr>
      </p:pic>
      <p:pic>
        <p:nvPicPr>
          <p:cNvPr id="5" name="Picture 4" descr="top_hal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14676" y="1142984"/>
            <a:ext cx="11501517" cy="30407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4214818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0" y="5929330"/>
            <a:ext cx="2071670" cy="928670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4000528" y="5929354"/>
            <a:ext cx="3214678" cy="928670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2071670" y="5929330"/>
            <a:ext cx="1928826" cy="928670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7215206" y="5929330"/>
            <a:ext cx="1928826" cy="928670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9215470" y="5929330"/>
            <a:ext cx="1928826" cy="857232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229600" cy="1066800"/>
          </a:xfrm>
        </p:spPr>
        <p:txBody>
          <a:bodyPr/>
          <a:lstStyle/>
          <a:p>
            <a:r>
              <a:rPr lang="en-US" dirty="0" err="1" smtClean="0"/>
              <a:t>Mapper</a:t>
            </a:r>
            <a:r>
              <a:rPr lang="en-US" dirty="0" smtClean="0"/>
              <a:t> Architecture</a:t>
            </a:r>
            <a:endParaRPr lang="en-IN" dirty="0"/>
          </a:p>
        </p:txBody>
      </p:sp>
      <p:pic>
        <p:nvPicPr>
          <p:cNvPr id="4" name="Picture 3" descr="ClassDiagram1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428596" y="1071546"/>
            <a:ext cx="8358246" cy="5643602"/>
          </a:xfrm>
          <a:prstGeom prst="rect">
            <a:avLst/>
          </a:prstGeom>
        </p:spPr>
      </p:pic>
      <p:pic>
        <p:nvPicPr>
          <p:cNvPr id="5" name="Picture 4" descr="top_hal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14676" y="1142984"/>
            <a:ext cx="11501517" cy="30407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143380"/>
            <a:ext cx="9144000" cy="1785950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0" y="5929330"/>
            <a:ext cx="2071670" cy="928670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4000528" y="5929354"/>
            <a:ext cx="3214678" cy="928670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2071670" y="5929330"/>
            <a:ext cx="1928826" cy="928670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7215206" y="5929330"/>
            <a:ext cx="1928826" cy="928670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32" y="-642966"/>
            <a:ext cx="9144000" cy="1785950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835824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85720" y="1428736"/>
            <a:ext cx="1714512" cy="414340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</a:rPr>
              <a:t>MapperTreeView</a:t>
            </a:r>
            <a:endParaRPr lang="en-US" sz="1400" dirty="0" smtClean="0">
              <a:solidFill>
                <a:srgbClr val="FF0000"/>
              </a:solidFill>
            </a:endParaRP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(customization of the .NET </a:t>
            </a:r>
            <a:r>
              <a:rPr lang="en-US" sz="1100" dirty="0" err="1" smtClean="0">
                <a:solidFill>
                  <a:schemeClr val="tx1"/>
                </a:solidFill>
              </a:rPr>
              <a:t>TreeView</a:t>
            </a:r>
            <a:r>
              <a:rPr lang="en-US" sz="1100" dirty="0" smtClean="0">
                <a:solidFill>
                  <a:schemeClr val="tx1"/>
                </a:solidFill>
              </a:rPr>
              <a:t> Control)</a:t>
            </a:r>
            <a:endParaRPr lang="en-IN" sz="11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71670" y="1142984"/>
            <a:ext cx="4929222" cy="49292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GridSurface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72330" y="1428736"/>
            <a:ext cx="1714512" cy="414340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</a:rPr>
              <a:t>MirroredTreeView</a:t>
            </a:r>
            <a:endParaRPr lang="en-US" sz="1400" dirty="0" smtClean="0">
              <a:solidFill>
                <a:srgbClr val="FF0000"/>
              </a:solidFill>
            </a:endParaRP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(customization of the .NET </a:t>
            </a:r>
            <a:r>
              <a:rPr lang="en-US" sz="1100" dirty="0" err="1" smtClean="0">
                <a:solidFill>
                  <a:schemeClr val="tx1"/>
                </a:solidFill>
              </a:rPr>
              <a:t>TreeView</a:t>
            </a:r>
            <a:r>
              <a:rPr lang="en-US" sz="1100" dirty="0" smtClean="0">
                <a:solidFill>
                  <a:schemeClr val="tx1"/>
                </a:solidFill>
              </a:rPr>
              <a:t> Control)</a:t>
            </a:r>
            <a:endParaRPr lang="en-IN" sz="11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844" y="1000108"/>
            <a:ext cx="8786874" cy="557216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MapperPane</a:t>
            </a:r>
            <a:endParaRPr lang="en-I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" y="290498"/>
            <a:ext cx="8229600" cy="1066800"/>
          </a:xfrm>
        </p:spPr>
        <p:txBody>
          <a:bodyPr/>
          <a:lstStyle/>
          <a:p>
            <a:r>
              <a:rPr lang="en-US" dirty="0" smtClean="0"/>
              <a:t>Coalescing Implementation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8676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Applied to the </a:t>
            </a:r>
            <a:r>
              <a:rPr lang="en-US" b="1" dirty="0" err="1" smtClean="0"/>
              <a:t>MapperTreeView</a:t>
            </a:r>
            <a:r>
              <a:rPr lang="en-US" dirty="0" smtClean="0"/>
              <a:t> and </a:t>
            </a:r>
            <a:r>
              <a:rPr lang="en-US" b="1" dirty="0" err="1" smtClean="0"/>
              <a:t>MirroredTreeView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Is a pure UI operation and doesn’t affect the underlying schemas</a:t>
            </a:r>
          </a:p>
          <a:p>
            <a:endParaRPr lang="en-US" dirty="0" smtClean="0"/>
          </a:p>
          <a:p>
            <a:r>
              <a:rPr lang="en-US" dirty="0" smtClean="0"/>
              <a:t>When applied to an unchanging map: </a:t>
            </a:r>
          </a:p>
          <a:p>
            <a:pPr lvl="1"/>
            <a:r>
              <a:rPr lang="en-US" dirty="0" smtClean="0"/>
              <a:t>Static Coalescing</a:t>
            </a:r>
          </a:p>
          <a:p>
            <a:r>
              <a:rPr lang="en-US" dirty="0" smtClean="0"/>
              <a:t>When applied during linking/unlinking process:</a:t>
            </a:r>
          </a:p>
          <a:p>
            <a:pPr lvl="1"/>
            <a:r>
              <a:rPr lang="en-US" dirty="0" smtClean="0"/>
              <a:t>Dynamic Coalescing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TreeNodes</a:t>
            </a:r>
            <a:r>
              <a:rPr lang="en-US" dirty="0" smtClean="0"/>
              <a:t> may be collapsed or coalesced.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Collapse criteria for </a:t>
            </a:r>
            <a:r>
              <a:rPr lang="en-US" dirty="0" err="1" smtClean="0"/>
              <a:t>TreeNodes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The schema node and all its children are unlinked.</a:t>
            </a:r>
            <a:endParaRPr lang="en-IN" dirty="0" smtClean="0"/>
          </a:p>
          <a:p>
            <a:endParaRPr lang="en-US" dirty="0" smtClean="0"/>
          </a:p>
          <a:p>
            <a:r>
              <a:rPr lang="en-US" dirty="0" smtClean="0"/>
              <a:t>Coalescing criteria for </a:t>
            </a:r>
            <a:r>
              <a:rPr lang="en-US" dirty="0" err="1" smtClean="0"/>
              <a:t>TreeNodes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The node and all its child nodes are unlinked.</a:t>
            </a:r>
            <a:endParaRPr lang="en-IN" dirty="0" smtClean="0"/>
          </a:p>
          <a:p>
            <a:pPr lvl="1"/>
            <a:r>
              <a:rPr lang="en-US" dirty="0" smtClean="0"/>
              <a:t>The node is part of a contiguous sequence of 2 or more such nodes at the same depth in the tree view.</a:t>
            </a:r>
          </a:p>
          <a:p>
            <a:pPr lvl="1"/>
            <a:r>
              <a:rPr lang="en-US" dirty="0" smtClean="0"/>
              <a:t>There exists </a:t>
            </a:r>
            <a:r>
              <a:rPr lang="en-US" dirty="0" err="1" smtClean="0"/>
              <a:t>atleast</a:t>
            </a:r>
            <a:r>
              <a:rPr lang="en-US" dirty="0" smtClean="0"/>
              <a:t> 1 sibling node which is linked or which has linked children, thus preventing a collapse of the parent </a:t>
            </a:r>
            <a:r>
              <a:rPr lang="en-US" dirty="0" err="1" smtClean="0"/>
              <a:t>TreeNode</a:t>
            </a:r>
            <a:endParaRPr lang="en-IN" dirty="0" smtClean="0"/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66800"/>
          </a:xfrm>
        </p:spPr>
        <p:txBody>
          <a:bodyPr/>
          <a:lstStyle/>
          <a:p>
            <a:r>
              <a:rPr lang="en-US" dirty="0" smtClean="0"/>
              <a:t>The Algorithm – Static Coalescing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Examine the schema nodes in the tree structure</a:t>
            </a:r>
          </a:p>
          <a:p>
            <a:pPr lvl="1"/>
            <a:r>
              <a:rPr lang="en-US" dirty="0" smtClean="0"/>
              <a:t>Be aware of lazy loading of schema nodes</a:t>
            </a:r>
          </a:p>
          <a:p>
            <a:endParaRPr lang="en-US" dirty="0" smtClean="0"/>
          </a:p>
          <a:p>
            <a:r>
              <a:rPr lang="en-US" dirty="0" smtClean="0"/>
              <a:t>Determine which schema node hierarchies don’t have links or linked children and collapse them.</a:t>
            </a:r>
          </a:p>
          <a:p>
            <a:endParaRPr lang="en-US" dirty="0" smtClean="0"/>
          </a:p>
          <a:p>
            <a:r>
              <a:rPr lang="en-US" dirty="0" smtClean="0"/>
              <a:t>For other hierarchical nodes, determine which child nodes can be coalesced (unlinked with no linked children)</a:t>
            </a:r>
          </a:p>
          <a:p>
            <a:endParaRPr lang="en-US" dirty="0" smtClean="0"/>
          </a:p>
          <a:p>
            <a:r>
              <a:rPr lang="en-US" dirty="0" smtClean="0"/>
              <a:t>For nodes that meet coalescing criteria, create the special coalescing node, move the child nodes into them and collapse that node.</a:t>
            </a:r>
          </a:p>
          <a:p>
            <a:endParaRPr lang="en-US" dirty="0" smtClean="0"/>
          </a:p>
          <a:p>
            <a:r>
              <a:rPr lang="en-US" dirty="0" smtClean="0"/>
              <a:t>Hijack the expansion method to prevent expansion “in-depth ”</a:t>
            </a:r>
          </a:p>
          <a:p>
            <a:endParaRPr lang="en-US" dirty="0" smtClean="0"/>
          </a:p>
          <a:p>
            <a:r>
              <a:rPr lang="en-US" dirty="0" smtClean="0"/>
              <a:t>Prevent linking of these new coalescing nodes.</a:t>
            </a:r>
            <a:endParaRPr lang="en-IN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3702" y="2643182"/>
            <a:ext cx="1785950" cy="250033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Static Coalescing</a:t>
            </a:r>
            <a:endParaRPr lang="en-IN" sz="24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r="84095" b="55912"/>
          <a:stretch>
            <a:fillRect/>
          </a:stretch>
        </p:blipFill>
        <p:spPr bwMode="auto">
          <a:xfrm>
            <a:off x="3000364" y="0"/>
            <a:ext cx="32146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-24"/>
            <a:ext cx="2928958" cy="695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3929058" y="4786322"/>
            <a:ext cx="1500198" cy="214314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6500826" y="4786322"/>
            <a:ext cx="23574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Node Insertion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Custom Drawn Node</a:t>
            </a:r>
          </a:p>
          <a:p>
            <a:endParaRPr lang="en-US" dirty="0" smtClean="0"/>
          </a:p>
          <a:p>
            <a:r>
              <a:rPr lang="en-US" dirty="0" smtClean="0"/>
              <a:t>Custom Drawing with GDI+</a:t>
            </a:r>
            <a:endParaRPr lang="en-IN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3702" y="2357430"/>
            <a:ext cx="2500298" cy="1069848"/>
          </a:xfrm>
        </p:spPr>
        <p:txBody>
          <a:bodyPr>
            <a:noAutofit/>
          </a:bodyPr>
          <a:lstStyle/>
          <a:p>
            <a:r>
              <a:rPr lang="en-US" sz="2800" dirty="0" smtClean="0"/>
              <a:t>Static Coalescing 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Node Management</a:t>
            </a:r>
            <a:endParaRPr lang="en-IN" sz="2800" dirty="0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 r="84095" b="55912"/>
          <a:stretch>
            <a:fillRect/>
          </a:stretch>
        </p:blipFill>
        <p:spPr bwMode="auto">
          <a:xfrm>
            <a:off x="0" y="0"/>
            <a:ext cx="32146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3" cstate="print"/>
          <a:srcRect r="84120" b="51362"/>
          <a:stretch>
            <a:fillRect/>
          </a:stretch>
        </p:blipFill>
        <p:spPr bwMode="auto">
          <a:xfrm>
            <a:off x="3214678" y="214290"/>
            <a:ext cx="2786082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Oval 2"/>
          <p:cNvSpPr>
            <a:spLocks noChangeArrowheads="1"/>
          </p:cNvSpPr>
          <p:nvPr/>
        </p:nvSpPr>
        <p:spPr bwMode="auto">
          <a:xfrm>
            <a:off x="1428728" y="4714884"/>
            <a:ext cx="857250" cy="352425"/>
          </a:xfrm>
          <a:prstGeom prst="ellipse">
            <a:avLst/>
          </a:prstGeom>
          <a:noFill/>
          <a:ln w="28575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4214810" y="4362459"/>
            <a:ext cx="357190" cy="352425"/>
          </a:xfrm>
          <a:prstGeom prst="ellipse">
            <a:avLst/>
          </a:prstGeom>
          <a:noFill/>
          <a:ln w="28575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4500562" y="4572008"/>
            <a:ext cx="1357322" cy="42862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6000760" y="4714884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Hit Testing</a:t>
            </a:r>
          </a:p>
          <a:p>
            <a:pPr marL="342900" indent="-342900">
              <a:buAutoNum type="arabicPeriod"/>
            </a:pPr>
            <a:r>
              <a:rPr lang="en-US" dirty="0" smtClean="0"/>
              <a:t>Expansion/Contraction Hijacking</a:t>
            </a:r>
          </a:p>
          <a:p>
            <a:pPr marL="342900" indent="-342900">
              <a:buAutoNum type="arabicPeriod"/>
            </a:pPr>
            <a:r>
              <a:rPr lang="en-US" dirty="0" smtClean="0"/>
              <a:t>Linking prevention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3" grpId="0" animBg="1"/>
      <p:bldP spid="9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Dynamic Coalescing Implementation Details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Modify the </a:t>
            </a:r>
            <a:r>
              <a:rPr lang="en-US" sz="2000" dirty="0" err="1" smtClean="0"/>
              <a:t>Mapper</a:t>
            </a:r>
            <a:r>
              <a:rPr lang="en-US" sz="2000" dirty="0" smtClean="0"/>
              <a:t> UI code to raise events on Node Addition, Deletion.</a:t>
            </a:r>
            <a:endParaRPr lang="en-IN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Modify the </a:t>
            </a:r>
            <a:r>
              <a:rPr lang="en-US" sz="2000" dirty="0" err="1" smtClean="0"/>
              <a:t>MapperOM</a:t>
            </a:r>
            <a:r>
              <a:rPr lang="en-US" sz="2000" dirty="0" smtClean="0"/>
              <a:t> to raise events on Schema Node Linking and Unlinking.</a:t>
            </a:r>
          </a:p>
          <a:p>
            <a:endParaRPr lang="en-US" sz="2000" dirty="0" smtClean="0"/>
          </a:p>
          <a:p>
            <a:r>
              <a:rPr lang="en-US" sz="2000" dirty="0" smtClean="0"/>
              <a:t>Attach delegates to these events.</a:t>
            </a:r>
          </a:p>
          <a:p>
            <a:endParaRPr lang="en-US" sz="2000" dirty="0" smtClean="0"/>
          </a:p>
          <a:p>
            <a:r>
              <a:rPr lang="en-US" sz="2000" dirty="0" smtClean="0"/>
              <a:t>In the event handlers:</a:t>
            </a:r>
          </a:p>
          <a:p>
            <a:pPr lvl="1"/>
            <a:r>
              <a:rPr lang="en-US" sz="2000" dirty="0" smtClean="0"/>
              <a:t>Node Linking: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Apply appropriate tree structure modifications</a:t>
            </a:r>
          </a:p>
          <a:p>
            <a:pPr lvl="1"/>
            <a:r>
              <a:rPr lang="en-US" sz="2000" dirty="0" smtClean="0"/>
              <a:t>Node Unlinking: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Revert to the state that should have come had the node not been linked in the first place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5357826"/>
            <a:ext cx="7858148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Dynamic Coalescing</a:t>
            </a:r>
            <a:endParaRPr lang="en-IN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r="71517" b="65946"/>
          <a:stretch>
            <a:fillRect/>
          </a:stretch>
        </p:blipFill>
        <p:spPr bwMode="auto">
          <a:xfrm>
            <a:off x="0" y="428604"/>
            <a:ext cx="450056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 r="71763" b="64616"/>
          <a:stretch>
            <a:fillRect/>
          </a:stretch>
        </p:blipFill>
        <p:spPr bwMode="auto">
          <a:xfrm>
            <a:off x="4499891" y="428604"/>
            <a:ext cx="4001199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Structure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About the Company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Background Information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Problem Statement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Solution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Other Work Done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Learning from the Internship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References</a:t>
            </a:r>
            <a:endParaRPr lang="en-IN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/>
          <a:srcRect r="71517" b="65946"/>
          <a:stretch>
            <a:fillRect/>
          </a:stretch>
        </p:blipFill>
        <p:spPr bwMode="auto">
          <a:xfrm>
            <a:off x="1857388" y="428604"/>
            <a:ext cx="464343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 r="71640" b="73231"/>
          <a:stretch>
            <a:fillRect/>
          </a:stretch>
        </p:blipFill>
        <p:spPr bwMode="auto">
          <a:xfrm>
            <a:off x="1857356" y="428604"/>
            <a:ext cx="464343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14414" y="5286388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enormous increase in the relevance of information presented is apparent.</a:t>
            </a:r>
            <a:endParaRPr lang="en-IN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r="71640"/>
          <a:stretch>
            <a:fillRect/>
          </a:stretch>
        </p:blipFill>
        <p:spPr bwMode="auto">
          <a:xfrm>
            <a:off x="1000100" y="0"/>
            <a:ext cx="2364828" cy="6671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r="71640"/>
          <a:stretch>
            <a:fillRect/>
          </a:stretch>
        </p:blipFill>
        <p:spPr bwMode="auto">
          <a:xfrm>
            <a:off x="991848" y="0"/>
            <a:ext cx="2365706" cy="667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 r="71760" b="69999"/>
          <a:stretch>
            <a:fillRect/>
          </a:stretch>
        </p:blipFill>
        <p:spPr bwMode="auto">
          <a:xfrm>
            <a:off x="4857752" y="1643074"/>
            <a:ext cx="3786214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 cstate="print"/>
          <a:srcRect r="71763" b="70923"/>
          <a:stretch>
            <a:fillRect/>
          </a:stretch>
        </p:blipFill>
        <p:spPr bwMode="auto">
          <a:xfrm>
            <a:off x="4857752" y="1643050"/>
            <a:ext cx="385765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20" y="1143000"/>
            <a:ext cx="1571636" cy="264319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Coalescing Propagation</a:t>
            </a:r>
            <a:endParaRPr lang="en-IN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r="84342" b="50334"/>
          <a:stretch>
            <a:fillRect/>
          </a:stretch>
        </p:blipFill>
        <p:spPr bwMode="auto">
          <a:xfrm>
            <a:off x="-32" y="-428652"/>
            <a:ext cx="3714744" cy="885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 r="84208" b="49950"/>
          <a:stretch>
            <a:fillRect/>
          </a:stretch>
        </p:blipFill>
        <p:spPr bwMode="auto">
          <a:xfrm>
            <a:off x="3714744" y="-428652"/>
            <a:ext cx="3714776" cy="792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714480" y="3857628"/>
            <a:ext cx="1000132" cy="28575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There are a total of 12 different scenarios</a:t>
            </a:r>
            <a:r>
              <a:rPr lang="en-IN" dirty="0" smtClean="0"/>
              <a:t> for a linking operation.</a:t>
            </a:r>
          </a:p>
          <a:p>
            <a:endParaRPr lang="en-IN" dirty="0" smtClean="0"/>
          </a:p>
          <a:p>
            <a:r>
              <a:rPr lang="en-US" dirty="0" smtClean="0"/>
              <a:t>Each of these 12 scenarios corresponds to a different set of conditions in the unlinking scenario.</a:t>
            </a:r>
          </a:p>
          <a:p>
            <a:endParaRPr lang="en-US" dirty="0" smtClean="0"/>
          </a:p>
          <a:p>
            <a:r>
              <a:rPr lang="en-US" dirty="0" smtClean="0"/>
              <a:t>Coalescing code had to handle all of them</a:t>
            </a:r>
          </a:p>
          <a:p>
            <a:pPr lvl="1"/>
            <a:r>
              <a:rPr lang="en-US" dirty="0" smtClean="0"/>
              <a:t>Other features that had to be handled:</a:t>
            </a:r>
          </a:p>
          <a:p>
            <a:pPr lvl="2"/>
            <a:r>
              <a:rPr lang="en-US" dirty="0" smtClean="0"/>
              <a:t>Auto-Mapping</a:t>
            </a:r>
          </a:p>
          <a:p>
            <a:pPr lvl="2"/>
            <a:r>
              <a:rPr lang="en-US" dirty="0" smtClean="0"/>
              <a:t>Dynamic Page Changing</a:t>
            </a:r>
            <a:endParaRPr lang="en-IN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" y="142852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Coalescing code structure</a:t>
            </a:r>
            <a:endParaRPr lang="en-IN" sz="3200" dirty="0"/>
          </a:p>
        </p:txBody>
      </p:sp>
      <p:pic>
        <p:nvPicPr>
          <p:cNvPr id="4" name="Picture 3" descr="ClassDiagram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714480" y="1000108"/>
            <a:ext cx="5731510" cy="57975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71802" y="3071810"/>
            <a:ext cx="1214446" cy="21431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11" descr="ClassDiagram1.png"/>
          <p:cNvPicPr/>
          <p:nvPr/>
        </p:nvPicPr>
        <p:blipFill>
          <a:blip r:embed="rId2"/>
          <a:srcRect l="23516" t="35570" r="54049" b="60733"/>
          <a:stretch>
            <a:fillRect/>
          </a:stretch>
        </p:blipFill>
        <p:spPr>
          <a:xfrm>
            <a:off x="0" y="1214422"/>
            <a:ext cx="4572000" cy="1000132"/>
          </a:xfrm>
          <a:prstGeom prst="rect">
            <a:avLst/>
          </a:prstGeom>
        </p:spPr>
      </p:pic>
      <p:pic>
        <p:nvPicPr>
          <p:cNvPr id="6" name="Picture 5" descr="ClassDiagram1.png"/>
          <p:cNvPicPr/>
          <p:nvPr/>
        </p:nvPicPr>
        <p:blipFill>
          <a:blip r:embed="rId2"/>
          <a:srcRect l="22269" t="39266" r="54049" b="34857"/>
          <a:stretch>
            <a:fillRect/>
          </a:stretch>
        </p:blipFill>
        <p:spPr>
          <a:xfrm>
            <a:off x="0" y="1214422"/>
            <a:ext cx="3000364" cy="33575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71802" y="3286124"/>
            <a:ext cx="1214446" cy="135732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3500430" y="5286388"/>
            <a:ext cx="1214446" cy="50006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 descr="ClassDiagram1.png"/>
          <p:cNvPicPr/>
          <p:nvPr/>
        </p:nvPicPr>
        <p:blipFill>
          <a:blip r:embed="rId2"/>
          <a:srcRect l="29748" t="68839" r="21642" b="16374"/>
          <a:stretch>
            <a:fillRect/>
          </a:stretch>
        </p:blipFill>
        <p:spPr>
          <a:xfrm>
            <a:off x="142844" y="1214422"/>
            <a:ext cx="4286280" cy="1571636"/>
          </a:xfrm>
          <a:prstGeom prst="rect">
            <a:avLst/>
          </a:prstGeom>
        </p:spPr>
      </p:pic>
      <p:pic>
        <p:nvPicPr>
          <p:cNvPr id="10" name="Picture 9" descr="ClassDiagram1.png"/>
          <p:cNvPicPr/>
          <p:nvPr/>
        </p:nvPicPr>
        <p:blipFill>
          <a:blip r:embed="rId2"/>
          <a:srcRect l="44705" t="18319" r="30367" b="63198"/>
          <a:stretch>
            <a:fillRect/>
          </a:stretch>
        </p:blipFill>
        <p:spPr>
          <a:xfrm>
            <a:off x="214282" y="1214422"/>
            <a:ext cx="3071834" cy="25003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429124" y="2428868"/>
            <a:ext cx="1214446" cy="50006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7" grpId="0" animBg="1"/>
      <p:bldP spid="7" grpId="1" animBg="1"/>
      <p:bldP spid="8" grpId="0" animBg="1"/>
      <p:bldP spid="8" grpId="1" animBg="1"/>
      <p:bldP spid="13" grpId="0" animBg="1"/>
      <p:bldP spid="13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Structure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About the Company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Background Information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Problem Statement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The Solution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Other Work Done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Learning from the Internship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References</a:t>
            </a:r>
            <a:endParaRPr lang="en-IN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76" y="142852"/>
            <a:ext cx="8229600" cy="1066800"/>
          </a:xfrm>
        </p:spPr>
        <p:txBody>
          <a:bodyPr/>
          <a:lstStyle/>
          <a:p>
            <a:r>
              <a:rPr lang="en-US" dirty="0" smtClean="0"/>
              <a:t>Other Work Done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2924"/>
          </a:xfrm>
        </p:spPr>
        <p:txBody>
          <a:bodyPr/>
          <a:lstStyle/>
          <a:p>
            <a:r>
              <a:rPr lang="en-US" dirty="0" smtClean="0"/>
              <a:t>Ensuring consistency between the UI representation and the </a:t>
            </a:r>
            <a:r>
              <a:rPr lang="en-US" dirty="0" err="1" smtClean="0"/>
              <a:t>Mapper</a:t>
            </a:r>
            <a:r>
              <a:rPr lang="en-US" dirty="0" smtClean="0"/>
              <a:t> OM representation.</a:t>
            </a:r>
          </a:p>
          <a:p>
            <a:endParaRPr lang="en-US" dirty="0" smtClean="0"/>
          </a:p>
          <a:p>
            <a:r>
              <a:rPr lang="en-US" dirty="0" smtClean="0"/>
              <a:t>Copy-Paste functionality (with Zoom-Out free-space searching)</a:t>
            </a:r>
          </a:p>
          <a:p>
            <a:endParaRPr lang="en-US" dirty="0" smtClean="0"/>
          </a:p>
          <a:p>
            <a:r>
              <a:rPr lang="en-US" dirty="0" smtClean="0"/>
              <a:t>I also found and reported a bug in the .NET framework’s </a:t>
            </a:r>
            <a:r>
              <a:rPr lang="en-US" dirty="0" err="1" smtClean="0"/>
              <a:t>TreeView</a:t>
            </a:r>
            <a:r>
              <a:rPr lang="en-US" dirty="0" smtClean="0"/>
              <a:t> Control during the course of my implementation. It is expected to be fixed soon.</a:t>
            </a:r>
            <a:endParaRPr lang="en-IN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Structure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About the Company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Background Information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Problem Statement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Solution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Other Work Done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Learning from the Internship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References</a:t>
            </a:r>
            <a:endParaRPr lang="en-IN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1066800"/>
          </a:xfrm>
        </p:spPr>
        <p:txBody>
          <a:bodyPr/>
          <a:lstStyle/>
          <a:p>
            <a:r>
              <a:rPr lang="en-US" dirty="0" smtClean="0"/>
              <a:t>Zoom Out Search</a:t>
            </a: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142984"/>
            <a:ext cx="792961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286676" cy="517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14414" y="6143644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Bug in the .NET Framework </a:t>
            </a:r>
            <a:r>
              <a:rPr lang="en-US" dirty="0" err="1" smtClean="0"/>
              <a:t>TreeView</a:t>
            </a:r>
            <a:r>
              <a:rPr lang="en-US" dirty="0" smtClean="0"/>
              <a:t> Control</a:t>
            </a:r>
          </a:p>
          <a:p>
            <a:pPr algn="ctr"/>
            <a:r>
              <a:rPr lang="en-US" dirty="0" smtClean="0"/>
              <a:t>Passed onto the </a:t>
            </a:r>
            <a:r>
              <a:rPr lang="en-US" dirty="0" err="1" smtClean="0"/>
              <a:t>Winforms</a:t>
            </a:r>
            <a:r>
              <a:rPr lang="en-US" dirty="0" smtClean="0"/>
              <a:t> Team in China</a:t>
            </a:r>
            <a:endParaRPr lang="en-IN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Structure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About the Company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Background Information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Problem Statement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The Solution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Other Work Done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Learning from the Internship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References</a:t>
            </a:r>
            <a:endParaRPr lang="en-IN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6800"/>
          </a:xfrm>
        </p:spPr>
        <p:txBody>
          <a:bodyPr/>
          <a:lstStyle/>
          <a:p>
            <a:r>
              <a:rPr lang="en-US" dirty="0" smtClean="0"/>
              <a:t>Lessons Learnt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lot of effort goes into making production-ready, bug-free software.</a:t>
            </a:r>
          </a:p>
          <a:p>
            <a:endParaRPr lang="en-US" dirty="0" smtClean="0"/>
          </a:p>
          <a:p>
            <a:r>
              <a:rPr lang="en-US" dirty="0" smtClean="0"/>
              <a:t>Extensible and reusable software boosts developer productivity: classes, generic methods</a:t>
            </a:r>
          </a:p>
          <a:p>
            <a:endParaRPr lang="en-US" dirty="0" smtClean="0"/>
          </a:p>
          <a:p>
            <a:r>
              <a:rPr lang="en-US" dirty="0" smtClean="0"/>
              <a:t>Coupling is the enemy of reusability in Object Oriented Software development.</a:t>
            </a:r>
          </a:p>
          <a:p>
            <a:endParaRPr lang="en-US" dirty="0" smtClean="0"/>
          </a:p>
          <a:p>
            <a:r>
              <a:rPr lang="en-US" dirty="0" smtClean="0"/>
              <a:t>A code management software gives peace of mind while coding.</a:t>
            </a:r>
          </a:p>
          <a:p>
            <a:endParaRPr lang="en-US" dirty="0" smtClean="0"/>
          </a:p>
          <a:p>
            <a:r>
              <a:rPr lang="en-US" dirty="0" smtClean="0"/>
              <a:t>Knowledge retention and transfer is very important from a software company’s perspective.</a:t>
            </a:r>
          </a:p>
          <a:p>
            <a:endParaRPr lang="en-US" dirty="0" smtClean="0"/>
          </a:p>
          <a:p>
            <a:r>
              <a:rPr lang="en-US" dirty="0" smtClean="0"/>
              <a:t>Software engineering is applied in the real world! </a:t>
            </a:r>
            <a:endParaRPr lang="en-IN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Structure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About the Company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Background Information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Problem Statement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The Solution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Other Work Done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Learning from the Internship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References</a:t>
            </a:r>
            <a:endParaRPr lang="en-IN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IN" dirty="0" smtClean="0"/>
              <a:t>[1] G. G. Robertson, M.P. Czerwinski and J.E. Churchill, “Visualization of Mappings between Schemas”, in </a:t>
            </a:r>
            <a:r>
              <a:rPr lang="en-IN" i="1" dirty="0" smtClean="0"/>
              <a:t>Proceedings of the SIGCHI Conference on Human Computer Interaction</a:t>
            </a:r>
            <a:r>
              <a:rPr lang="en-IN" dirty="0" smtClean="0"/>
              <a:t>. [Online] Available: </a:t>
            </a:r>
            <a:r>
              <a:rPr lang="en-IN" u="sng" dirty="0" smtClean="0">
                <a:hlinkClick r:id="rId2"/>
              </a:rPr>
              <a:t>http://se-pubs.dbs.uni-leipzig.de/files/Robertson2005VisualizationofMappings.pdf</a:t>
            </a:r>
            <a:r>
              <a:rPr lang="en-IN" dirty="0" smtClean="0"/>
              <a:t>. [Accessed: May 25, 2009]</a:t>
            </a:r>
          </a:p>
          <a:p>
            <a:r>
              <a:rPr lang="en-IN" dirty="0" smtClean="0"/>
              <a:t>[2] Microsoft in </a:t>
            </a:r>
            <a:r>
              <a:rPr lang="en-IN" i="1" dirty="0" smtClean="0"/>
              <a:t>Wikipedia, The Free </a:t>
            </a:r>
            <a:r>
              <a:rPr lang="en-IN" i="1" dirty="0" err="1" smtClean="0"/>
              <a:t>Encyclopedia</a:t>
            </a:r>
            <a:r>
              <a:rPr lang="en-IN" dirty="0" smtClean="0"/>
              <a:t> [Online]. Available: </a:t>
            </a:r>
            <a:r>
              <a:rPr lang="en-IN" u="sng" dirty="0" smtClean="0">
                <a:hlinkClick r:id="rId3"/>
              </a:rPr>
              <a:t>http://en.wikipedia.org/wiki/Microsoft</a:t>
            </a:r>
            <a:r>
              <a:rPr lang="en-IN" dirty="0" smtClean="0"/>
              <a:t>. [Accessed: Aug 9, 2009]</a:t>
            </a:r>
          </a:p>
          <a:p>
            <a:r>
              <a:rPr lang="en-IN" dirty="0" smtClean="0"/>
              <a:t>[3] </a:t>
            </a:r>
            <a:r>
              <a:rPr lang="en-IN" dirty="0" err="1" smtClean="0"/>
              <a:t>Biztalk</a:t>
            </a:r>
            <a:r>
              <a:rPr lang="en-IN" dirty="0" smtClean="0"/>
              <a:t> in </a:t>
            </a:r>
            <a:r>
              <a:rPr lang="en-IN" i="1" dirty="0" smtClean="0"/>
              <a:t>Wikipedia, The Free </a:t>
            </a:r>
            <a:r>
              <a:rPr lang="en-IN" i="1" dirty="0" err="1" smtClean="0"/>
              <a:t>Encyclopedia</a:t>
            </a:r>
            <a:r>
              <a:rPr lang="en-IN" dirty="0" smtClean="0"/>
              <a:t> [Online]. Available: </a:t>
            </a:r>
            <a:r>
              <a:rPr lang="en-IN" u="sng" dirty="0" smtClean="0">
                <a:hlinkClick r:id="rId4"/>
              </a:rPr>
              <a:t>http://en.wikipedia.org/wiki/Biztalk</a:t>
            </a:r>
            <a:r>
              <a:rPr lang="en-IN" dirty="0" smtClean="0"/>
              <a:t>. [Accessed: Aug 9, 2009]</a:t>
            </a:r>
          </a:p>
          <a:p>
            <a:r>
              <a:rPr lang="en-IN" dirty="0" smtClean="0"/>
              <a:t>[4] D. </a:t>
            </a:r>
            <a:r>
              <a:rPr lang="en-IN" dirty="0" err="1" smtClean="0"/>
              <a:t>Chappel</a:t>
            </a:r>
            <a:r>
              <a:rPr lang="en-IN" dirty="0" smtClean="0"/>
              <a:t>, “Introducing </a:t>
            </a:r>
            <a:r>
              <a:rPr lang="en-IN" dirty="0" err="1" smtClean="0"/>
              <a:t>Biztalk</a:t>
            </a:r>
            <a:r>
              <a:rPr lang="en-IN" dirty="0" smtClean="0"/>
              <a:t> Server 2009”, March 2009. [Online] Available: </a:t>
            </a:r>
            <a:r>
              <a:rPr lang="en-IN" u="sng" dirty="0" smtClean="0">
                <a:hlinkClick r:id="rId5"/>
              </a:rPr>
              <a:t>http://www.microsoft.com/biztalk/en/us/overview.aspx</a:t>
            </a:r>
            <a:r>
              <a:rPr lang="en-IN" dirty="0" smtClean="0"/>
              <a:t>. [Accessed: May 19, 2009]</a:t>
            </a:r>
          </a:p>
          <a:p>
            <a:r>
              <a:rPr lang="en-IN" dirty="0" smtClean="0"/>
              <a:t>[5] Microsoft Corp., “About </a:t>
            </a:r>
            <a:r>
              <a:rPr lang="en-IN" dirty="0" err="1" smtClean="0"/>
              <a:t>Biztalk</a:t>
            </a:r>
            <a:r>
              <a:rPr lang="en-IN" dirty="0" smtClean="0"/>
              <a:t> </a:t>
            </a:r>
            <a:r>
              <a:rPr lang="en-IN" dirty="0" err="1" smtClean="0"/>
              <a:t>Mapper</a:t>
            </a:r>
            <a:r>
              <a:rPr lang="en-IN" dirty="0" smtClean="0"/>
              <a:t>”, March 2009. [Online] Available: </a:t>
            </a:r>
            <a:r>
              <a:rPr lang="en-IN" u="sng" dirty="0" smtClean="0">
                <a:hlinkClick r:id="rId6"/>
              </a:rPr>
              <a:t>http://technet.microsoft.com/en-us/library/ee251286(BTS.10).aspx</a:t>
            </a:r>
            <a:r>
              <a:rPr lang="en-IN" dirty="0" smtClean="0"/>
              <a:t>. [Accessed: May 20, 2009]</a:t>
            </a:r>
          </a:p>
          <a:p>
            <a:r>
              <a:rPr lang="en-IN" dirty="0" smtClean="0"/>
              <a:t>[6] XML in </a:t>
            </a:r>
            <a:r>
              <a:rPr lang="en-IN" i="1" dirty="0" smtClean="0"/>
              <a:t>Wikipedia, The Free </a:t>
            </a:r>
            <a:r>
              <a:rPr lang="en-IN" i="1" dirty="0" err="1" smtClean="0"/>
              <a:t>Encyclopedia</a:t>
            </a:r>
            <a:r>
              <a:rPr lang="en-IN" dirty="0" smtClean="0"/>
              <a:t> [Online]. Available: </a:t>
            </a:r>
            <a:r>
              <a:rPr lang="en-IN" u="sng" dirty="0" smtClean="0">
                <a:hlinkClick r:id="rId7"/>
              </a:rPr>
              <a:t>http://en.wikipedia.org/wiki/XML</a:t>
            </a:r>
            <a:r>
              <a:rPr lang="en-IN" dirty="0" smtClean="0"/>
              <a:t>. [Accessed: Aug 9, 2009]</a:t>
            </a:r>
          </a:p>
          <a:p>
            <a:r>
              <a:rPr lang="en-IN" dirty="0" smtClean="0"/>
              <a:t>[7] XML Schema (W3C) in </a:t>
            </a:r>
            <a:r>
              <a:rPr lang="en-IN" i="1" dirty="0" smtClean="0"/>
              <a:t>Wikipedia, The Free </a:t>
            </a:r>
            <a:r>
              <a:rPr lang="en-IN" i="1" dirty="0" err="1" smtClean="0"/>
              <a:t>Encyclopedia</a:t>
            </a:r>
            <a:r>
              <a:rPr lang="en-IN" dirty="0" smtClean="0"/>
              <a:t> [Online]. Available: </a:t>
            </a:r>
            <a:r>
              <a:rPr lang="en-IN" u="sng" dirty="0" smtClean="0">
                <a:hlinkClick r:id="rId8"/>
              </a:rPr>
              <a:t>http://en.wikipedia.org/wiki/XML_Schema_(W3C)</a:t>
            </a:r>
            <a:r>
              <a:rPr lang="en-IN" dirty="0" smtClean="0"/>
              <a:t>. [Accessed: Aug 9, 2009]</a:t>
            </a:r>
          </a:p>
          <a:p>
            <a:r>
              <a:rPr lang="en-IN" dirty="0" smtClean="0"/>
              <a:t>[8] XSLT in </a:t>
            </a:r>
            <a:r>
              <a:rPr lang="en-IN" i="1" dirty="0" smtClean="0"/>
              <a:t>Wikipedia, The Free </a:t>
            </a:r>
            <a:r>
              <a:rPr lang="en-IN" i="1" dirty="0" err="1" smtClean="0"/>
              <a:t>Encyclopedia</a:t>
            </a:r>
            <a:r>
              <a:rPr lang="en-IN" dirty="0" smtClean="0"/>
              <a:t> [Online]. Available: </a:t>
            </a:r>
            <a:r>
              <a:rPr lang="en-IN" u="sng" dirty="0" smtClean="0">
                <a:hlinkClick r:id="rId9"/>
              </a:rPr>
              <a:t>http://en.wikipedia.org/wiki/XSLT</a:t>
            </a:r>
            <a:r>
              <a:rPr lang="en-IN" dirty="0" smtClean="0"/>
              <a:t>. [Accessed: Aug 9, 2009]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Any Questions???</a:t>
            </a:r>
            <a:endParaRPr lang="en-IN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endParaRPr lang="en-IN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IN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Structure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Internship Goals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About the Company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Background Information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Problem Statement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Solution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Other Work Done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Learning from the Internship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References</a:t>
            </a:r>
            <a:endParaRPr lang="en-IN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-header-biztalk-dg_thumb_2.gif"/>
          <p:cNvPicPr/>
          <p:nvPr/>
        </p:nvPicPr>
        <p:blipFill>
          <a:blip r:embed="rId2"/>
          <a:stretch>
            <a:fillRect/>
          </a:stretch>
        </p:blipFill>
        <p:spPr>
          <a:xfrm>
            <a:off x="357158" y="500042"/>
            <a:ext cx="4643470" cy="10001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14942" y="1142984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DevTools</a:t>
            </a:r>
            <a:r>
              <a:rPr lang="en-US" dirty="0" smtClean="0">
                <a:latin typeface="Calibri" pitchFamily="34" charset="0"/>
              </a:rPr>
              <a:t> group</a:t>
            </a:r>
            <a:endParaRPr lang="en-IN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2976" y="2285992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BizTalk Server is Microsoft’s Integration and </a:t>
            </a:r>
            <a:r>
              <a:rPr lang="en-IN" dirty="0" smtClean="0"/>
              <a:t>Connectivity </a:t>
            </a:r>
            <a:r>
              <a:rPr lang="en-IN" dirty="0"/>
              <a:t>server solution for enterprises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8604"/>
            <a:ext cx="8229600" cy="1066800"/>
          </a:xfrm>
        </p:spPr>
        <p:txBody>
          <a:bodyPr/>
          <a:lstStyle/>
          <a:p>
            <a:r>
              <a:rPr lang="en-US" dirty="0" smtClean="0"/>
              <a:t> Internship Goals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00174"/>
            <a:ext cx="8501122" cy="500066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IN" sz="2400" dirty="0" smtClean="0"/>
              <a:t>To see and experience how real world software development takes place</a:t>
            </a:r>
          </a:p>
          <a:p>
            <a:pPr lvl="0"/>
            <a:endParaRPr lang="en-IN" sz="2400" dirty="0" smtClean="0"/>
          </a:p>
          <a:p>
            <a:pPr lvl="0"/>
            <a:r>
              <a:rPr lang="en-IN" sz="2400" dirty="0" smtClean="0"/>
              <a:t>To understand the systems and processes that ensure software quality in a large organization like Microsoft</a:t>
            </a:r>
          </a:p>
          <a:p>
            <a:pPr lvl="0"/>
            <a:endParaRPr lang="en-IN" sz="2400" dirty="0" smtClean="0"/>
          </a:p>
          <a:p>
            <a:pPr lvl="0"/>
            <a:r>
              <a:rPr lang="en-IN" sz="2400" dirty="0" smtClean="0"/>
              <a:t>To achieve objectives set by the mentor and manager in a time bound and accountable manner.</a:t>
            </a:r>
          </a:p>
          <a:p>
            <a:pPr lvl="0"/>
            <a:endParaRPr lang="en-IN" sz="2400" dirty="0" smtClean="0"/>
          </a:p>
          <a:p>
            <a:pPr lvl="0"/>
            <a:r>
              <a:rPr lang="en-IN" sz="2400" dirty="0" smtClean="0"/>
              <a:t>To provide value to the company by applying the skills learnt in college in the real world – on shipping software.</a:t>
            </a:r>
          </a:p>
          <a:p>
            <a:pPr lvl="0"/>
            <a:endParaRPr lang="en-IN" sz="2400" dirty="0" smtClean="0"/>
          </a:p>
          <a:p>
            <a:r>
              <a:rPr lang="en-IN" sz="2400" dirty="0" smtClean="0"/>
              <a:t>To gain new development skills in the process of working with experienced engineers.</a:t>
            </a:r>
            <a:endParaRPr lang="en-IN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1066800"/>
          </a:xfrm>
        </p:spPr>
        <p:txBody>
          <a:bodyPr/>
          <a:lstStyle/>
          <a:p>
            <a:r>
              <a:rPr lang="en-US" dirty="0" smtClean="0"/>
              <a:t> Brief Overview</a:t>
            </a: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85860"/>
            <a:ext cx="578647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-header-biztalk-dg_thumb_2.gif"/>
          <p:cNvPicPr/>
          <p:nvPr/>
        </p:nvPicPr>
        <p:blipFill>
          <a:blip r:embed="rId2"/>
          <a:stretch>
            <a:fillRect/>
          </a:stretch>
        </p:blipFill>
        <p:spPr>
          <a:xfrm>
            <a:off x="357158" y="500042"/>
            <a:ext cx="4643470" cy="10001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14942" y="1142984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DevTools</a:t>
            </a:r>
            <a:r>
              <a:rPr lang="en-US" dirty="0" smtClean="0">
                <a:latin typeface="Calibri" pitchFamily="34" charset="0"/>
              </a:rPr>
              <a:t> group</a:t>
            </a:r>
            <a:endParaRPr lang="en-IN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2976" y="2285992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BizTalk Server is Microsoft’s Integration and </a:t>
            </a:r>
            <a:r>
              <a:rPr lang="en-IN" dirty="0" smtClean="0"/>
              <a:t>Connectivity </a:t>
            </a:r>
            <a:r>
              <a:rPr lang="en-IN" dirty="0"/>
              <a:t>server solution for enterprises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2976" y="3643314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Who uses </a:t>
            </a:r>
            <a:r>
              <a:rPr lang="en-US" sz="2400" dirty="0" err="1" smtClean="0">
                <a:solidFill>
                  <a:schemeClr val="accent1"/>
                </a:solidFill>
              </a:rPr>
              <a:t>Biztalk</a:t>
            </a:r>
            <a:r>
              <a:rPr lang="en-US" sz="2400" dirty="0" smtClean="0">
                <a:solidFill>
                  <a:schemeClr val="accent1"/>
                </a:solidFill>
              </a:rPr>
              <a:t>?</a:t>
            </a:r>
            <a:endParaRPr lang="en-IN" sz="24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4286256"/>
            <a:ext cx="628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very long list. Banks, Book Stores, Fortune 500 companies… invariably they have global presence and a large set of legacy applications.</a:t>
            </a: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r="83562"/>
          <a:stretch>
            <a:fillRect/>
          </a:stretch>
        </p:blipFill>
        <p:spPr bwMode="auto">
          <a:xfrm>
            <a:off x="1071538" y="5286388"/>
            <a:ext cx="114300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5214950"/>
            <a:ext cx="20383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-header-biztalk-dg_thumb_2.gif"/>
          <p:cNvPicPr/>
          <p:nvPr/>
        </p:nvPicPr>
        <p:blipFill>
          <a:blip r:embed="rId2"/>
          <a:stretch>
            <a:fillRect/>
          </a:stretch>
        </p:blipFill>
        <p:spPr>
          <a:xfrm>
            <a:off x="357158" y="500042"/>
            <a:ext cx="4643470" cy="10001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00298" y="1643050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Calibri" pitchFamily="34" charset="0"/>
              </a:rPr>
              <a:t>DevTools</a:t>
            </a:r>
            <a:r>
              <a:rPr lang="en-US" sz="2800" b="1" dirty="0" smtClean="0">
                <a:latin typeface="Calibri" pitchFamily="34" charset="0"/>
              </a:rPr>
              <a:t> group</a:t>
            </a:r>
            <a:endParaRPr lang="en-IN" sz="2800" b="1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4414" y="2571744"/>
            <a:ext cx="6500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Developer Tools division is a part of the 7 feature teams comprising </a:t>
            </a:r>
            <a:r>
              <a:rPr lang="en-US" dirty="0" err="1" smtClean="0"/>
              <a:t>Biztalk</a:t>
            </a:r>
            <a:r>
              <a:rPr lang="en-US" dirty="0" smtClean="0"/>
              <a:t> and it builds tools that enable </a:t>
            </a:r>
            <a:r>
              <a:rPr lang="en-US" dirty="0" err="1" smtClean="0"/>
              <a:t>Biztalk</a:t>
            </a:r>
            <a:r>
              <a:rPr lang="en-US" dirty="0" smtClean="0"/>
              <a:t> customers to develop and deploy </a:t>
            </a:r>
            <a:r>
              <a:rPr lang="en-US" dirty="0" err="1" smtClean="0"/>
              <a:t>Biztalk</a:t>
            </a:r>
            <a:r>
              <a:rPr lang="en-US" dirty="0" smtClean="0"/>
              <a:t> applications.</a:t>
            </a:r>
          </a:p>
          <a:p>
            <a:endParaRPr lang="en-US" dirty="0"/>
          </a:p>
          <a:p>
            <a:r>
              <a:rPr lang="en-US" dirty="0" smtClean="0"/>
              <a:t>The developer tools revolve around Visual Studio.</a:t>
            </a:r>
            <a:endParaRPr lang="en-IN" dirty="0"/>
          </a:p>
        </p:txBody>
      </p:sp>
      <p:sp>
        <p:nvSpPr>
          <p:cNvPr id="13" name="Rounded Rectangle 12"/>
          <p:cNvSpPr/>
          <p:nvPr/>
        </p:nvSpPr>
        <p:spPr>
          <a:xfrm>
            <a:off x="1214414" y="4143380"/>
            <a:ext cx="1928826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Pipeline Editor</a:t>
            </a:r>
            <a:endParaRPr lang="en-IN" dirty="0"/>
          </a:p>
        </p:txBody>
      </p:sp>
      <p:sp>
        <p:nvSpPr>
          <p:cNvPr id="15" name="Rounded Rectangle 14"/>
          <p:cNvSpPr/>
          <p:nvPr/>
        </p:nvSpPr>
        <p:spPr>
          <a:xfrm>
            <a:off x="3357554" y="4143380"/>
            <a:ext cx="1928826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Schema Editor</a:t>
            </a:r>
            <a:endParaRPr lang="en-IN" dirty="0"/>
          </a:p>
        </p:txBody>
      </p:sp>
      <p:sp>
        <p:nvSpPr>
          <p:cNvPr id="16" name="Rounded Rectangle 15"/>
          <p:cNvSpPr/>
          <p:nvPr/>
        </p:nvSpPr>
        <p:spPr>
          <a:xfrm>
            <a:off x="5500694" y="4143380"/>
            <a:ext cx="1928826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Mapper</a:t>
            </a:r>
            <a:endParaRPr lang="en-IN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2071670" y="4929198"/>
            <a:ext cx="1928826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Orchestration Designer</a:t>
            </a:r>
            <a:endParaRPr lang="en-IN" dirty="0"/>
          </a:p>
        </p:txBody>
      </p:sp>
      <p:sp>
        <p:nvSpPr>
          <p:cNvPr id="18" name="Rounded Rectangle 17"/>
          <p:cNvSpPr/>
          <p:nvPr/>
        </p:nvSpPr>
        <p:spPr>
          <a:xfrm>
            <a:off x="4143372" y="4929198"/>
            <a:ext cx="1928826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VS Project System</a:t>
            </a:r>
            <a:endParaRPr lang="en-IN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" y="219060"/>
            <a:ext cx="8229600" cy="1066800"/>
          </a:xfrm>
        </p:spPr>
        <p:txBody>
          <a:bodyPr/>
          <a:lstStyle/>
          <a:p>
            <a:r>
              <a:rPr lang="en-US" dirty="0" smtClean="0"/>
              <a:t> Internal Structure</a:t>
            </a:r>
            <a:endParaRPr lang="en-IN" dirty="0"/>
          </a:p>
        </p:txBody>
      </p:sp>
      <p:sp>
        <p:nvSpPr>
          <p:cNvPr id="4" name="AutoShape 77"/>
          <p:cNvSpPr>
            <a:spLocks noChangeArrowheads="1"/>
          </p:cNvSpPr>
          <p:nvPr/>
        </p:nvSpPr>
        <p:spPr bwMode="auto">
          <a:xfrm>
            <a:off x="0" y="1335112"/>
            <a:ext cx="9144000" cy="38100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90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/>
            <a:endParaRPr lang="en-US"/>
          </a:p>
        </p:txBody>
      </p:sp>
      <p:sp>
        <p:nvSpPr>
          <p:cNvPr id="5" name="AutoShape 82"/>
          <p:cNvSpPr>
            <a:spLocks noChangeArrowheads="1"/>
          </p:cNvSpPr>
          <p:nvPr/>
        </p:nvSpPr>
        <p:spPr bwMode="auto">
          <a:xfrm>
            <a:off x="5334000" y="3392512"/>
            <a:ext cx="3678238" cy="8382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B7FF">
                  <a:shade val="30000"/>
                  <a:satMod val="115000"/>
                </a:srgbClr>
              </a:gs>
              <a:gs pos="50000">
                <a:srgbClr val="FFB7FF">
                  <a:shade val="67500"/>
                  <a:satMod val="115000"/>
                </a:srgbClr>
              </a:gs>
              <a:gs pos="100000">
                <a:srgbClr val="FFB7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317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AutoShape 65"/>
          <p:cNvSpPr>
            <a:spLocks noChangeArrowheads="1"/>
          </p:cNvSpPr>
          <p:nvPr/>
        </p:nvSpPr>
        <p:spPr bwMode="auto">
          <a:xfrm>
            <a:off x="152400" y="3392512"/>
            <a:ext cx="3789362" cy="8382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B7FF">
                  <a:shade val="30000"/>
                  <a:satMod val="115000"/>
                </a:srgbClr>
              </a:gs>
              <a:gs pos="50000">
                <a:srgbClr val="FFB7FF">
                  <a:shade val="67500"/>
                  <a:satMod val="115000"/>
                </a:srgbClr>
              </a:gs>
              <a:gs pos="100000">
                <a:srgbClr val="FFB7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317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74638" y="2201887"/>
            <a:ext cx="8666162" cy="3673475"/>
          </a:xfrm>
          <a:custGeom>
            <a:avLst/>
            <a:gdLst>
              <a:gd name="connsiteX0" fmla="*/ 261 w 5595"/>
              <a:gd name="connsiteY0" fmla="*/ 1691 h 2171"/>
              <a:gd name="connsiteX1" fmla="*/ 268 w 5595"/>
              <a:gd name="connsiteY1" fmla="*/ 1053 h 2171"/>
              <a:gd name="connsiteX2" fmla="*/ 1872 w 5595"/>
              <a:gd name="connsiteY2" fmla="*/ 1029 h 2171"/>
              <a:gd name="connsiteX3" fmla="*/ 2383 w 5595"/>
              <a:gd name="connsiteY3" fmla="*/ 2098 h 2171"/>
              <a:gd name="connsiteX4" fmla="*/ 2247 w 5595"/>
              <a:gd name="connsiteY4" fmla="*/ 588 h 2171"/>
              <a:gd name="connsiteX5" fmla="*/ 2650 w 5595"/>
              <a:gd name="connsiteY5" fmla="*/ 80 h 2171"/>
              <a:gd name="connsiteX6" fmla="*/ 2915 w 5595"/>
              <a:gd name="connsiteY6" fmla="*/ 111 h 2171"/>
              <a:gd name="connsiteX7" fmla="*/ 3165 w 5595"/>
              <a:gd name="connsiteY7" fmla="*/ 612 h 2171"/>
              <a:gd name="connsiteX8" fmla="*/ 3212 w 5595"/>
              <a:gd name="connsiteY8" fmla="*/ 2098 h 2171"/>
              <a:gd name="connsiteX9" fmla="*/ 3592 w 5595"/>
              <a:gd name="connsiteY9" fmla="*/ 1053 h 2171"/>
              <a:gd name="connsiteX10" fmla="*/ 5328 w 5595"/>
              <a:gd name="connsiteY10" fmla="*/ 983 h 2171"/>
              <a:gd name="connsiteX11" fmla="*/ 5195 w 5595"/>
              <a:gd name="connsiteY11" fmla="*/ 1738 h 2171"/>
              <a:gd name="connsiteX0" fmla="*/ 261 w 5595"/>
              <a:gd name="connsiteY0" fmla="*/ 1690 h 2171"/>
              <a:gd name="connsiteX1" fmla="*/ 268 w 5595"/>
              <a:gd name="connsiteY1" fmla="*/ 1052 h 2171"/>
              <a:gd name="connsiteX2" fmla="*/ 1872 w 5595"/>
              <a:gd name="connsiteY2" fmla="*/ 1028 h 2171"/>
              <a:gd name="connsiteX3" fmla="*/ 2383 w 5595"/>
              <a:gd name="connsiteY3" fmla="*/ 2097 h 2171"/>
              <a:gd name="connsiteX4" fmla="*/ 2439 w 5595"/>
              <a:gd name="connsiteY4" fmla="*/ 587 h 2171"/>
              <a:gd name="connsiteX5" fmla="*/ 2650 w 5595"/>
              <a:gd name="connsiteY5" fmla="*/ 79 h 2171"/>
              <a:gd name="connsiteX6" fmla="*/ 2915 w 5595"/>
              <a:gd name="connsiteY6" fmla="*/ 110 h 2171"/>
              <a:gd name="connsiteX7" fmla="*/ 3165 w 5595"/>
              <a:gd name="connsiteY7" fmla="*/ 611 h 2171"/>
              <a:gd name="connsiteX8" fmla="*/ 3212 w 5595"/>
              <a:gd name="connsiteY8" fmla="*/ 2097 h 2171"/>
              <a:gd name="connsiteX9" fmla="*/ 3592 w 5595"/>
              <a:gd name="connsiteY9" fmla="*/ 1052 h 2171"/>
              <a:gd name="connsiteX10" fmla="*/ 5328 w 5595"/>
              <a:gd name="connsiteY10" fmla="*/ 982 h 2171"/>
              <a:gd name="connsiteX11" fmla="*/ 5195 w 5595"/>
              <a:gd name="connsiteY11" fmla="*/ 1737 h 2171"/>
              <a:gd name="connsiteX0" fmla="*/ 261 w 5595"/>
              <a:gd name="connsiteY0" fmla="*/ 1690 h 2171"/>
              <a:gd name="connsiteX1" fmla="*/ 268 w 5595"/>
              <a:gd name="connsiteY1" fmla="*/ 1052 h 2171"/>
              <a:gd name="connsiteX2" fmla="*/ 1872 w 5595"/>
              <a:gd name="connsiteY2" fmla="*/ 1028 h 2171"/>
              <a:gd name="connsiteX3" fmla="*/ 2383 w 5595"/>
              <a:gd name="connsiteY3" fmla="*/ 2097 h 2171"/>
              <a:gd name="connsiteX4" fmla="*/ 2439 w 5595"/>
              <a:gd name="connsiteY4" fmla="*/ 587 h 2171"/>
              <a:gd name="connsiteX5" fmla="*/ 2650 w 5595"/>
              <a:gd name="connsiteY5" fmla="*/ 79 h 2171"/>
              <a:gd name="connsiteX6" fmla="*/ 2915 w 5595"/>
              <a:gd name="connsiteY6" fmla="*/ 110 h 2171"/>
              <a:gd name="connsiteX7" fmla="*/ 3021 w 5595"/>
              <a:gd name="connsiteY7" fmla="*/ 611 h 2171"/>
              <a:gd name="connsiteX8" fmla="*/ 3212 w 5595"/>
              <a:gd name="connsiteY8" fmla="*/ 2097 h 2171"/>
              <a:gd name="connsiteX9" fmla="*/ 3592 w 5595"/>
              <a:gd name="connsiteY9" fmla="*/ 1052 h 2171"/>
              <a:gd name="connsiteX10" fmla="*/ 5328 w 5595"/>
              <a:gd name="connsiteY10" fmla="*/ 982 h 2171"/>
              <a:gd name="connsiteX11" fmla="*/ 5195 w 5595"/>
              <a:gd name="connsiteY11" fmla="*/ 1737 h 2171"/>
              <a:gd name="connsiteX0" fmla="*/ 261 w 5499"/>
              <a:gd name="connsiteY0" fmla="*/ 1690 h 2171"/>
              <a:gd name="connsiteX1" fmla="*/ 268 w 5499"/>
              <a:gd name="connsiteY1" fmla="*/ 1052 h 2171"/>
              <a:gd name="connsiteX2" fmla="*/ 1872 w 5499"/>
              <a:gd name="connsiteY2" fmla="*/ 1028 h 2171"/>
              <a:gd name="connsiteX3" fmla="*/ 2383 w 5499"/>
              <a:gd name="connsiteY3" fmla="*/ 2097 h 2171"/>
              <a:gd name="connsiteX4" fmla="*/ 2439 w 5499"/>
              <a:gd name="connsiteY4" fmla="*/ 587 h 2171"/>
              <a:gd name="connsiteX5" fmla="*/ 2650 w 5499"/>
              <a:gd name="connsiteY5" fmla="*/ 79 h 2171"/>
              <a:gd name="connsiteX6" fmla="*/ 2915 w 5499"/>
              <a:gd name="connsiteY6" fmla="*/ 110 h 2171"/>
              <a:gd name="connsiteX7" fmla="*/ 3021 w 5499"/>
              <a:gd name="connsiteY7" fmla="*/ 611 h 2171"/>
              <a:gd name="connsiteX8" fmla="*/ 3212 w 5499"/>
              <a:gd name="connsiteY8" fmla="*/ 2097 h 2171"/>
              <a:gd name="connsiteX9" fmla="*/ 3592 w 5499"/>
              <a:gd name="connsiteY9" fmla="*/ 1052 h 2171"/>
              <a:gd name="connsiteX10" fmla="*/ 5232 w 5499"/>
              <a:gd name="connsiteY10" fmla="*/ 982 h 2171"/>
              <a:gd name="connsiteX11" fmla="*/ 5195 w 5499"/>
              <a:gd name="connsiteY11" fmla="*/ 1737 h 2171"/>
              <a:gd name="connsiteX0" fmla="*/ 261 w 5483"/>
              <a:gd name="connsiteY0" fmla="*/ 1690 h 2171"/>
              <a:gd name="connsiteX1" fmla="*/ 268 w 5483"/>
              <a:gd name="connsiteY1" fmla="*/ 1052 h 2171"/>
              <a:gd name="connsiteX2" fmla="*/ 1872 w 5483"/>
              <a:gd name="connsiteY2" fmla="*/ 1028 h 2171"/>
              <a:gd name="connsiteX3" fmla="*/ 2383 w 5483"/>
              <a:gd name="connsiteY3" fmla="*/ 2097 h 2171"/>
              <a:gd name="connsiteX4" fmla="*/ 2439 w 5483"/>
              <a:gd name="connsiteY4" fmla="*/ 587 h 2171"/>
              <a:gd name="connsiteX5" fmla="*/ 2650 w 5483"/>
              <a:gd name="connsiteY5" fmla="*/ 79 h 2171"/>
              <a:gd name="connsiteX6" fmla="*/ 2915 w 5483"/>
              <a:gd name="connsiteY6" fmla="*/ 110 h 2171"/>
              <a:gd name="connsiteX7" fmla="*/ 3021 w 5483"/>
              <a:gd name="connsiteY7" fmla="*/ 611 h 2171"/>
              <a:gd name="connsiteX8" fmla="*/ 3212 w 5483"/>
              <a:gd name="connsiteY8" fmla="*/ 2097 h 2171"/>
              <a:gd name="connsiteX9" fmla="*/ 3688 w 5483"/>
              <a:gd name="connsiteY9" fmla="*/ 908 h 2171"/>
              <a:gd name="connsiteX10" fmla="*/ 5232 w 5483"/>
              <a:gd name="connsiteY10" fmla="*/ 982 h 2171"/>
              <a:gd name="connsiteX11" fmla="*/ 5195 w 5483"/>
              <a:gd name="connsiteY11" fmla="*/ 1737 h 2171"/>
              <a:gd name="connsiteX0" fmla="*/ 262 w 5484"/>
              <a:gd name="connsiteY0" fmla="*/ 1690 h 2154"/>
              <a:gd name="connsiteX1" fmla="*/ 269 w 5484"/>
              <a:gd name="connsiteY1" fmla="*/ 1052 h 2154"/>
              <a:gd name="connsiteX2" fmla="*/ 1873 w 5484"/>
              <a:gd name="connsiteY2" fmla="*/ 932 h 2154"/>
              <a:gd name="connsiteX3" fmla="*/ 2384 w 5484"/>
              <a:gd name="connsiteY3" fmla="*/ 2097 h 2154"/>
              <a:gd name="connsiteX4" fmla="*/ 2440 w 5484"/>
              <a:gd name="connsiteY4" fmla="*/ 587 h 2154"/>
              <a:gd name="connsiteX5" fmla="*/ 2651 w 5484"/>
              <a:gd name="connsiteY5" fmla="*/ 79 h 2154"/>
              <a:gd name="connsiteX6" fmla="*/ 2916 w 5484"/>
              <a:gd name="connsiteY6" fmla="*/ 110 h 2154"/>
              <a:gd name="connsiteX7" fmla="*/ 3022 w 5484"/>
              <a:gd name="connsiteY7" fmla="*/ 611 h 2154"/>
              <a:gd name="connsiteX8" fmla="*/ 3213 w 5484"/>
              <a:gd name="connsiteY8" fmla="*/ 2097 h 2154"/>
              <a:gd name="connsiteX9" fmla="*/ 3689 w 5484"/>
              <a:gd name="connsiteY9" fmla="*/ 908 h 2154"/>
              <a:gd name="connsiteX10" fmla="*/ 5233 w 5484"/>
              <a:gd name="connsiteY10" fmla="*/ 982 h 2154"/>
              <a:gd name="connsiteX11" fmla="*/ 5196 w 5484"/>
              <a:gd name="connsiteY11" fmla="*/ 1737 h 2154"/>
              <a:gd name="connsiteX0" fmla="*/ 262 w 5484"/>
              <a:gd name="connsiteY0" fmla="*/ 1786 h 2250"/>
              <a:gd name="connsiteX1" fmla="*/ 269 w 5484"/>
              <a:gd name="connsiteY1" fmla="*/ 1148 h 2250"/>
              <a:gd name="connsiteX2" fmla="*/ 1873 w 5484"/>
              <a:gd name="connsiteY2" fmla="*/ 1028 h 2250"/>
              <a:gd name="connsiteX3" fmla="*/ 2384 w 5484"/>
              <a:gd name="connsiteY3" fmla="*/ 2193 h 2250"/>
              <a:gd name="connsiteX4" fmla="*/ 2440 w 5484"/>
              <a:gd name="connsiteY4" fmla="*/ 683 h 2250"/>
              <a:gd name="connsiteX5" fmla="*/ 2507 w 5484"/>
              <a:gd name="connsiteY5" fmla="*/ 79 h 2250"/>
              <a:gd name="connsiteX6" fmla="*/ 2916 w 5484"/>
              <a:gd name="connsiteY6" fmla="*/ 206 h 2250"/>
              <a:gd name="connsiteX7" fmla="*/ 3022 w 5484"/>
              <a:gd name="connsiteY7" fmla="*/ 707 h 2250"/>
              <a:gd name="connsiteX8" fmla="*/ 3213 w 5484"/>
              <a:gd name="connsiteY8" fmla="*/ 2193 h 2250"/>
              <a:gd name="connsiteX9" fmla="*/ 3689 w 5484"/>
              <a:gd name="connsiteY9" fmla="*/ 1004 h 2250"/>
              <a:gd name="connsiteX10" fmla="*/ 5233 w 5484"/>
              <a:gd name="connsiteY10" fmla="*/ 1078 h 2250"/>
              <a:gd name="connsiteX11" fmla="*/ 5196 w 5484"/>
              <a:gd name="connsiteY11" fmla="*/ 1833 h 2250"/>
              <a:gd name="connsiteX0" fmla="*/ 262 w 5484"/>
              <a:gd name="connsiteY0" fmla="*/ 1802 h 2266"/>
              <a:gd name="connsiteX1" fmla="*/ 269 w 5484"/>
              <a:gd name="connsiteY1" fmla="*/ 1164 h 2266"/>
              <a:gd name="connsiteX2" fmla="*/ 1873 w 5484"/>
              <a:gd name="connsiteY2" fmla="*/ 1044 h 2266"/>
              <a:gd name="connsiteX3" fmla="*/ 2384 w 5484"/>
              <a:gd name="connsiteY3" fmla="*/ 2209 h 2266"/>
              <a:gd name="connsiteX4" fmla="*/ 2440 w 5484"/>
              <a:gd name="connsiteY4" fmla="*/ 699 h 2266"/>
              <a:gd name="connsiteX5" fmla="*/ 2507 w 5484"/>
              <a:gd name="connsiteY5" fmla="*/ 95 h 2266"/>
              <a:gd name="connsiteX6" fmla="*/ 2916 w 5484"/>
              <a:gd name="connsiteY6" fmla="*/ 126 h 2266"/>
              <a:gd name="connsiteX7" fmla="*/ 3022 w 5484"/>
              <a:gd name="connsiteY7" fmla="*/ 723 h 2266"/>
              <a:gd name="connsiteX8" fmla="*/ 3213 w 5484"/>
              <a:gd name="connsiteY8" fmla="*/ 2209 h 2266"/>
              <a:gd name="connsiteX9" fmla="*/ 3689 w 5484"/>
              <a:gd name="connsiteY9" fmla="*/ 1020 h 2266"/>
              <a:gd name="connsiteX10" fmla="*/ 5233 w 5484"/>
              <a:gd name="connsiteY10" fmla="*/ 1094 h 2266"/>
              <a:gd name="connsiteX11" fmla="*/ 5196 w 5484"/>
              <a:gd name="connsiteY11" fmla="*/ 1849 h 2266"/>
              <a:gd name="connsiteX0" fmla="*/ 262 w 5484"/>
              <a:gd name="connsiteY0" fmla="*/ 1802 h 2266"/>
              <a:gd name="connsiteX1" fmla="*/ 269 w 5484"/>
              <a:gd name="connsiteY1" fmla="*/ 1164 h 2266"/>
              <a:gd name="connsiteX2" fmla="*/ 1873 w 5484"/>
              <a:gd name="connsiteY2" fmla="*/ 1044 h 2266"/>
              <a:gd name="connsiteX3" fmla="*/ 2384 w 5484"/>
              <a:gd name="connsiteY3" fmla="*/ 2209 h 2266"/>
              <a:gd name="connsiteX4" fmla="*/ 2440 w 5484"/>
              <a:gd name="connsiteY4" fmla="*/ 699 h 2266"/>
              <a:gd name="connsiteX5" fmla="*/ 2507 w 5484"/>
              <a:gd name="connsiteY5" fmla="*/ 95 h 2266"/>
              <a:gd name="connsiteX6" fmla="*/ 2916 w 5484"/>
              <a:gd name="connsiteY6" fmla="*/ 126 h 2266"/>
              <a:gd name="connsiteX7" fmla="*/ 3022 w 5484"/>
              <a:gd name="connsiteY7" fmla="*/ 723 h 2266"/>
              <a:gd name="connsiteX8" fmla="*/ 3213 w 5484"/>
              <a:gd name="connsiteY8" fmla="*/ 2209 h 2266"/>
              <a:gd name="connsiteX9" fmla="*/ 3689 w 5484"/>
              <a:gd name="connsiteY9" fmla="*/ 1020 h 2266"/>
              <a:gd name="connsiteX10" fmla="*/ 5233 w 5484"/>
              <a:gd name="connsiteY10" fmla="*/ 1094 h 2266"/>
              <a:gd name="connsiteX11" fmla="*/ 5196 w 5484"/>
              <a:gd name="connsiteY11" fmla="*/ 1849 h 2266"/>
              <a:gd name="connsiteX0" fmla="*/ 262 w 5484"/>
              <a:gd name="connsiteY0" fmla="*/ 1802 h 2266"/>
              <a:gd name="connsiteX1" fmla="*/ 269 w 5484"/>
              <a:gd name="connsiteY1" fmla="*/ 1164 h 2266"/>
              <a:gd name="connsiteX2" fmla="*/ 1873 w 5484"/>
              <a:gd name="connsiteY2" fmla="*/ 1044 h 2266"/>
              <a:gd name="connsiteX3" fmla="*/ 2384 w 5484"/>
              <a:gd name="connsiteY3" fmla="*/ 2209 h 2266"/>
              <a:gd name="connsiteX4" fmla="*/ 2440 w 5484"/>
              <a:gd name="connsiteY4" fmla="*/ 699 h 2266"/>
              <a:gd name="connsiteX5" fmla="*/ 2603 w 5484"/>
              <a:gd name="connsiteY5" fmla="*/ 95 h 2266"/>
              <a:gd name="connsiteX6" fmla="*/ 2916 w 5484"/>
              <a:gd name="connsiteY6" fmla="*/ 126 h 2266"/>
              <a:gd name="connsiteX7" fmla="*/ 3022 w 5484"/>
              <a:gd name="connsiteY7" fmla="*/ 723 h 2266"/>
              <a:gd name="connsiteX8" fmla="*/ 3213 w 5484"/>
              <a:gd name="connsiteY8" fmla="*/ 2209 h 2266"/>
              <a:gd name="connsiteX9" fmla="*/ 3689 w 5484"/>
              <a:gd name="connsiteY9" fmla="*/ 1020 h 2266"/>
              <a:gd name="connsiteX10" fmla="*/ 5233 w 5484"/>
              <a:gd name="connsiteY10" fmla="*/ 1094 h 2266"/>
              <a:gd name="connsiteX11" fmla="*/ 5196 w 5484"/>
              <a:gd name="connsiteY11" fmla="*/ 1849 h 2266"/>
              <a:gd name="connsiteX0" fmla="*/ 262 w 5484"/>
              <a:gd name="connsiteY0" fmla="*/ 1802 h 2266"/>
              <a:gd name="connsiteX1" fmla="*/ 269 w 5484"/>
              <a:gd name="connsiteY1" fmla="*/ 1164 h 2266"/>
              <a:gd name="connsiteX2" fmla="*/ 1873 w 5484"/>
              <a:gd name="connsiteY2" fmla="*/ 1044 h 2266"/>
              <a:gd name="connsiteX3" fmla="*/ 2384 w 5484"/>
              <a:gd name="connsiteY3" fmla="*/ 2209 h 2266"/>
              <a:gd name="connsiteX4" fmla="*/ 2440 w 5484"/>
              <a:gd name="connsiteY4" fmla="*/ 699 h 2266"/>
              <a:gd name="connsiteX5" fmla="*/ 2603 w 5484"/>
              <a:gd name="connsiteY5" fmla="*/ 95 h 2266"/>
              <a:gd name="connsiteX6" fmla="*/ 2916 w 5484"/>
              <a:gd name="connsiteY6" fmla="*/ 126 h 2266"/>
              <a:gd name="connsiteX7" fmla="*/ 3022 w 5484"/>
              <a:gd name="connsiteY7" fmla="*/ 723 h 2266"/>
              <a:gd name="connsiteX8" fmla="*/ 3213 w 5484"/>
              <a:gd name="connsiteY8" fmla="*/ 2209 h 2266"/>
              <a:gd name="connsiteX9" fmla="*/ 3689 w 5484"/>
              <a:gd name="connsiteY9" fmla="*/ 1020 h 2266"/>
              <a:gd name="connsiteX10" fmla="*/ 5233 w 5484"/>
              <a:gd name="connsiteY10" fmla="*/ 1094 h 2266"/>
              <a:gd name="connsiteX11" fmla="*/ 5196 w 5484"/>
              <a:gd name="connsiteY11" fmla="*/ 1849 h 2266"/>
              <a:gd name="connsiteX0" fmla="*/ 262 w 5484"/>
              <a:gd name="connsiteY0" fmla="*/ 1803 h 2267"/>
              <a:gd name="connsiteX1" fmla="*/ 269 w 5484"/>
              <a:gd name="connsiteY1" fmla="*/ 1165 h 2267"/>
              <a:gd name="connsiteX2" fmla="*/ 1873 w 5484"/>
              <a:gd name="connsiteY2" fmla="*/ 1045 h 2267"/>
              <a:gd name="connsiteX3" fmla="*/ 2384 w 5484"/>
              <a:gd name="connsiteY3" fmla="*/ 2210 h 2267"/>
              <a:gd name="connsiteX4" fmla="*/ 2440 w 5484"/>
              <a:gd name="connsiteY4" fmla="*/ 700 h 2267"/>
              <a:gd name="connsiteX5" fmla="*/ 2603 w 5484"/>
              <a:gd name="connsiteY5" fmla="*/ 96 h 2267"/>
              <a:gd name="connsiteX6" fmla="*/ 2894 w 5484"/>
              <a:gd name="connsiteY6" fmla="*/ 127 h 2267"/>
              <a:gd name="connsiteX7" fmla="*/ 3022 w 5484"/>
              <a:gd name="connsiteY7" fmla="*/ 724 h 2267"/>
              <a:gd name="connsiteX8" fmla="*/ 3213 w 5484"/>
              <a:gd name="connsiteY8" fmla="*/ 2210 h 2267"/>
              <a:gd name="connsiteX9" fmla="*/ 3689 w 5484"/>
              <a:gd name="connsiteY9" fmla="*/ 1021 h 2267"/>
              <a:gd name="connsiteX10" fmla="*/ 5233 w 5484"/>
              <a:gd name="connsiteY10" fmla="*/ 1095 h 2267"/>
              <a:gd name="connsiteX11" fmla="*/ 5196 w 5484"/>
              <a:gd name="connsiteY11" fmla="*/ 1850 h 2267"/>
              <a:gd name="connsiteX0" fmla="*/ 262 w 5484"/>
              <a:gd name="connsiteY0" fmla="*/ 1802 h 2266"/>
              <a:gd name="connsiteX1" fmla="*/ 269 w 5484"/>
              <a:gd name="connsiteY1" fmla="*/ 1164 h 2266"/>
              <a:gd name="connsiteX2" fmla="*/ 1873 w 5484"/>
              <a:gd name="connsiteY2" fmla="*/ 1044 h 2266"/>
              <a:gd name="connsiteX3" fmla="*/ 2384 w 5484"/>
              <a:gd name="connsiteY3" fmla="*/ 2209 h 2266"/>
              <a:gd name="connsiteX4" fmla="*/ 2488 w 5484"/>
              <a:gd name="connsiteY4" fmla="*/ 699 h 2266"/>
              <a:gd name="connsiteX5" fmla="*/ 2603 w 5484"/>
              <a:gd name="connsiteY5" fmla="*/ 95 h 2266"/>
              <a:gd name="connsiteX6" fmla="*/ 2894 w 5484"/>
              <a:gd name="connsiteY6" fmla="*/ 126 h 2266"/>
              <a:gd name="connsiteX7" fmla="*/ 3022 w 5484"/>
              <a:gd name="connsiteY7" fmla="*/ 723 h 2266"/>
              <a:gd name="connsiteX8" fmla="*/ 3213 w 5484"/>
              <a:gd name="connsiteY8" fmla="*/ 2209 h 2266"/>
              <a:gd name="connsiteX9" fmla="*/ 3689 w 5484"/>
              <a:gd name="connsiteY9" fmla="*/ 1020 h 2266"/>
              <a:gd name="connsiteX10" fmla="*/ 5233 w 5484"/>
              <a:gd name="connsiteY10" fmla="*/ 1094 h 2266"/>
              <a:gd name="connsiteX11" fmla="*/ 5196 w 5484"/>
              <a:gd name="connsiteY11" fmla="*/ 1849 h 2266"/>
              <a:gd name="connsiteX0" fmla="*/ 262 w 5468"/>
              <a:gd name="connsiteY0" fmla="*/ 1802 h 2266"/>
              <a:gd name="connsiteX1" fmla="*/ 269 w 5468"/>
              <a:gd name="connsiteY1" fmla="*/ 1164 h 2266"/>
              <a:gd name="connsiteX2" fmla="*/ 1873 w 5468"/>
              <a:gd name="connsiteY2" fmla="*/ 1044 h 2266"/>
              <a:gd name="connsiteX3" fmla="*/ 2384 w 5468"/>
              <a:gd name="connsiteY3" fmla="*/ 2209 h 2266"/>
              <a:gd name="connsiteX4" fmla="*/ 2488 w 5468"/>
              <a:gd name="connsiteY4" fmla="*/ 699 h 2266"/>
              <a:gd name="connsiteX5" fmla="*/ 2603 w 5468"/>
              <a:gd name="connsiteY5" fmla="*/ 95 h 2266"/>
              <a:gd name="connsiteX6" fmla="*/ 2894 w 5468"/>
              <a:gd name="connsiteY6" fmla="*/ 126 h 2266"/>
              <a:gd name="connsiteX7" fmla="*/ 3022 w 5468"/>
              <a:gd name="connsiteY7" fmla="*/ 723 h 2266"/>
              <a:gd name="connsiteX8" fmla="*/ 3213 w 5468"/>
              <a:gd name="connsiteY8" fmla="*/ 2209 h 2266"/>
              <a:gd name="connsiteX9" fmla="*/ 3689 w 5468"/>
              <a:gd name="connsiteY9" fmla="*/ 1020 h 2266"/>
              <a:gd name="connsiteX10" fmla="*/ 5233 w 5468"/>
              <a:gd name="connsiteY10" fmla="*/ 1094 h 2266"/>
              <a:gd name="connsiteX11" fmla="*/ 5100 w 5468"/>
              <a:gd name="connsiteY11" fmla="*/ 2041 h 2266"/>
              <a:gd name="connsiteX0" fmla="*/ 262 w 5468"/>
              <a:gd name="connsiteY0" fmla="*/ 1946 h 2266"/>
              <a:gd name="connsiteX1" fmla="*/ 269 w 5468"/>
              <a:gd name="connsiteY1" fmla="*/ 1164 h 2266"/>
              <a:gd name="connsiteX2" fmla="*/ 1873 w 5468"/>
              <a:gd name="connsiteY2" fmla="*/ 1044 h 2266"/>
              <a:gd name="connsiteX3" fmla="*/ 2384 w 5468"/>
              <a:gd name="connsiteY3" fmla="*/ 2209 h 2266"/>
              <a:gd name="connsiteX4" fmla="*/ 2488 w 5468"/>
              <a:gd name="connsiteY4" fmla="*/ 699 h 2266"/>
              <a:gd name="connsiteX5" fmla="*/ 2603 w 5468"/>
              <a:gd name="connsiteY5" fmla="*/ 95 h 2266"/>
              <a:gd name="connsiteX6" fmla="*/ 2894 w 5468"/>
              <a:gd name="connsiteY6" fmla="*/ 126 h 2266"/>
              <a:gd name="connsiteX7" fmla="*/ 3022 w 5468"/>
              <a:gd name="connsiteY7" fmla="*/ 723 h 2266"/>
              <a:gd name="connsiteX8" fmla="*/ 3213 w 5468"/>
              <a:gd name="connsiteY8" fmla="*/ 2209 h 2266"/>
              <a:gd name="connsiteX9" fmla="*/ 3689 w 5468"/>
              <a:gd name="connsiteY9" fmla="*/ 1020 h 2266"/>
              <a:gd name="connsiteX10" fmla="*/ 5233 w 5468"/>
              <a:gd name="connsiteY10" fmla="*/ 1094 h 2266"/>
              <a:gd name="connsiteX11" fmla="*/ 5100 w 5468"/>
              <a:gd name="connsiteY11" fmla="*/ 2041 h 2266"/>
              <a:gd name="connsiteX0" fmla="*/ 262 w 5468"/>
              <a:gd name="connsiteY0" fmla="*/ 1946 h 2266"/>
              <a:gd name="connsiteX1" fmla="*/ 269 w 5468"/>
              <a:gd name="connsiteY1" fmla="*/ 1164 h 2266"/>
              <a:gd name="connsiteX2" fmla="*/ 1873 w 5468"/>
              <a:gd name="connsiteY2" fmla="*/ 1044 h 2266"/>
              <a:gd name="connsiteX3" fmla="*/ 2384 w 5468"/>
              <a:gd name="connsiteY3" fmla="*/ 2209 h 2266"/>
              <a:gd name="connsiteX4" fmla="*/ 2488 w 5468"/>
              <a:gd name="connsiteY4" fmla="*/ 699 h 2266"/>
              <a:gd name="connsiteX5" fmla="*/ 2603 w 5468"/>
              <a:gd name="connsiteY5" fmla="*/ 95 h 2266"/>
              <a:gd name="connsiteX6" fmla="*/ 2894 w 5468"/>
              <a:gd name="connsiteY6" fmla="*/ 126 h 2266"/>
              <a:gd name="connsiteX7" fmla="*/ 3022 w 5468"/>
              <a:gd name="connsiteY7" fmla="*/ 723 h 2266"/>
              <a:gd name="connsiteX8" fmla="*/ 3213 w 5468"/>
              <a:gd name="connsiteY8" fmla="*/ 2209 h 2266"/>
              <a:gd name="connsiteX9" fmla="*/ 3689 w 5468"/>
              <a:gd name="connsiteY9" fmla="*/ 1020 h 2266"/>
              <a:gd name="connsiteX10" fmla="*/ 5233 w 5468"/>
              <a:gd name="connsiteY10" fmla="*/ 1094 h 2266"/>
              <a:gd name="connsiteX11" fmla="*/ 5100 w 5468"/>
              <a:gd name="connsiteY11" fmla="*/ 2041 h 2266"/>
              <a:gd name="connsiteX0" fmla="*/ 301 w 5459"/>
              <a:gd name="connsiteY0" fmla="*/ 2042 h 2266"/>
              <a:gd name="connsiteX1" fmla="*/ 260 w 5459"/>
              <a:gd name="connsiteY1" fmla="*/ 1164 h 2266"/>
              <a:gd name="connsiteX2" fmla="*/ 1864 w 5459"/>
              <a:gd name="connsiteY2" fmla="*/ 1044 h 2266"/>
              <a:gd name="connsiteX3" fmla="*/ 2375 w 5459"/>
              <a:gd name="connsiteY3" fmla="*/ 2209 h 2266"/>
              <a:gd name="connsiteX4" fmla="*/ 2479 w 5459"/>
              <a:gd name="connsiteY4" fmla="*/ 699 h 2266"/>
              <a:gd name="connsiteX5" fmla="*/ 2594 w 5459"/>
              <a:gd name="connsiteY5" fmla="*/ 95 h 2266"/>
              <a:gd name="connsiteX6" fmla="*/ 2885 w 5459"/>
              <a:gd name="connsiteY6" fmla="*/ 126 h 2266"/>
              <a:gd name="connsiteX7" fmla="*/ 3013 w 5459"/>
              <a:gd name="connsiteY7" fmla="*/ 723 h 2266"/>
              <a:gd name="connsiteX8" fmla="*/ 3204 w 5459"/>
              <a:gd name="connsiteY8" fmla="*/ 2209 h 2266"/>
              <a:gd name="connsiteX9" fmla="*/ 3680 w 5459"/>
              <a:gd name="connsiteY9" fmla="*/ 1020 h 2266"/>
              <a:gd name="connsiteX10" fmla="*/ 5224 w 5459"/>
              <a:gd name="connsiteY10" fmla="*/ 1094 h 2266"/>
              <a:gd name="connsiteX11" fmla="*/ 5091 w 5459"/>
              <a:gd name="connsiteY11" fmla="*/ 2041 h 2266"/>
              <a:gd name="connsiteX0" fmla="*/ 301 w 5459"/>
              <a:gd name="connsiteY0" fmla="*/ 2042 h 2314"/>
              <a:gd name="connsiteX1" fmla="*/ 260 w 5459"/>
              <a:gd name="connsiteY1" fmla="*/ 1164 h 2314"/>
              <a:gd name="connsiteX2" fmla="*/ 1864 w 5459"/>
              <a:gd name="connsiteY2" fmla="*/ 1044 h 2314"/>
              <a:gd name="connsiteX3" fmla="*/ 2375 w 5459"/>
              <a:gd name="connsiteY3" fmla="*/ 2257 h 2314"/>
              <a:gd name="connsiteX4" fmla="*/ 2479 w 5459"/>
              <a:gd name="connsiteY4" fmla="*/ 699 h 2314"/>
              <a:gd name="connsiteX5" fmla="*/ 2594 w 5459"/>
              <a:gd name="connsiteY5" fmla="*/ 95 h 2314"/>
              <a:gd name="connsiteX6" fmla="*/ 2885 w 5459"/>
              <a:gd name="connsiteY6" fmla="*/ 126 h 2314"/>
              <a:gd name="connsiteX7" fmla="*/ 3013 w 5459"/>
              <a:gd name="connsiteY7" fmla="*/ 723 h 2314"/>
              <a:gd name="connsiteX8" fmla="*/ 3204 w 5459"/>
              <a:gd name="connsiteY8" fmla="*/ 2209 h 2314"/>
              <a:gd name="connsiteX9" fmla="*/ 3680 w 5459"/>
              <a:gd name="connsiteY9" fmla="*/ 1020 h 2314"/>
              <a:gd name="connsiteX10" fmla="*/ 5224 w 5459"/>
              <a:gd name="connsiteY10" fmla="*/ 1094 h 2314"/>
              <a:gd name="connsiteX11" fmla="*/ 5091 w 5459"/>
              <a:gd name="connsiteY11" fmla="*/ 2041 h 2314"/>
              <a:gd name="connsiteX0" fmla="*/ 301 w 5459"/>
              <a:gd name="connsiteY0" fmla="*/ 2042 h 2314"/>
              <a:gd name="connsiteX1" fmla="*/ 260 w 5459"/>
              <a:gd name="connsiteY1" fmla="*/ 1164 h 2314"/>
              <a:gd name="connsiteX2" fmla="*/ 1864 w 5459"/>
              <a:gd name="connsiteY2" fmla="*/ 1044 h 2314"/>
              <a:gd name="connsiteX3" fmla="*/ 2375 w 5459"/>
              <a:gd name="connsiteY3" fmla="*/ 2257 h 2314"/>
              <a:gd name="connsiteX4" fmla="*/ 2479 w 5459"/>
              <a:gd name="connsiteY4" fmla="*/ 699 h 2314"/>
              <a:gd name="connsiteX5" fmla="*/ 2594 w 5459"/>
              <a:gd name="connsiteY5" fmla="*/ 95 h 2314"/>
              <a:gd name="connsiteX6" fmla="*/ 2885 w 5459"/>
              <a:gd name="connsiteY6" fmla="*/ 126 h 2314"/>
              <a:gd name="connsiteX7" fmla="*/ 3013 w 5459"/>
              <a:gd name="connsiteY7" fmla="*/ 723 h 2314"/>
              <a:gd name="connsiteX8" fmla="*/ 3204 w 5459"/>
              <a:gd name="connsiteY8" fmla="*/ 2209 h 2314"/>
              <a:gd name="connsiteX9" fmla="*/ 3680 w 5459"/>
              <a:gd name="connsiteY9" fmla="*/ 1020 h 2314"/>
              <a:gd name="connsiteX10" fmla="*/ 5224 w 5459"/>
              <a:gd name="connsiteY10" fmla="*/ 1094 h 2314"/>
              <a:gd name="connsiteX11" fmla="*/ 5091 w 5459"/>
              <a:gd name="connsiteY11" fmla="*/ 2041 h 2314"/>
              <a:gd name="connsiteX0" fmla="*/ 301 w 5459"/>
              <a:gd name="connsiteY0" fmla="*/ 2042 h 2314"/>
              <a:gd name="connsiteX1" fmla="*/ 260 w 5459"/>
              <a:gd name="connsiteY1" fmla="*/ 1164 h 2314"/>
              <a:gd name="connsiteX2" fmla="*/ 1864 w 5459"/>
              <a:gd name="connsiteY2" fmla="*/ 1044 h 2314"/>
              <a:gd name="connsiteX3" fmla="*/ 2375 w 5459"/>
              <a:gd name="connsiteY3" fmla="*/ 2257 h 2314"/>
              <a:gd name="connsiteX4" fmla="*/ 2479 w 5459"/>
              <a:gd name="connsiteY4" fmla="*/ 699 h 2314"/>
              <a:gd name="connsiteX5" fmla="*/ 2594 w 5459"/>
              <a:gd name="connsiteY5" fmla="*/ 95 h 2314"/>
              <a:gd name="connsiteX6" fmla="*/ 2885 w 5459"/>
              <a:gd name="connsiteY6" fmla="*/ 126 h 2314"/>
              <a:gd name="connsiteX7" fmla="*/ 3013 w 5459"/>
              <a:gd name="connsiteY7" fmla="*/ 723 h 2314"/>
              <a:gd name="connsiteX8" fmla="*/ 3204 w 5459"/>
              <a:gd name="connsiteY8" fmla="*/ 2257 h 2314"/>
              <a:gd name="connsiteX9" fmla="*/ 3680 w 5459"/>
              <a:gd name="connsiteY9" fmla="*/ 1020 h 2314"/>
              <a:gd name="connsiteX10" fmla="*/ 5224 w 5459"/>
              <a:gd name="connsiteY10" fmla="*/ 1094 h 2314"/>
              <a:gd name="connsiteX11" fmla="*/ 5091 w 5459"/>
              <a:gd name="connsiteY11" fmla="*/ 2041 h 2314"/>
              <a:gd name="connsiteX0" fmla="*/ 301 w 5459"/>
              <a:gd name="connsiteY0" fmla="*/ 2042 h 2314"/>
              <a:gd name="connsiteX1" fmla="*/ 260 w 5459"/>
              <a:gd name="connsiteY1" fmla="*/ 1164 h 2314"/>
              <a:gd name="connsiteX2" fmla="*/ 1864 w 5459"/>
              <a:gd name="connsiteY2" fmla="*/ 1044 h 2314"/>
              <a:gd name="connsiteX3" fmla="*/ 2375 w 5459"/>
              <a:gd name="connsiteY3" fmla="*/ 2257 h 2314"/>
              <a:gd name="connsiteX4" fmla="*/ 2479 w 5459"/>
              <a:gd name="connsiteY4" fmla="*/ 699 h 2314"/>
              <a:gd name="connsiteX5" fmla="*/ 2594 w 5459"/>
              <a:gd name="connsiteY5" fmla="*/ 95 h 2314"/>
              <a:gd name="connsiteX6" fmla="*/ 2885 w 5459"/>
              <a:gd name="connsiteY6" fmla="*/ 126 h 2314"/>
              <a:gd name="connsiteX7" fmla="*/ 3013 w 5459"/>
              <a:gd name="connsiteY7" fmla="*/ 723 h 2314"/>
              <a:gd name="connsiteX8" fmla="*/ 3204 w 5459"/>
              <a:gd name="connsiteY8" fmla="*/ 2257 h 2314"/>
              <a:gd name="connsiteX9" fmla="*/ 3680 w 5459"/>
              <a:gd name="connsiteY9" fmla="*/ 1020 h 2314"/>
              <a:gd name="connsiteX10" fmla="*/ 5224 w 5459"/>
              <a:gd name="connsiteY10" fmla="*/ 1094 h 2314"/>
              <a:gd name="connsiteX11" fmla="*/ 5091 w 5459"/>
              <a:gd name="connsiteY11" fmla="*/ 2185 h 2314"/>
              <a:gd name="connsiteX0" fmla="*/ 302 w 5460"/>
              <a:gd name="connsiteY0" fmla="*/ 2090 h 2314"/>
              <a:gd name="connsiteX1" fmla="*/ 261 w 5460"/>
              <a:gd name="connsiteY1" fmla="*/ 1164 h 2314"/>
              <a:gd name="connsiteX2" fmla="*/ 1865 w 5460"/>
              <a:gd name="connsiteY2" fmla="*/ 1044 h 2314"/>
              <a:gd name="connsiteX3" fmla="*/ 2376 w 5460"/>
              <a:gd name="connsiteY3" fmla="*/ 2257 h 2314"/>
              <a:gd name="connsiteX4" fmla="*/ 2480 w 5460"/>
              <a:gd name="connsiteY4" fmla="*/ 699 h 2314"/>
              <a:gd name="connsiteX5" fmla="*/ 2595 w 5460"/>
              <a:gd name="connsiteY5" fmla="*/ 95 h 2314"/>
              <a:gd name="connsiteX6" fmla="*/ 2886 w 5460"/>
              <a:gd name="connsiteY6" fmla="*/ 126 h 2314"/>
              <a:gd name="connsiteX7" fmla="*/ 3014 w 5460"/>
              <a:gd name="connsiteY7" fmla="*/ 723 h 2314"/>
              <a:gd name="connsiteX8" fmla="*/ 3205 w 5460"/>
              <a:gd name="connsiteY8" fmla="*/ 2257 h 2314"/>
              <a:gd name="connsiteX9" fmla="*/ 3681 w 5460"/>
              <a:gd name="connsiteY9" fmla="*/ 1020 h 2314"/>
              <a:gd name="connsiteX10" fmla="*/ 5225 w 5460"/>
              <a:gd name="connsiteY10" fmla="*/ 1094 h 2314"/>
              <a:gd name="connsiteX11" fmla="*/ 5092 w 5460"/>
              <a:gd name="connsiteY11" fmla="*/ 2185 h 2314"/>
              <a:gd name="connsiteX0" fmla="*/ 301 w 5459"/>
              <a:gd name="connsiteY0" fmla="*/ 2090 h 2314"/>
              <a:gd name="connsiteX1" fmla="*/ 260 w 5459"/>
              <a:gd name="connsiteY1" fmla="*/ 1164 h 2314"/>
              <a:gd name="connsiteX2" fmla="*/ 1864 w 5459"/>
              <a:gd name="connsiteY2" fmla="*/ 1044 h 2314"/>
              <a:gd name="connsiteX3" fmla="*/ 2375 w 5459"/>
              <a:gd name="connsiteY3" fmla="*/ 2257 h 2314"/>
              <a:gd name="connsiteX4" fmla="*/ 2479 w 5459"/>
              <a:gd name="connsiteY4" fmla="*/ 699 h 2314"/>
              <a:gd name="connsiteX5" fmla="*/ 2594 w 5459"/>
              <a:gd name="connsiteY5" fmla="*/ 95 h 2314"/>
              <a:gd name="connsiteX6" fmla="*/ 2885 w 5459"/>
              <a:gd name="connsiteY6" fmla="*/ 126 h 2314"/>
              <a:gd name="connsiteX7" fmla="*/ 3013 w 5459"/>
              <a:gd name="connsiteY7" fmla="*/ 723 h 2314"/>
              <a:gd name="connsiteX8" fmla="*/ 3204 w 5459"/>
              <a:gd name="connsiteY8" fmla="*/ 2257 h 2314"/>
              <a:gd name="connsiteX9" fmla="*/ 3680 w 5459"/>
              <a:gd name="connsiteY9" fmla="*/ 1020 h 2314"/>
              <a:gd name="connsiteX10" fmla="*/ 5224 w 5459"/>
              <a:gd name="connsiteY10" fmla="*/ 1094 h 2314"/>
              <a:gd name="connsiteX11" fmla="*/ 5091 w 5459"/>
              <a:gd name="connsiteY11" fmla="*/ 2185 h 2314"/>
              <a:gd name="connsiteX0" fmla="*/ 302 w 5460"/>
              <a:gd name="connsiteY0" fmla="*/ 2090 h 2314"/>
              <a:gd name="connsiteX1" fmla="*/ 261 w 5460"/>
              <a:gd name="connsiteY1" fmla="*/ 1164 h 2314"/>
              <a:gd name="connsiteX2" fmla="*/ 1865 w 5460"/>
              <a:gd name="connsiteY2" fmla="*/ 1044 h 2314"/>
              <a:gd name="connsiteX3" fmla="*/ 2376 w 5460"/>
              <a:gd name="connsiteY3" fmla="*/ 2257 h 2314"/>
              <a:gd name="connsiteX4" fmla="*/ 2480 w 5460"/>
              <a:gd name="connsiteY4" fmla="*/ 699 h 2314"/>
              <a:gd name="connsiteX5" fmla="*/ 2595 w 5460"/>
              <a:gd name="connsiteY5" fmla="*/ 95 h 2314"/>
              <a:gd name="connsiteX6" fmla="*/ 2886 w 5460"/>
              <a:gd name="connsiteY6" fmla="*/ 126 h 2314"/>
              <a:gd name="connsiteX7" fmla="*/ 3014 w 5460"/>
              <a:gd name="connsiteY7" fmla="*/ 723 h 2314"/>
              <a:gd name="connsiteX8" fmla="*/ 3205 w 5460"/>
              <a:gd name="connsiteY8" fmla="*/ 2257 h 2314"/>
              <a:gd name="connsiteX9" fmla="*/ 3681 w 5460"/>
              <a:gd name="connsiteY9" fmla="*/ 1020 h 2314"/>
              <a:gd name="connsiteX10" fmla="*/ 5225 w 5460"/>
              <a:gd name="connsiteY10" fmla="*/ 1094 h 2314"/>
              <a:gd name="connsiteX11" fmla="*/ 5092 w 5460"/>
              <a:gd name="connsiteY11" fmla="*/ 2185 h 2314"/>
              <a:gd name="connsiteX0" fmla="*/ 301 w 5459"/>
              <a:gd name="connsiteY0" fmla="*/ 2138 h 2314"/>
              <a:gd name="connsiteX1" fmla="*/ 260 w 5459"/>
              <a:gd name="connsiteY1" fmla="*/ 1164 h 2314"/>
              <a:gd name="connsiteX2" fmla="*/ 1864 w 5459"/>
              <a:gd name="connsiteY2" fmla="*/ 1044 h 2314"/>
              <a:gd name="connsiteX3" fmla="*/ 2375 w 5459"/>
              <a:gd name="connsiteY3" fmla="*/ 2257 h 2314"/>
              <a:gd name="connsiteX4" fmla="*/ 2479 w 5459"/>
              <a:gd name="connsiteY4" fmla="*/ 699 h 2314"/>
              <a:gd name="connsiteX5" fmla="*/ 2594 w 5459"/>
              <a:gd name="connsiteY5" fmla="*/ 95 h 2314"/>
              <a:gd name="connsiteX6" fmla="*/ 2885 w 5459"/>
              <a:gd name="connsiteY6" fmla="*/ 126 h 2314"/>
              <a:gd name="connsiteX7" fmla="*/ 3013 w 5459"/>
              <a:gd name="connsiteY7" fmla="*/ 723 h 2314"/>
              <a:gd name="connsiteX8" fmla="*/ 3204 w 5459"/>
              <a:gd name="connsiteY8" fmla="*/ 2257 h 2314"/>
              <a:gd name="connsiteX9" fmla="*/ 3680 w 5459"/>
              <a:gd name="connsiteY9" fmla="*/ 1020 h 2314"/>
              <a:gd name="connsiteX10" fmla="*/ 5224 w 5459"/>
              <a:gd name="connsiteY10" fmla="*/ 1094 h 2314"/>
              <a:gd name="connsiteX11" fmla="*/ 5091 w 5459"/>
              <a:gd name="connsiteY11" fmla="*/ 2185 h 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59" h="2314">
                <a:moveTo>
                  <a:pt x="301" y="2138"/>
                </a:moveTo>
                <a:cubicBezTo>
                  <a:pt x="302" y="2032"/>
                  <a:pt x="0" y="1346"/>
                  <a:pt x="260" y="1164"/>
                </a:cubicBezTo>
                <a:cubicBezTo>
                  <a:pt x="520" y="982"/>
                  <a:pt x="1512" y="862"/>
                  <a:pt x="1864" y="1044"/>
                </a:cubicBezTo>
                <a:cubicBezTo>
                  <a:pt x="2216" y="1226"/>
                  <a:pt x="2273" y="2314"/>
                  <a:pt x="2375" y="2257"/>
                </a:cubicBezTo>
                <a:cubicBezTo>
                  <a:pt x="2477" y="2200"/>
                  <a:pt x="2443" y="1059"/>
                  <a:pt x="2479" y="699"/>
                </a:cubicBezTo>
                <a:cubicBezTo>
                  <a:pt x="2515" y="339"/>
                  <a:pt x="2526" y="191"/>
                  <a:pt x="2594" y="95"/>
                </a:cubicBezTo>
                <a:cubicBezTo>
                  <a:pt x="2662" y="0"/>
                  <a:pt x="2815" y="21"/>
                  <a:pt x="2885" y="126"/>
                </a:cubicBezTo>
                <a:cubicBezTo>
                  <a:pt x="2955" y="231"/>
                  <a:pt x="2960" y="368"/>
                  <a:pt x="3013" y="723"/>
                </a:cubicBezTo>
                <a:cubicBezTo>
                  <a:pt x="3066" y="1078"/>
                  <a:pt x="3093" y="2208"/>
                  <a:pt x="3204" y="2257"/>
                </a:cubicBezTo>
                <a:cubicBezTo>
                  <a:pt x="3315" y="2307"/>
                  <a:pt x="3343" y="1214"/>
                  <a:pt x="3680" y="1020"/>
                </a:cubicBezTo>
                <a:cubicBezTo>
                  <a:pt x="4017" y="826"/>
                  <a:pt x="4989" y="900"/>
                  <a:pt x="5224" y="1094"/>
                </a:cubicBezTo>
                <a:cubicBezTo>
                  <a:pt x="5459" y="1288"/>
                  <a:pt x="5119" y="2028"/>
                  <a:pt x="5091" y="2185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ysDot"/>
            <a:round/>
            <a:headEnd/>
            <a:tailEnd type="stealth" w="lg" len="lg"/>
          </a:ln>
          <a:effectLst/>
        </p:spPr>
        <p:txBody>
          <a:bodyPr wrap="none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AutoShape 53"/>
          <p:cNvSpPr>
            <a:spLocks noChangeArrowheads="1"/>
          </p:cNvSpPr>
          <p:nvPr/>
        </p:nvSpPr>
        <p:spPr bwMode="auto">
          <a:xfrm rot="5400000">
            <a:off x="6885781" y="3288531"/>
            <a:ext cx="533400" cy="1046162"/>
          </a:xfrm>
          <a:prstGeom prst="can">
            <a:avLst>
              <a:gd name="adj" fmla="val 37083"/>
            </a:avLst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AutoShape 53"/>
          <p:cNvSpPr>
            <a:spLocks noChangeArrowheads="1"/>
          </p:cNvSpPr>
          <p:nvPr/>
        </p:nvSpPr>
        <p:spPr bwMode="auto">
          <a:xfrm rot="5400000">
            <a:off x="1856581" y="3288531"/>
            <a:ext cx="533400" cy="1046162"/>
          </a:xfrm>
          <a:prstGeom prst="can">
            <a:avLst>
              <a:gd name="adj" fmla="val 37083"/>
            </a:avLst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381000" y="3544912"/>
            <a:ext cx="1066800" cy="523206"/>
          </a:xfrm>
          <a:prstGeom prst="rect">
            <a:avLst/>
          </a:prstGeom>
          <a:gradFill flip="none" rotWithShape="1">
            <a:gsLst>
              <a:gs pos="0">
                <a:srgbClr val="FFFF89">
                  <a:shade val="30000"/>
                  <a:satMod val="115000"/>
                </a:srgbClr>
              </a:gs>
              <a:gs pos="50000">
                <a:srgbClr val="FFFF89">
                  <a:shade val="67500"/>
                  <a:satMod val="115000"/>
                </a:srgbClr>
              </a:gs>
              <a:gs pos="100000">
                <a:srgbClr val="FFFF8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Arial" charset="0"/>
              </a:rPr>
              <a:t>Receive</a:t>
            </a:r>
          </a:p>
          <a:p>
            <a:r>
              <a:rPr lang="en-US" sz="1400" b="1" dirty="0">
                <a:solidFill>
                  <a:schemeClr val="tx1"/>
                </a:solidFill>
                <a:latin typeface="Arial" charset="0"/>
              </a:rPr>
              <a:t>Adapter</a:t>
            </a: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3505200" y="5526112"/>
            <a:ext cx="2209800" cy="8382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</a:gradFill>
          <a:ln w="19050">
            <a:noFill/>
            <a:round/>
            <a:headEnd/>
            <a:tailEnd type="none" w="med" len="lg"/>
          </a:ln>
          <a:effectLst/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865562" y="5907112"/>
            <a:ext cx="1570520" cy="338554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600" b="1" dirty="0" smtClean="0"/>
              <a:t>Message Box</a:t>
            </a:r>
            <a:endParaRPr lang="en-US" sz="1600" b="1" dirty="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886200" y="1487512"/>
            <a:ext cx="1531188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600" b="1" dirty="0" smtClean="0"/>
              <a:t>Orchestration</a:t>
            </a:r>
            <a:endParaRPr lang="en-US" sz="1600" b="1" dirty="0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295400" y="3011512"/>
            <a:ext cx="1524000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med" len="lg"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600" b="1" dirty="0" smtClean="0"/>
              <a:t>Receive Port</a:t>
            </a:r>
            <a:endParaRPr lang="en-US" sz="1600" b="1" dirty="0"/>
          </a:p>
        </p:txBody>
      </p:sp>
      <p:sp>
        <p:nvSpPr>
          <p:cNvPr id="15" name="Text Box 78"/>
          <p:cNvSpPr txBox="1">
            <a:spLocks noChangeArrowheads="1"/>
          </p:cNvSpPr>
          <p:nvPr/>
        </p:nvSpPr>
        <p:spPr bwMode="auto">
          <a:xfrm>
            <a:off x="6553200" y="3011512"/>
            <a:ext cx="1219200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med" len="lg"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600" b="1" dirty="0" smtClean="0"/>
              <a:t>Send Port</a:t>
            </a:r>
            <a:endParaRPr lang="en-US" sz="1600" b="1" dirty="0"/>
          </a:p>
        </p:txBody>
      </p:sp>
      <p:sp>
        <p:nvSpPr>
          <p:cNvPr id="16" name="Text Box 81"/>
          <p:cNvSpPr txBox="1">
            <a:spLocks noChangeArrowheads="1"/>
          </p:cNvSpPr>
          <p:nvPr/>
        </p:nvSpPr>
        <p:spPr bwMode="auto">
          <a:xfrm>
            <a:off x="6573838" y="3544912"/>
            <a:ext cx="990600" cy="517525"/>
          </a:xfrm>
          <a:prstGeom prst="rect">
            <a:avLst/>
          </a:prstGeom>
          <a:noFill/>
          <a:ln w="19050" algn="ctr">
            <a:noFill/>
            <a:prstDash val="dash"/>
            <a:miter lim="800000"/>
            <a:headEnd/>
            <a:tailEnd type="none" w="med" len="lg"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400" b="1"/>
              <a:t>Send</a:t>
            </a:r>
          </a:p>
          <a:p>
            <a:r>
              <a:rPr lang="en-US" sz="1400" b="1"/>
              <a:t>Pipeline</a:t>
            </a:r>
          </a:p>
        </p:txBody>
      </p:sp>
      <p:sp>
        <p:nvSpPr>
          <p:cNvPr id="17" name="Text Box 93"/>
          <p:cNvSpPr txBox="1">
            <a:spLocks noChangeArrowheads="1"/>
          </p:cNvSpPr>
          <p:nvPr/>
        </p:nvSpPr>
        <p:spPr bwMode="auto">
          <a:xfrm>
            <a:off x="6629400" y="6592912"/>
            <a:ext cx="1752600" cy="336550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med" len="lg"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600" b="1"/>
              <a:t>Message Path</a:t>
            </a:r>
          </a:p>
        </p:txBody>
      </p:sp>
      <p:sp>
        <p:nvSpPr>
          <p:cNvPr id="18" name="Line 94"/>
          <p:cNvSpPr>
            <a:spLocks noChangeShapeType="1"/>
          </p:cNvSpPr>
          <p:nvPr/>
        </p:nvSpPr>
        <p:spPr bwMode="auto">
          <a:xfrm>
            <a:off x="7162800" y="6516712"/>
            <a:ext cx="609600" cy="0"/>
          </a:xfrm>
          <a:prstGeom prst="line">
            <a:avLst/>
          </a:prstGeom>
          <a:noFill/>
          <a:ln w="19050" cap="flat" cmpd="sng">
            <a:solidFill>
              <a:schemeClr val="tx1"/>
            </a:solidFill>
            <a:prstDash val="sysDot"/>
            <a:round/>
            <a:headEnd/>
            <a:tailEnd type="stealth" w="lg" len="lg"/>
          </a:ln>
          <a:effectLst/>
        </p:spPr>
        <p:txBody>
          <a:bodyPr wrap="none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Text Box 104"/>
          <p:cNvSpPr txBox="1">
            <a:spLocks noChangeArrowheads="1"/>
          </p:cNvSpPr>
          <p:nvPr/>
        </p:nvSpPr>
        <p:spPr bwMode="auto">
          <a:xfrm>
            <a:off x="284162" y="5602312"/>
            <a:ext cx="926261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Incoming </a:t>
            </a:r>
          </a:p>
          <a:p>
            <a:pPr eaLnBrk="0" hangingPunct="0"/>
            <a:r>
              <a:rPr lang="en-US" sz="1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Message</a:t>
            </a:r>
          </a:p>
        </p:txBody>
      </p:sp>
      <p:sp>
        <p:nvSpPr>
          <p:cNvPr id="20" name="Text Box 105"/>
          <p:cNvSpPr txBox="1">
            <a:spLocks noChangeArrowheads="1"/>
          </p:cNvSpPr>
          <p:nvPr/>
        </p:nvSpPr>
        <p:spPr bwMode="auto">
          <a:xfrm>
            <a:off x="3048000" y="4535512"/>
            <a:ext cx="893762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XML Message</a:t>
            </a:r>
          </a:p>
        </p:txBody>
      </p:sp>
      <p:sp>
        <p:nvSpPr>
          <p:cNvPr id="21" name="Text Box 109"/>
          <p:cNvSpPr txBox="1">
            <a:spLocks noChangeArrowheads="1"/>
          </p:cNvSpPr>
          <p:nvPr/>
        </p:nvSpPr>
        <p:spPr bwMode="auto">
          <a:xfrm>
            <a:off x="7904162" y="5678512"/>
            <a:ext cx="915931" cy="46166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8100000" scaled="1"/>
            <a:tileRect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Outgoing </a:t>
            </a:r>
          </a:p>
          <a:p>
            <a:pPr eaLnBrk="0" hangingPunct="0"/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Message</a:t>
            </a:r>
          </a:p>
        </p:txBody>
      </p:sp>
      <p:sp>
        <p:nvSpPr>
          <p:cNvPr id="22" name="Text Box 54"/>
          <p:cNvSpPr txBox="1">
            <a:spLocks noChangeArrowheads="1"/>
          </p:cNvSpPr>
          <p:nvPr/>
        </p:nvSpPr>
        <p:spPr bwMode="auto">
          <a:xfrm>
            <a:off x="1600200" y="3544912"/>
            <a:ext cx="914400" cy="517525"/>
          </a:xfrm>
          <a:prstGeom prst="rect">
            <a:avLst/>
          </a:prstGeom>
          <a:noFill/>
          <a:ln w="19050" algn="ctr">
            <a:noFill/>
            <a:prstDash val="dash"/>
            <a:miter lim="800000"/>
            <a:headEnd/>
            <a:tailEnd type="none" w="med" len="lg"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400" b="1" dirty="0"/>
              <a:t>Receive Pipeline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886200" y="1792312"/>
            <a:ext cx="1447800" cy="762000"/>
            <a:chOff x="634101" y="4648200"/>
            <a:chExt cx="1828800" cy="914400"/>
          </a:xfrm>
        </p:grpSpPr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634101" y="4648200"/>
              <a:ext cx="1828800" cy="9144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 algn="ctr">
              <a:noFill/>
              <a:prstDash val="sysDot"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33" name="Picture 32" descr="Send%20Shap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33600" y="5029200"/>
              <a:ext cx="228600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33" descr="Transform%20Shap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66900" y="4800600"/>
              <a:ext cx="2032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34" descr="Receive%20Shap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38200" y="5029200"/>
              <a:ext cx="2286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5" descr="Decide%20Shap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19200" y="5029200"/>
              <a:ext cx="2286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36" descr="Loop%20Shape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24000" y="4800600"/>
              <a:ext cx="2286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37" descr="Construct%20Message%20Shape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676400" y="5181600"/>
              <a:ext cx="2286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Line 26"/>
            <p:cNvSpPr>
              <a:spLocks noChangeShapeType="1"/>
            </p:cNvSpPr>
            <p:nvPr/>
          </p:nvSpPr>
          <p:spPr bwMode="auto">
            <a:xfrm flipV="1">
              <a:off x="1433513" y="5016500"/>
              <a:ext cx="144462" cy="122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" name="Line 27"/>
            <p:cNvSpPr>
              <a:spLocks noChangeShapeType="1"/>
            </p:cNvSpPr>
            <p:nvPr/>
          </p:nvSpPr>
          <p:spPr bwMode="auto">
            <a:xfrm>
              <a:off x="1438275" y="5143500"/>
              <a:ext cx="242888" cy="1619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Line 28"/>
            <p:cNvSpPr>
              <a:spLocks noChangeShapeType="1"/>
            </p:cNvSpPr>
            <p:nvPr/>
          </p:nvSpPr>
          <p:spPr bwMode="auto">
            <a:xfrm flipV="1">
              <a:off x="1747838" y="4872038"/>
              <a:ext cx="152400" cy="381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>
              <a:off x="2035175" y="4872038"/>
              <a:ext cx="187325" cy="1762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" name="Line 30"/>
            <p:cNvSpPr>
              <a:spLocks noChangeShapeType="1"/>
            </p:cNvSpPr>
            <p:nvPr/>
          </p:nvSpPr>
          <p:spPr bwMode="auto">
            <a:xfrm flipV="1">
              <a:off x="1884363" y="5232400"/>
              <a:ext cx="322262" cy="88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Line 31"/>
            <p:cNvSpPr>
              <a:spLocks noChangeShapeType="1"/>
            </p:cNvSpPr>
            <p:nvPr/>
          </p:nvSpPr>
          <p:spPr bwMode="auto">
            <a:xfrm flipV="1">
              <a:off x="1039813" y="5145088"/>
              <a:ext cx="1841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743200" y="3544912"/>
            <a:ext cx="1066800" cy="533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endParaRPr lang="en-US" sz="1400" b="1"/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2743200" y="3544912"/>
            <a:ext cx="1066800" cy="5232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400" b="1" dirty="0" smtClean="0"/>
              <a:t>Data Mapping</a:t>
            </a:r>
            <a:endParaRPr lang="en-US" sz="1400" b="1" dirty="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486400" y="3544912"/>
            <a:ext cx="1066800" cy="533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endParaRPr lang="en-US" sz="1400" b="1">
              <a:solidFill>
                <a:schemeClr val="lt1"/>
              </a:solidFill>
              <a:latin typeface="+mn-lt"/>
            </a:endParaRP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5486400" y="3544912"/>
            <a:ext cx="1066800" cy="5232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400" b="1" dirty="0" smtClean="0"/>
              <a:t>Data Mapping</a:t>
            </a:r>
            <a:endParaRPr lang="en-US" sz="1400" b="1" dirty="0"/>
          </a:p>
        </p:txBody>
      </p:sp>
      <p:sp>
        <p:nvSpPr>
          <p:cNvPr id="28" name="Text Box 105"/>
          <p:cNvSpPr txBox="1">
            <a:spLocks noChangeArrowheads="1"/>
          </p:cNvSpPr>
          <p:nvPr/>
        </p:nvSpPr>
        <p:spPr bwMode="auto">
          <a:xfrm>
            <a:off x="3733800" y="2706712"/>
            <a:ext cx="893762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XML Message</a:t>
            </a:r>
            <a:endParaRPr lang="en-US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105"/>
          <p:cNvSpPr txBox="1">
            <a:spLocks noChangeArrowheads="1"/>
          </p:cNvSpPr>
          <p:nvPr/>
        </p:nvSpPr>
        <p:spPr bwMode="auto">
          <a:xfrm>
            <a:off x="5410200" y="4535512"/>
            <a:ext cx="893762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XML Message</a:t>
            </a:r>
            <a:endParaRPr lang="en-US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104"/>
          <p:cNvSpPr txBox="1">
            <a:spLocks noChangeArrowheads="1"/>
          </p:cNvSpPr>
          <p:nvPr/>
        </p:nvSpPr>
        <p:spPr bwMode="auto">
          <a:xfrm>
            <a:off x="4017962" y="5602312"/>
            <a:ext cx="1219200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Subscriptions</a:t>
            </a: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7772400" y="3544912"/>
            <a:ext cx="1066800" cy="523206"/>
          </a:xfrm>
          <a:prstGeom prst="rect">
            <a:avLst/>
          </a:prstGeom>
          <a:gradFill flip="none" rotWithShape="1">
            <a:gsLst>
              <a:gs pos="0">
                <a:srgbClr val="FFFF89">
                  <a:shade val="30000"/>
                  <a:satMod val="115000"/>
                </a:srgbClr>
              </a:gs>
              <a:gs pos="50000">
                <a:srgbClr val="FFFF89">
                  <a:shade val="67500"/>
                  <a:satMod val="115000"/>
                </a:srgbClr>
              </a:gs>
              <a:gs pos="100000">
                <a:srgbClr val="FFFF8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  <a:latin typeface="Arial" charset="0"/>
              </a:rPr>
              <a:t>Send</a:t>
            </a:r>
            <a:endParaRPr lang="en-US" sz="1400" b="1" dirty="0">
              <a:solidFill>
                <a:schemeClr val="tx1"/>
              </a:solidFill>
              <a:latin typeface="Arial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Arial" charset="0"/>
              </a:rPr>
              <a:t>Adapter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452</TotalTime>
  <Words>1508</Words>
  <Application>Microsoft Office PowerPoint</Application>
  <PresentationFormat>On-screen Show (4:3)</PresentationFormat>
  <Paragraphs>291</Paragraphs>
  <Slides>50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Urban</vt:lpstr>
      <vt:lpstr>Mapper Prototype</vt:lpstr>
      <vt:lpstr>Internship Details</vt:lpstr>
      <vt:lpstr>Content Structure</vt:lpstr>
      <vt:lpstr>Content Structure</vt:lpstr>
      <vt:lpstr>Slide 5</vt:lpstr>
      <vt:lpstr> Brief Overview</vt:lpstr>
      <vt:lpstr>Slide 7</vt:lpstr>
      <vt:lpstr>Slide 8</vt:lpstr>
      <vt:lpstr> Internal Structure</vt:lpstr>
      <vt:lpstr>Quick Refresher</vt:lpstr>
      <vt:lpstr>Slide 11</vt:lpstr>
      <vt:lpstr>Content Structure</vt:lpstr>
      <vt:lpstr>The Mapper</vt:lpstr>
      <vt:lpstr> So, what’s the problem?</vt:lpstr>
      <vt:lpstr>Content Structure</vt:lpstr>
      <vt:lpstr>How is it solved?</vt:lpstr>
      <vt:lpstr>What does coalescing look like?</vt:lpstr>
      <vt:lpstr>Mapper Architecture</vt:lpstr>
      <vt:lpstr>Mapper Architecture</vt:lpstr>
      <vt:lpstr>Mapper Architecture</vt:lpstr>
      <vt:lpstr>Mapper Architecture</vt:lpstr>
      <vt:lpstr>Mapper Architecture</vt:lpstr>
      <vt:lpstr>Slide 23</vt:lpstr>
      <vt:lpstr>Coalescing Implementation</vt:lpstr>
      <vt:lpstr>The Algorithm – Static Coalescing</vt:lpstr>
      <vt:lpstr>Static Coalescing</vt:lpstr>
      <vt:lpstr>Static Coalescing   Node Management</vt:lpstr>
      <vt:lpstr>Dynamic Coalescing Implementation Details</vt:lpstr>
      <vt:lpstr>Dynamic Coalescing</vt:lpstr>
      <vt:lpstr>Slide 30</vt:lpstr>
      <vt:lpstr>Slide 31</vt:lpstr>
      <vt:lpstr>Coalescing Propagation</vt:lpstr>
      <vt:lpstr>Overall</vt:lpstr>
      <vt:lpstr>Coalescing code structure</vt:lpstr>
      <vt:lpstr>Content Structure</vt:lpstr>
      <vt:lpstr>Other Work Done</vt:lpstr>
      <vt:lpstr>Slide 37</vt:lpstr>
      <vt:lpstr>Slide 38</vt:lpstr>
      <vt:lpstr>Slide 39</vt:lpstr>
      <vt:lpstr>Zoom Out Search</vt:lpstr>
      <vt:lpstr>Slide 41</vt:lpstr>
      <vt:lpstr>Content Structure</vt:lpstr>
      <vt:lpstr>Lessons Learnt</vt:lpstr>
      <vt:lpstr>Content Structure</vt:lpstr>
      <vt:lpstr>References</vt:lpstr>
      <vt:lpstr>Any Questions???</vt:lpstr>
      <vt:lpstr>Thank You.</vt:lpstr>
      <vt:lpstr>Extra Slides</vt:lpstr>
      <vt:lpstr>Content Structure</vt:lpstr>
      <vt:lpstr> Internship Goals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Mapper Prototype</dc:title>
  <dc:creator>Divye Kapoor</dc:creator>
  <cp:lastModifiedBy>Divye Kapoor</cp:lastModifiedBy>
  <cp:revision>73</cp:revision>
  <dcterms:created xsi:type="dcterms:W3CDTF">2009-08-18T17:50:01Z</dcterms:created>
  <dcterms:modified xsi:type="dcterms:W3CDTF">2009-08-26T09:14:03Z</dcterms:modified>
</cp:coreProperties>
</file>